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23"/>
  </p:notesMasterIdLst>
  <p:handoutMasterIdLst>
    <p:handoutMasterId r:id="rId24"/>
  </p:handoutMasterIdLst>
  <p:sldIdLst>
    <p:sldId id="8665" r:id="rId6"/>
    <p:sldId id="8660" r:id="rId7"/>
    <p:sldId id="8680" r:id="rId8"/>
    <p:sldId id="8666" r:id="rId9"/>
    <p:sldId id="308" r:id="rId10"/>
    <p:sldId id="8689" r:id="rId11"/>
    <p:sldId id="8692" r:id="rId12"/>
    <p:sldId id="8693" r:id="rId13"/>
    <p:sldId id="8684" r:id="rId14"/>
    <p:sldId id="8691" r:id="rId15"/>
    <p:sldId id="8685" r:id="rId16"/>
    <p:sldId id="8686" r:id="rId17"/>
    <p:sldId id="8694" r:id="rId18"/>
    <p:sldId id="8657" r:id="rId19"/>
    <p:sldId id="323" r:id="rId20"/>
    <p:sldId id="8662" r:id="rId21"/>
    <p:sldId id="8648" r:id="rId22"/>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20C0C"/>
    <a:srgbClr val="FFEBEB"/>
    <a:srgbClr val="ED878E"/>
    <a:srgbClr val="FEC2C2"/>
    <a:srgbClr val="846E84"/>
    <a:srgbClr val="CF1F2C"/>
    <a:srgbClr val="E54D58"/>
    <a:srgbClr val="EB4747"/>
    <a:srgbClr val="F3F3F3"/>
    <a:srgbClr val="B814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2073" autoAdjust="0"/>
  </p:normalViewPr>
  <p:slideViewPr>
    <p:cSldViewPr snapToGrid="0">
      <p:cViewPr varScale="1">
        <p:scale>
          <a:sx n="52" d="100"/>
          <a:sy n="52" d="100"/>
        </p:scale>
        <p:origin x="546" y="78"/>
      </p:cViewPr>
      <p:guideLst>
        <p:guide orient="horz" pos="214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C035D6-7F09-4DAF-B685-B17CB49C3593}" type="doc">
      <dgm:prSet loTypeId="urn:microsoft.com/office/officeart/2005/8/layout/list1" loCatId="list" qsTypeId="urn:microsoft.com/office/officeart/2005/8/quickstyle/simple5" qsCatId="simple" csTypeId="urn:microsoft.com/office/officeart/2005/8/colors/accent6_3" csCatId="accent6" phldr="1"/>
      <dgm:spPr/>
      <dgm:t>
        <a:bodyPr/>
        <a:lstStyle/>
        <a:p>
          <a:endParaRPr lang="en-US"/>
        </a:p>
      </dgm:t>
    </dgm:pt>
    <dgm:pt modelId="{503DDD30-4E12-40C4-BD85-186A709F8924}">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rgbClr val="720C0C"/>
        </a:solidFill>
        <a:ln>
          <a:solidFill>
            <a:schemeClr val="bg1"/>
          </a:solidFill>
        </a:ln>
      </dgm:spPr>
      <dgm:t>
        <a:bodyPr spcFirstLastPara="0" vert="horz" wrap="square" lIns="243001" tIns="0" rIns="243001" bIns="0" numCol="1" spcCol="1270" rtlCol="0" anchor="ctr" anchorCtr="0"/>
        <a:lstStyle/>
        <a:p>
          <a:pPr marL="0" lvl="0" indent="0" algn="l" defTabSz="914400" rtl="0" eaLnBrk="1" latinLnBrk="0" hangingPunct="1">
            <a:lnSpc>
              <a:spcPct val="90000"/>
            </a:lnSpc>
            <a:spcBef>
              <a:spcPct val="0"/>
            </a:spcBef>
            <a:spcAft>
              <a:spcPct val="35000"/>
            </a:spcAft>
            <a:buNone/>
          </a:pPr>
          <a:r>
            <a:rPr lang="en-US" sz="1800" b="1" kern="1200" dirty="0">
              <a:solidFill>
                <a:schemeClr val="bg1"/>
              </a:solidFill>
              <a:latin typeface="Bahnschrift SemiBold SemiConden" panose="020B0502040204020203" pitchFamily="34" charset="0"/>
              <a:ea typeface="+mn-ea"/>
              <a:cs typeface="Calibri" panose="020F0502020204030204" pitchFamily="34" charset="0"/>
            </a:rPr>
            <a:t>                 </a:t>
          </a:r>
          <a:r>
            <a:rPr lang="en-US" altLang="zh-CN" sz="1800" b="1" kern="1200" dirty="0">
              <a:solidFill>
                <a:schemeClr val="bg1"/>
              </a:solidFill>
              <a:latin typeface="Bahnschrift SemiBold SemiConden" panose="020B0502040204020203" pitchFamily="34" charset="0"/>
              <a:ea typeface="+mn-ea"/>
              <a:cs typeface="Calibri" panose="020F0502020204030204" pitchFamily="34" charset="0"/>
            </a:rPr>
            <a:t>Home Credit Management Team</a:t>
          </a:r>
          <a:endParaRPr lang="en-US" sz="1800" b="1" kern="1200" dirty="0">
            <a:solidFill>
              <a:schemeClr val="bg1"/>
            </a:solidFill>
            <a:latin typeface="Bahnschrift SemiBold SemiConden" panose="020B0502040204020203" pitchFamily="34" charset="0"/>
            <a:ea typeface="+mn-ea"/>
            <a:cs typeface="Calibri" panose="020F0502020204030204" pitchFamily="34" charset="0"/>
          </a:endParaRPr>
        </a:p>
      </dgm:t>
    </dgm:pt>
    <dgm:pt modelId="{D6A7091D-2FAE-48BB-86B8-576E46D7FED0}" type="parTrans" cxnId="{C951BFD7-1A8F-4868-93B1-574168409DC5}">
      <dgm:prSet/>
      <dgm:spPr/>
      <dgm:t>
        <a:bodyPr/>
        <a:lstStyle/>
        <a:p>
          <a:endParaRPr lang="en-US" sz="1200">
            <a:latin typeface="Bahnschrift SemiBold SemiConden." panose="020B0502040204020203" pitchFamily="34" charset="0"/>
          </a:endParaRPr>
        </a:p>
      </dgm:t>
    </dgm:pt>
    <dgm:pt modelId="{03158C8E-F961-4BBD-9306-3587272AC64C}" type="sibTrans" cxnId="{C951BFD7-1A8F-4868-93B1-574168409DC5}">
      <dgm:prSet/>
      <dgm:spPr/>
      <dgm:t>
        <a:bodyPr/>
        <a:lstStyle/>
        <a:p>
          <a:endParaRPr lang="en-US" sz="1200">
            <a:latin typeface="Bahnschrift SemiBold SemiConden." panose="020B0502040204020203" pitchFamily="34" charset="0"/>
          </a:endParaRPr>
        </a:p>
      </dgm:t>
    </dgm:pt>
    <dgm:pt modelId="{9089A91B-FC0C-4D22-A5D3-424CDC0AB9CC}">
      <dgm:prSet phldrT="[Text]" phldr="0" custT="1"/>
      <dgm:spPr>
        <a:ln>
          <a:solidFill>
            <a:schemeClr val="accent6">
              <a:lumMod val="40000"/>
              <a:lumOff val="60000"/>
            </a:schemeClr>
          </a:solidFill>
        </a:ln>
      </dgm:spPr>
      <dgm:t>
        <a:bodyPr/>
        <a:lstStyle/>
        <a:p>
          <a:pPr>
            <a:lnSpc>
              <a:spcPct val="100000"/>
            </a:lnSpc>
            <a:buFont typeface="Arial" panose="020B0604020202020204" pitchFamily="34" charset="0"/>
            <a:buChar char="•"/>
          </a:pPr>
          <a:r>
            <a:rPr lang="en-US" sz="1800" b="0" i="0" dirty="0">
              <a:solidFill>
                <a:srgbClr val="720C0C"/>
              </a:solidFill>
              <a:effectLst/>
              <a:latin typeface="Calibri" panose="020F0502020204030204" pitchFamily="34" charset="0"/>
            </a:rPr>
            <a:t>Ensure the company’s financial stability and ensure the underserved population has a positive loan experience.​</a:t>
          </a:r>
          <a:endParaRPr lang="en-US" sz="1800" dirty="0">
            <a:solidFill>
              <a:srgbClr val="720C0C"/>
            </a:solidFill>
            <a:latin typeface="Calibri Light" panose="020F0302020204030204" pitchFamily="34" charset="0"/>
            <a:ea typeface="Calibri Light" panose="020F0302020204030204" pitchFamily="34" charset="0"/>
            <a:cs typeface="Calibri Light" panose="020F0302020204030204" pitchFamily="34" charset="0"/>
          </a:endParaRPr>
        </a:p>
      </dgm:t>
    </dgm:pt>
    <dgm:pt modelId="{C73B4CD2-E37F-4BC4-8FC0-1AA7E9119433}" type="parTrans" cxnId="{411A2FA1-49E3-490E-9754-339D6F6AC47F}">
      <dgm:prSet/>
      <dgm:spPr/>
      <dgm:t>
        <a:bodyPr/>
        <a:lstStyle/>
        <a:p>
          <a:endParaRPr lang="en-US" sz="1200">
            <a:latin typeface="Bahnschrift SemiBold SemiConden." panose="020B0502040204020203" pitchFamily="34" charset="0"/>
          </a:endParaRPr>
        </a:p>
      </dgm:t>
    </dgm:pt>
    <dgm:pt modelId="{7D1285F5-4058-4FAE-AB7C-A02646E6F8FE}" type="sibTrans" cxnId="{411A2FA1-49E3-490E-9754-339D6F6AC47F}">
      <dgm:prSet/>
      <dgm:spPr/>
      <dgm:t>
        <a:bodyPr/>
        <a:lstStyle/>
        <a:p>
          <a:endParaRPr lang="en-US" sz="1200">
            <a:latin typeface="Bahnschrift SemiBold SemiConden." panose="020B0502040204020203" pitchFamily="34" charset="0"/>
          </a:endParaRPr>
        </a:p>
      </dgm:t>
    </dgm:pt>
    <dgm:pt modelId="{94587284-C819-4FD6-94AA-67CDD15AB636}">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rgbClr val="720C0C"/>
        </a:solidFill>
        <a:ln>
          <a:solidFill>
            <a:schemeClr val="bg1"/>
          </a:solidFill>
        </a:ln>
      </dgm:spPr>
      <dgm:t>
        <a:bodyPr rtlCol="0" anchor="ctr"/>
        <a:lstStyle/>
        <a:p>
          <a:pPr marL="0" algn="l" defTabSz="914400" rtl="0" eaLnBrk="1" latinLnBrk="0" hangingPunct="1"/>
          <a:r>
            <a:rPr lang="en-US" sz="1800" b="1" kern="1200" dirty="0">
              <a:solidFill>
                <a:schemeClr val="bg1"/>
              </a:solidFill>
              <a:latin typeface="Bahnschrift SemiBold SemiConden" panose="020B0502040204020203" pitchFamily="34" charset="0"/>
              <a:ea typeface="+mn-ea"/>
              <a:cs typeface="Calibri" panose="020F0502020204030204" pitchFamily="34" charset="0"/>
            </a:rPr>
            <a:t>	Risk Management Team</a:t>
          </a:r>
        </a:p>
      </dgm:t>
    </dgm:pt>
    <dgm:pt modelId="{E19D40B2-898A-459F-93E8-DE75F99109C5}" type="parTrans" cxnId="{3D63FB10-7DD9-49DC-8369-57876ED93646}">
      <dgm:prSet/>
      <dgm:spPr/>
      <dgm:t>
        <a:bodyPr/>
        <a:lstStyle/>
        <a:p>
          <a:endParaRPr lang="en-US" sz="1200">
            <a:latin typeface="Bahnschrift SemiBold SemiConden." panose="020B0502040204020203" pitchFamily="34" charset="0"/>
          </a:endParaRPr>
        </a:p>
      </dgm:t>
    </dgm:pt>
    <dgm:pt modelId="{E0FD5B2D-34F8-4D1B-A22E-89165F30C12D}" type="sibTrans" cxnId="{3D63FB10-7DD9-49DC-8369-57876ED93646}">
      <dgm:prSet/>
      <dgm:spPr/>
      <dgm:t>
        <a:bodyPr/>
        <a:lstStyle/>
        <a:p>
          <a:endParaRPr lang="en-US" sz="1200">
            <a:latin typeface="Bahnschrift SemiBold SemiConden." panose="020B0502040204020203" pitchFamily="34" charset="0"/>
          </a:endParaRPr>
        </a:p>
      </dgm:t>
    </dgm:pt>
    <dgm:pt modelId="{7635FC02-A373-4156-A833-50A68A4498F3}">
      <dgm:prSet phldrT="[Text]" phldr="0" custT="1"/>
      <dgm:spPr>
        <a:ln>
          <a:solidFill>
            <a:schemeClr val="accent6">
              <a:lumMod val="40000"/>
              <a:lumOff val="60000"/>
            </a:schemeClr>
          </a:solidFill>
        </a:ln>
      </dgm:spPr>
      <dgm:t>
        <a:bodyPr/>
        <a:lstStyle/>
        <a:p>
          <a:pPr rtl="0">
            <a:lnSpc>
              <a:spcPct val="100000"/>
            </a:lnSpc>
            <a:buFont typeface="Arial" panose="020B0604020202020204" pitchFamily="34" charset="0"/>
            <a:buChar char="•"/>
          </a:pPr>
          <a:r>
            <a:rPr lang="en-US" sz="1800" b="0" i="0" dirty="0">
              <a:solidFill>
                <a:srgbClr val="720C0C"/>
              </a:solidFill>
              <a:effectLst/>
              <a:latin typeface="Calibri" panose="020F0502020204030204" pitchFamily="34" charset="0"/>
            </a:rPr>
            <a:t>Minimize the risk of default as much as possible and avoid negative impact on reputation.​</a:t>
          </a:r>
          <a:endParaRPr lang="en-US" sz="1800" dirty="0">
            <a:solidFill>
              <a:srgbClr val="720C0C"/>
            </a:solidFill>
            <a:latin typeface="Calibri Light" panose="020F0302020204030204" pitchFamily="34" charset="0"/>
            <a:ea typeface="Calibri Light" panose="020F0302020204030204" pitchFamily="34" charset="0"/>
            <a:cs typeface="Calibri Light" panose="020F0302020204030204" pitchFamily="34" charset="0"/>
          </a:endParaRPr>
        </a:p>
      </dgm:t>
    </dgm:pt>
    <dgm:pt modelId="{C2E0912B-1139-4E67-9CC0-AFBA92579445}" type="parTrans" cxnId="{6905E020-0876-4674-B960-C4F2A9B2462C}">
      <dgm:prSet/>
      <dgm:spPr/>
      <dgm:t>
        <a:bodyPr/>
        <a:lstStyle/>
        <a:p>
          <a:endParaRPr lang="en-US" sz="1200">
            <a:latin typeface="Bahnschrift SemiBold SemiConden." panose="020B0502040204020203" pitchFamily="34" charset="0"/>
          </a:endParaRPr>
        </a:p>
      </dgm:t>
    </dgm:pt>
    <dgm:pt modelId="{BBB7E786-8010-4105-8F19-A6B26CFCC4BF}" type="sibTrans" cxnId="{6905E020-0876-4674-B960-C4F2A9B2462C}">
      <dgm:prSet/>
      <dgm:spPr/>
      <dgm:t>
        <a:bodyPr/>
        <a:lstStyle/>
        <a:p>
          <a:endParaRPr lang="en-US" sz="1200">
            <a:latin typeface="Bahnschrift SemiBold SemiConden." panose="020B0502040204020203" pitchFamily="34" charset="0"/>
          </a:endParaRPr>
        </a:p>
      </dgm:t>
    </dgm:pt>
    <dgm:pt modelId="{F3D0A804-0E05-4FBF-B779-BC0F1411E0D8}">
      <dgm:prSet phldrT="[Text]" phldr="0" custT="1">
        <dgm:style>
          <a:lnRef idx="2">
            <a:schemeClr val="accent1">
              <a:shade val="50000"/>
            </a:schemeClr>
          </a:lnRef>
          <a:fillRef idx="1">
            <a:schemeClr val="accent1"/>
          </a:fillRef>
          <a:effectRef idx="0">
            <a:schemeClr val="accent1"/>
          </a:effectRef>
          <a:fontRef idx="minor">
            <a:schemeClr val="lt1"/>
          </a:fontRef>
        </dgm:style>
      </dgm:prSet>
      <dgm:spPr>
        <a:solidFill>
          <a:srgbClr val="720C0C"/>
        </a:solidFill>
        <a:ln>
          <a:solidFill>
            <a:schemeClr val="bg1"/>
          </a:solidFill>
        </a:ln>
      </dgm:spPr>
      <dgm:t>
        <a:bodyPr rtlCol="0" anchor="ctr"/>
        <a:lstStyle/>
        <a:p>
          <a:pPr marL="0" algn="l" defTabSz="914400" rtl="0" eaLnBrk="1" latinLnBrk="0" hangingPunct="1"/>
          <a:r>
            <a:rPr lang="en-US" sz="1800" b="1" kern="1200" dirty="0">
              <a:solidFill>
                <a:schemeClr val="bg1"/>
              </a:solidFill>
              <a:latin typeface="Bahnschrift SemiBold SemiConden" panose="020B0502040204020203" pitchFamily="34" charset="0"/>
              <a:ea typeface="+mn-ea"/>
              <a:cs typeface="Calibri" panose="020F0502020204030204" pitchFamily="34" charset="0"/>
            </a:rPr>
            <a:t>	Qualified loan applicants</a:t>
          </a:r>
        </a:p>
      </dgm:t>
    </dgm:pt>
    <dgm:pt modelId="{F94C0324-EA24-445B-A05F-EB3DFF15EF2C}" type="parTrans" cxnId="{3158DC7E-46B1-4765-A949-18B45B4B685C}">
      <dgm:prSet/>
      <dgm:spPr/>
      <dgm:t>
        <a:bodyPr/>
        <a:lstStyle/>
        <a:p>
          <a:endParaRPr lang="en-US" sz="1200">
            <a:latin typeface="Bahnschrift SemiBold SemiConden." panose="020B0502040204020203" pitchFamily="34" charset="0"/>
          </a:endParaRPr>
        </a:p>
      </dgm:t>
    </dgm:pt>
    <dgm:pt modelId="{45847B6C-351A-4ECD-AE36-F04DC66ECE73}" type="sibTrans" cxnId="{3158DC7E-46B1-4765-A949-18B45B4B685C}">
      <dgm:prSet/>
      <dgm:spPr/>
      <dgm:t>
        <a:bodyPr/>
        <a:lstStyle/>
        <a:p>
          <a:endParaRPr lang="en-US" sz="1200">
            <a:latin typeface="Bahnschrift SemiBold SemiConden." panose="020B0502040204020203" pitchFamily="34" charset="0"/>
          </a:endParaRPr>
        </a:p>
      </dgm:t>
    </dgm:pt>
    <dgm:pt modelId="{B5031CA1-E03A-43F4-9BF4-B7FF93C88204}">
      <dgm:prSet phldrT="[Text]" phldr="0" custT="1"/>
      <dgm:spPr>
        <a:ln>
          <a:solidFill>
            <a:schemeClr val="accent6">
              <a:lumMod val="40000"/>
              <a:lumOff val="60000"/>
            </a:schemeClr>
          </a:solidFill>
        </a:ln>
      </dgm:spPr>
      <dgm:t>
        <a:bodyPr/>
        <a:lstStyle/>
        <a:p>
          <a:pPr rtl="0">
            <a:lnSpc>
              <a:spcPct val="100000"/>
            </a:lnSpc>
          </a:pPr>
          <a:r>
            <a:rPr lang="en-US" sz="1800" b="0" i="0" dirty="0">
              <a:solidFill>
                <a:srgbClr val="720C0C"/>
              </a:solidFill>
              <a:effectLst/>
              <a:latin typeface="Calibri" panose="020F0502020204030204" pitchFamily="34" charset="0"/>
            </a:rPr>
            <a:t>Individuals who are not trusted by traditional credit institutions. ​</a:t>
          </a:r>
          <a:endParaRPr lang="en-US" sz="1800" dirty="0">
            <a:solidFill>
              <a:srgbClr val="720C0C"/>
            </a:solidFill>
            <a:latin typeface="Calibri Light" panose="020F0302020204030204" pitchFamily="34" charset="0"/>
            <a:ea typeface="Calibri Light" panose="020F0302020204030204" pitchFamily="34" charset="0"/>
            <a:cs typeface="Calibri Light" panose="020F0302020204030204" pitchFamily="34" charset="0"/>
          </a:endParaRPr>
        </a:p>
      </dgm:t>
    </dgm:pt>
    <dgm:pt modelId="{744514F5-A092-4888-B012-A3207218C30B}" type="parTrans" cxnId="{EAC6A22F-7949-4218-B345-E74D93BF6C42}">
      <dgm:prSet/>
      <dgm:spPr/>
      <dgm:t>
        <a:bodyPr/>
        <a:lstStyle/>
        <a:p>
          <a:endParaRPr lang="en-US" sz="1200">
            <a:latin typeface="Bahnschrift SemiBold SemiConden." panose="020B0502040204020203" pitchFamily="34" charset="0"/>
          </a:endParaRPr>
        </a:p>
      </dgm:t>
    </dgm:pt>
    <dgm:pt modelId="{A28D618E-F61D-4794-A464-D434E679EAC3}" type="sibTrans" cxnId="{EAC6A22F-7949-4218-B345-E74D93BF6C42}">
      <dgm:prSet/>
      <dgm:spPr/>
      <dgm:t>
        <a:bodyPr/>
        <a:lstStyle/>
        <a:p>
          <a:endParaRPr lang="en-US" sz="1200">
            <a:latin typeface="Bahnschrift SemiBold SemiConden." panose="020B0502040204020203" pitchFamily="34" charset="0"/>
          </a:endParaRPr>
        </a:p>
      </dgm:t>
    </dgm:pt>
    <dgm:pt modelId="{E569B271-0249-4075-A65F-1E577F0C2CC5}" type="pres">
      <dgm:prSet presAssocID="{3AC035D6-7F09-4DAF-B685-B17CB49C3593}" presName="linear" presStyleCnt="0">
        <dgm:presLayoutVars>
          <dgm:dir/>
          <dgm:animLvl val="lvl"/>
          <dgm:resizeHandles val="exact"/>
        </dgm:presLayoutVars>
      </dgm:prSet>
      <dgm:spPr/>
    </dgm:pt>
    <dgm:pt modelId="{1A2313D3-ACE0-4216-82E2-35C63612221C}" type="pres">
      <dgm:prSet presAssocID="{503DDD30-4E12-40C4-BD85-186A709F8924}" presName="parentLin" presStyleCnt="0"/>
      <dgm:spPr/>
    </dgm:pt>
    <dgm:pt modelId="{BB77FB07-5FCB-4CB6-9B5C-EF5AABBADDEE}" type="pres">
      <dgm:prSet presAssocID="{503DDD30-4E12-40C4-BD85-186A709F8924}" presName="parentLeftMargin" presStyleLbl="node1" presStyleIdx="0" presStyleCnt="3"/>
      <dgm:spPr/>
    </dgm:pt>
    <dgm:pt modelId="{E11C8A02-F481-4704-B865-34077DC06C34}" type="pres">
      <dgm:prSet presAssocID="{503DDD30-4E12-40C4-BD85-186A709F8924}" presName="parentText" presStyleLbl="node1" presStyleIdx="0" presStyleCnt="3">
        <dgm:presLayoutVars>
          <dgm:chMax val="0"/>
          <dgm:bulletEnabled val="1"/>
        </dgm:presLayoutVars>
      </dgm:prSet>
      <dgm:spPr>
        <a:xfrm>
          <a:off x="459214" y="41143"/>
          <a:ext cx="6429008" cy="590400"/>
        </a:xfrm>
        <a:prstGeom prst="roundRect">
          <a:avLst/>
        </a:prstGeom>
      </dgm:spPr>
    </dgm:pt>
    <dgm:pt modelId="{957912F9-BDE8-44BD-AA61-BE83D7727937}" type="pres">
      <dgm:prSet presAssocID="{503DDD30-4E12-40C4-BD85-186A709F8924}" presName="negativeSpace" presStyleCnt="0"/>
      <dgm:spPr/>
    </dgm:pt>
    <dgm:pt modelId="{69F4123A-C1FC-466B-B73B-CFE9D93D3586}" type="pres">
      <dgm:prSet presAssocID="{503DDD30-4E12-40C4-BD85-186A709F8924}" presName="childText" presStyleLbl="conFgAcc1" presStyleIdx="0" presStyleCnt="3" custScaleX="81571">
        <dgm:presLayoutVars>
          <dgm:bulletEnabled val="1"/>
        </dgm:presLayoutVars>
      </dgm:prSet>
      <dgm:spPr/>
    </dgm:pt>
    <dgm:pt modelId="{5FBCA9E0-F156-40EF-B333-CEA1D540E6F3}" type="pres">
      <dgm:prSet presAssocID="{03158C8E-F961-4BBD-9306-3587272AC64C}" presName="spaceBetweenRectangles" presStyleCnt="0"/>
      <dgm:spPr/>
    </dgm:pt>
    <dgm:pt modelId="{6A9D532D-B209-4B51-8EED-949BCD6E2858}" type="pres">
      <dgm:prSet presAssocID="{94587284-C819-4FD6-94AA-67CDD15AB636}" presName="parentLin" presStyleCnt="0"/>
      <dgm:spPr/>
    </dgm:pt>
    <dgm:pt modelId="{DFF3BD94-ED97-4292-BC08-B4A5ED51481C}" type="pres">
      <dgm:prSet presAssocID="{94587284-C819-4FD6-94AA-67CDD15AB636}" presName="parentLeftMargin" presStyleLbl="node1" presStyleIdx="0" presStyleCnt="3"/>
      <dgm:spPr/>
    </dgm:pt>
    <dgm:pt modelId="{45A7856D-5060-4B29-BBF9-98C084D61100}" type="pres">
      <dgm:prSet presAssocID="{94587284-C819-4FD6-94AA-67CDD15AB636}" presName="parentText" presStyleLbl="node1" presStyleIdx="1" presStyleCnt="3">
        <dgm:presLayoutVars>
          <dgm:chMax val="0"/>
          <dgm:bulletEnabled val="1"/>
        </dgm:presLayoutVars>
      </dgm:prSet>
      <dgm:spPr>
        <a:xfrm>
          <a:off x="459214" y="1263343"/>
          <a:ext cx="6429008" cy="590400"/>
        </a:xfrm>
        <a:prstGeom prst="roundRect">
          <a:avLst/>
        </a:prstGeom>
      </dgm:spPr>
    </dgm:pt>
    <dgm:pt modelId="{FFF733D7-220F-4244-93F2-EB238B872B93}" type="pres">
      <dgm:prSet presAssocID="{94587284-C819-4FD6-94AA-67CDD15AB636}" presName="negativeSpace" presStyleCnt="0"/>
      <dgm:spPr/>
    </dgm:pt>
    <dgm:pt modelId="{DE0D853B-178A-42EC-A488-40D410652D41}" type="pres">
      <dgm:prSet presAssocID="{94587284-C819-4FD6-94AA-67CDD15AB636}" presName="childText" presStyleLbl="conFgAcc1" presStyleIdx="1" presStyleCnt="3" custScaleX="81571">
        <dgm:presLayoutVars>
          <dgm:bulletEnabled val="1"/>
        </dgm:presLayoutVars>
      </dgm:prSet>
      <dgm:spPr/>
    </dgm:pt>
    <dgm:pt modelId="{412456EA-7149-47B6-A90B-64D9460BA5B4}" type="pres">
      <dgm:prSet presAssocID="{E0FD5B2D-34F8-4D1B-A22E-89165F30C12D}" presName="spaceBetweenRectangles" presStyleCnt="0"/>
      <dgm:spPr/>
    </dgm:pt>
    <dgm:pt modelId="{9F5D3544-C776-438C-B163-C1FAA71E0914}" type="pres">
      <dgm:prSet presAssocID="{F3D0A804-0E05-4FBF-B779-BC0F1411E0D8}" presName="parentLin" presStyleCnt="0"/>
      <dgm:spPr/>
    </dgm:pt>
    <dgm:pt modelId="{65C27CF0-FC78-4EA2-AD60-8CA2001757D9}" type="pres">
      <dgm:prSet presAssocID="{F3D0A804-0E05-4FBF-B779-BC0F1411E0D8}" presName="parentLeftMargin" presStyleLbl="node1" presStyleIdx="1" presStyleCnt="3"/>
      <dgm:spPr/>
    </dgm:pt>
    <dgm:pt modelId="{BB388F0B-C85E-4B63-B9C1-C32FF5772C1C}" type="pres">
      <dgm:prSet presAssocID="{F3D0A804-0E05-4FBF-B779-BC0F1411E0D8}" presName="parentText" presStyleLbl="node1" presStyleIdx="2" presStyleCnt="3">
        <dgm:presLayoutVars>
          <dgm:chMax val="0"/>
          <dgm:bulletEnabled val="1"/>
        </dgm:presLayoutVars>
      </dgm:prSet>
      <dgm:spPr>
        <a:xfrm>
          <a:off x="459214" y="2485543"/>
          <a:ext cx="6429008" cy="590400"/>
        </a:xfrm>
        <a:prstGeom prst="roundRect">
          <a:avLst/>
        </a:prstGeom>
      </dgm:spPr>
    </dgm:pt>
    <dgm:pt modelId="{5B969D56-ED9A-403D-A940-D5B17CB0D4B0}" type="pres">
      <dgm:prSet presAssocID="{F3D0A804-0E05-4FBF-B779-BC0F1411E0D8}" presName="negativeSpace" presStyleCnt="0"/>
      <dgm:spPr/>
    </dgm:pt>
    <dgm:pt modelId="{2DF25880-02CD-4EB1-B53A-BAB84B0CE3EC}" type="pres">
      <dgm:prSet presAssocID="{F3D0A804-0E05-4FBF-B779-BC0F1411E0D8}" presName="childText" presStyleLbl="conFgAcc1" presStyleIdx="2" presStyleCnt="3" custScaleX="81571">
        <dgm:presLayoutVars>
          <dgm:bulletEnabled val="1"/>
        </dgm:presLayoutVars>
      </dgm:prSet>
      <dgm:spPr/>
    </dgm:pt>
  </dgm:ptLst>
  <dgm:cxnLst>
    <dgm:cxn modelId="{5E90A006-2AA3-4DA1-A7AC-2A52346DBFF1}" type="presOf" srcId="{F3D0A804-0E05-4FBF-B779-BC0F1411E0D8}" destId="{65C27CF0-FC78-4EA2-AD60-8CA2001757D9}" srcOrd="0" destOrd="0" presId="urn:microsoft.com/office/officeart/2005/8/layout/list1"/>
    <dgm:cxn modelId="{59C31F0E-D646-41C7-A61F-094E89E470A8}" type="presOf" srcId="{F3D0A804-0E05-4FBF-B779-BC0F1411E0D8}" destId="{BB388F0B-C85E-4B63-B9C1-C32FF5772C1C}" srcOrd="1" destOrd="0" presId="urn:microsoft.com/office/officeart/2005/8/layout/list1"/>
    <dgm:cxn modelId="{3D63FB10-7DD9-49DC-8369-57876ED93646}" srcId="{3AC035D6-7F09-4DAF-B685-B17CB49C3593}" destId="{94587284-C819-4FD6-94AA-67CDD15AB636}" srcOrd="1" destOrd="0" parTransId="{E19D40B2-898A-459F-93E8-DE75F99109C5}" sibTransId="{E0FD5B2D-34F8-4D1B-A22E-89165F30C12D}"/>
    <dgm:cxn modelId="{304E781C-517A-4C97-B7DF-22C6B4710582}" type="presOf" srcId="{7635FC02-A373-4156-A833-50A68A4498F3}" destId="{DE0D853B-178A-42EC-A488-40D410652D41}" srcOrd="0" destOrd="0" presId="urn:microsoft.com/office/officeart/2005/8/layout/list1"/>
    <dgm:cxn modelId="{6905E020-0876-4674-B960-C4F2A9B2462C}" srcId="{94587284-C819-4FD6-94AA-67CDD15AB636}" destId="{7635FC02-A373-4156-A833-50A68A4498F3}" srcOrd="0" destOrd="0" parTransId="{C2E0912B-1139-4E67-9CC0-AFBA92579445}" sibTransId="{BBB7E786-8010-4105-8F19-A6B26CFCC4BF}"/>
    <dgm:cxn modelId="{EAC6A22F-7949-4218-B345-E74D93BF6C42}" srcId="{F3D0A804-0E05-4FBF-B779-BC0F1411E0D8}" destId="{B5031CA1-E03A-43F4-9BF4-B7FF93C88204}" srcOrd="0" destOrd="0" parTransId="{744514F5-A092-4888-B012-A3207218C30B}" sibTransId="{A28D618E-F61D-4794-A464-D434E679EAC3}"/>
    <dgm:cxn modelId="{30F2816A-BBC0-4DCC-8A9C-A52D9D40FFA2}" type="presOf" srcId="{503DDD30-4E12-40C4-BD85-186A709F8924}" destId="{E11C8A02-F481-4704-B865-34077DC06C34}" srcOrd="1" destOrd="0" presId="urn:microsoft.com/office/officeart/2005/8/layout/list1"/>
    <dgm:cxn modelId="{FAED6056-9822-4062-B836-648089E33976}" type="presOf" srcId="{94587284-C819-4FD6-94AA-67CDD15AB636}" destId="{45A7856D-5060-4B29-BBF9-98C084D61100}" srcOrd="1" destOrd="0" presId="urn:microsoft.com/office/officeart/2005/8/layout/list1"/>
    <dgm:cxn modelId="{3158DC7E-46B1-4765-A949-18B45B4B685C}" srcId="{3AC035D6-7F09-4DAF-B685-B17CB49C3593}" destId="{F3D0A804-0E05-4FBF-B779-BC0F1411E0D8}" srcOrd="2" destOrd="0" parTransId="{F94C0324-EA24-445B-A05F-EB3DFF15EF2C}" sibTransId="{45847B6C-351A-4ECD-AE36-F04DC66ECE73}"/>
    <dgm:cxn modelId="{158E3C99-DC9A-4DEC-89C1-49CDB5F98553}" type="presOf" srcId="{3AC035D6-7F09-4DAF-B685-B17CB49C3593}" destId="{E569B271-0249-4075-A65F-1E577F0C2CC5}" srcOrd="0" destOrd="0" presId="urn:microsoft.com/office/officeart/2005/8/layout/list1"/>
    <dgm:cxn modelId="{411A2FA1-49E3-490E-9754-339D6F6AC47F}" srcId="{503DDD30-4E12-40C4-BD85-186A709F8924}" destId="{9089A91B-FC0C-4D22-A5D3-424CDC0AB9CC}" srcOrd="0" destOrd="0" parTransId="{C73B4CD2-E37F-4BC4-8FC0-1AA7E9119433}" sibTransId="{7D1285F5-4058-4FAE-AB7C-A02646E6F8FE}"/>
    <dgm:cxn modelId="{A1D296AD-C70B-43FB-AE0E-794C6F41E502}" type="presOf" srcId="{94587284-C819-4FD6-94AA-67CDD15AB636}" destId="{DFF3BD94-ED97-4292-BC08-B4A5ED51481C}" srcOrd="0" destOrd="0" presId="urn:microsoft.com/office/officeart/2005/8/layout/list1"/>
    <dgm:cxn modelId="{3FA2B3C3-DA03-4BA4-BB07-16C29C106316}" type="presOf" srcId="{503DDD30-4E12-40C4-BD85-186A709F8924}" destId="{BB77FB07-5FCB-4CB6-9B5C-EF5AABBADDEE}" srcOrd="0" destOrd="0" presId="urn:microsoft.com/office/officeart/2005/8/layout/list1"/>
    <dgm:cxn modelId="{C951BFD7-1A8F-4868-93B1-574168409DC5}" srcId="{3AC035D6-7F09-4DAF-B685-B17CB49C3593}" destId="{503DDD30-4E12-40C4-BD85-186A709F8924}" srcOrd="0" destOrd="0" parTransId="{D6A7091D-2FAE-48BB-86B8-576E46D7FED0}" sibTransId="{03158C8E-F961-4BBD-9306-3587272AC64C}"/>
    <dgm:cxn modelId="{494E31DA-1F99-4C03-86CA-E053EF863C7E}" type="presOf" srcId="{B5031CA1-E03A-43F4-9BF4-B7FF93C88204}" destId="{2DF25880-02CD-4EB1-B53A-BAB84B0CE3EC}" srcOrd="0" destOrd="0" presId="urn:microsoft.com/office/officeart/2005/8/layout/list1"/>
    <dgm:cxn modelId="{CCF2F7FB-5515-4772-B806-E47BF57A2FCA}" type="presOf" srcId="{9089A91B-FC0C-4D22-A5D3-424CDC0AB9CC}" destId="{69F4123A-C1FC-466B-B73B-CFE9D93D3586}" srcOrd="0" destOrd="0" presId="urn:microsoft.com/office/officeart/2005/8/layout/list1"/>
    <dgm:cxn modelId="{30A5C988-DDB1-4DE6-9A5D-148121F711B4}" type="presParOf" srcId="{E569B271-0249-4075-A65F-1E577F0C2CC5}" destId="{1A2313D3-ACE0-4216-82E2-35C63612221C}" srcOrd="0" destOrd="0" presId="urn:microsoft.com/office/officeart/2005/8/layout/list1"/>
    <dgm:cxn modelId="{0D8DE868-FF2D-448D-B565-EFB8BEF10EDD}" type="presParOf" srcId="{1A2313D3-ACE0-4216-82E2-35C63612221C}" destId="{BB77FB07-5FCB-4CB6-9B5C-EF5AABBADDEE}" srcOrd="0" destOrd="0" presId="urn:microsoft.com/office/officeart/2005/8/layout/list1"/>
    <dgm:cxn modelId="{86353551-2DCB-450B-9A50-FF6A46725C0C}" type="presParOf" srcId="{1A2313D3-ACE0-4216-82E2-35C63612221C}" destId="{E11C8A02-F481-4704-B865-34077DC06C34}" srcOrd="1" destOrd="0" presId="urn:microsoft.com/office/officeart/2005/8/layout/list1"/>
    <dgm:cxn modelId="{3C870341-16B8-42EE-9DE9-5D3C5064B597}" type="presParOf" srcId="{E569B271-0249-4075-A65F-1E577F0C2CC5}" destId="{957912F9-BDE8-44BD-AA61-BE83D7727937}" srcOrd="1" destOrd="0" presId="urn:microsoft.com/office/officeart/2005/8/layout/list1"/>
    <dgm:cxn modelId="{49A15C96-845D-434E-A8BC-CCD42176C049}" type="presParOf" srcId="{E569B271-0249-4075-A65F-1E577F0C2CC5}" destId="{69F4123A-C1FC-466B-B73B-CFE9D93D3586}" srcOrd="2" destOrd="0" presId="urn:microsoft.com/office/officeart/2005/8/layout/list1"/>
    <dgm:cxn modelId="{EE53FCB5-AB40-475A-B8FA-7B596C7C7857}" type="presParOf" srcId="{E569B271-0249-4075-A65F-1E577F0C2CC5}" destId="{5FBCA9E0-F156-40EF-B333-CEA1D540E6F3}" srcOrd="3" destOrd="0" presId="urn:microsoft.com/office/officeart/2005/8/layout/list1"/>
    <dgm:cxn modelId="{F28A66F0-4B3E-442B-A74D-FE5454E711CB}" type="presParOf" srcId="{E569B271-0249-4075-A65F-1E577F0C2CC5}" destId="{6A9D532D-B209-4B51-8EED-949BCD6E2858}" srcOrd="4" destOrd="0" presId="urn:microsoft.com/office/officeart/2005/8/layout/list1"/>
    <dgm:cxn modelId="{01F9A02D-9B93-48DC-89B4-314E54E7D80A}" type="presParOf" srcId="{6A9D532D-B209-4B51-8EED-949BCD6E2858}" destId="{DFF3BD94-ED97-4292-BC08-B4A5ED51481C}" srcOrd="0" destOrd="0" presId="urn:microsoft.com/office/officeart/2005/8/layout/list1"/>
    <dgm:cxn modelId="{22FB504C-0320-4179-9417-66E6792E0EC9}" type="presParOf" srcId="{6A9D532D-B209-4B51-8EED-949BCD6E2858}" destId="{45A7856D-5060-4B29-BBF9-98C084D61100}" srcOrd="1" destOrd="0" presId="urn:microsoft.com/office/officeart/2005/8/layout/list1"/>
    <dgm:cxn modelId="{A798C4EE-F8D0-4D2C-93DD-9067470F1F21}" type="presParOf" srcId="{E569B271-0249-4075-A65F-1E577F0C2CC5}" destId="{FFF733D7-220F-4244-93F2-EB238B872B93}" srcOrd="5" destOrd="0" presId="urn:microsoft.com/office/officeart/2005/8/layout/list1"/>
    <dgm:cxn modelId="{BB96A5DF-DECC-481C-8333-DEFBCC20170A}" type="presParOf" srcId="{E569B271-0249-4075-A65F-1E577F0C2CC5}" destId="{DE0D853B-178A-42EC-A488-40D410652D41}" srcOrd="6" destOrd="0" presId="urn:microsoft.com/office/officeart/2005/8/layout/list1"/>
    <dgm:cxn modelId="{6DD9D017-7C18-455D-A36F-F246C4D6532C}" type="presParOf" srcId="{E569B271-0249-4075-A65F-1E577F0C2CC5}" destId="{412456EA-7149-47B6-A90B-64D9460BA5B4}" srcOrd="7" destOrd="0" presId="urn:microsoft.com/office/officeart/2005/8/layout/list1"/>
    <dgm:cxn modelId="{DF4397BB-03B9-4D05-9028-FE7E427B86F0}" type="presParOf" srcId="{E569B271-0249-4075-A65F-1E577F0C2CC5}" destId="{9F5D3544-C776-438C-B163-C1FAA71E0914}" srcOrd="8" destOrd="0" presId="urn:microsoft.com/office/officeart/2005/8/layout/list1"/>
    <dgm:cxn modelId="{15EC6CDC-004E-47E9-B490-8E0D34D568FD}" type="presParOf" srcId="{9F5D3544-C776-438C-B163-C1FAA71E0914}" destId="{65C27CF0-FC78-4EA2-AD60-8CA2001757D9}" srcOrd="0" destOrd="0" presId="urn:microsoft.com/office/officeart/2005/8/layout/list1"/>
    <dgm:cxn modelId="{151F00C3-CF8F-460B-949C-862FEB835393}" type="presParOf" srcId="{9F5D3544-C776-438C-B163-C1FAA71E0914}" destId="{BB388F0B-C85E-4B63-B9C1-C32FF5772C1C}" srcOrd="1" destOrd="0" presId="urn:microsoft.com/office/officeart/2005/8/layout/list1"/>
    <dgm:cxn modelId="{800CC502-6C90-4DC3-B081-EB28A03E0C4E}" type="presParOf" srcId="{E569B271-0249-4075-A65F-1E577F0C2CC5}" destId="{5B969D56-ED9A-403D-A940-D5B17CB0D4B0}" srcOrd="9" destOrd="0" presId="urn:microsoft.com/office/officeart/2005/8/layout/list1"/>
    <dgm:cxn modelId="{D33757D1-B37D-4762-991F-49B639BF2FA2}" type="presParOf" srcId="{E569B271-0249-4075-A65F-1E577F0C2CC5}" destId="{2DF25880-02CD-4EB1-B53A-BAB84B0CE3E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4123A-C1FC-466B-B73B-CFE9D93D3586}">
      <dsp:nvSpPr>
        <dsp:cNvPr id="0" name=""/>
        <dsp:cNvSpPr/>
      </dsp:nvSpPr>
      <dsp:spPr>
        <a:xfrm>
          <a:off x="0" y="370214"/>
          <a:ext cx="9388677" cy="1195424"/>
        </a:xfrm>
        <a:prstGeom prst="rect">
          <a:avLst/>
        </a:prstGeom>
        <a:solidFill>
          <a:schemeClr val="lt1">
            <a:alpha val="90000"/>
            <a:hueOff val="0"/>
            <a:satOff val="0"/>
            <a:lumOff val="0"/>
            <a:alphaOff val="0"/>
          </a:schemeClr>
        </a:solidFill>
        <a:ln w="6350" cap="flat" cmpd="sng" algn="ctr">
          <a:solidFill>
            <a:schemeClr val="accent6">
              <a:lumMod val="40000"/>
              <a:lumOff val="6000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93290" tIns="395732" rIns="893290" bIns="128016" numCol="1" spcCol="1270" anchor="t" anchorCtr="0">
          <a:noAutofit/>
        </a:bodyPr>
        <a:lstStyle/>
        <a:p>
          <a:pPr marL="171450" lvl="1" indent="-171450" algn="l" defTabSz="800100">
            <a:lnSpc>
              <a:spcPct val="100000"/>
            </a:lnSpc>
            <a:spcBef>
              <a:spcPct val="0"/>
            </a:spcBef>
            <a:spcAft>
              <a:spcPct val="15000"/>
            </a:spcAft>
            <a:buFont typeface="Arial" panose="020B0604020202020204" pitchFamily="34" charset="0"/>
            <a:buChar char="•"/>
          </a:pPr>
          <a:r>
            <a:rPr lang="en-US" sz="1800" b="0" i="0" kern="1200" dirty="0">
              <a:solidFill>
                <a:srgbClr val="720C0C"/>
              </a:solidFill>
              <a:effectLst/>
              <a:latin typeface="Calibri" panose="020F0502020204030204" pitchFamily="34" charset="0"/>
            </a:rPr>
            <a:t>Ensure the company’s financial stability and ensure the underserved population has a positive loan experience.​</a:t>
          </a:r>
          <a:endParaRPr lang="en-US" sz="1800" kern="1200" dirty="0">
            <a:solidFill>
              <a:srgbClr val="720C0C"/>
            </a:solidFill>
            <a:latin typeface="Calibri Light" panose="020F0302020204030204" pitchFamily="34" charset="0"/>
            <a:ea typeface="Calibri Light" panose="020F0302020204030204" pitchFamily="34" charset="0"/>
            <a:cs typeface="Calibri Light" panose="020F0302020204030204" pitchFamily="34" charset="0"/>
          </a:endParaRPr>
        </a:p>
      </dsp:txBody>
      <dsp:txXfrm>
        <a:off x="0" y="370214"/>
        <a:ext cx="9388677" cy="1195424"/>
      </dsp:txXfrm>
    </dsp:sp>
    <dsp:sp modelId="{E11C8A02-F481-4704-B865-34077DC06C34}">
      <dsp:nvSpPr>
        <dsp:cNvPr id="0" name=""/>
        <dsp:cNvSpPr/>
      </dsp:nvSpPr>
      <dsp:spPr>
        <a:xfrm>
          <a:off x="575491" y="30734"/>
          <a:ext cx="8056876" cy="678960"/>
        </a:xfrm>
        <a:prstGeom prst="roundRect">
          <a:avLst/>
        </a:prstGeom>
        <a:solidFill>
          <a:srgbClr val="720C0C"/>
        </a:solidFill>
        <a:ln w="12700" cap="flat" cmpd="sng" algn="ctr">
          <a:solidFill>
            <a:schemeClr val="bg1"/>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243001" tIns="0" rIns="243001" bIns="0" numCol="1" spcCol="1270" rtlCol="0" anchor="ctr" anchorCtr="0">
          <a:noAutofit/>
        </a:bodyPr>
        <a:lstStyle/>
        <a:p>
          <a:pPr marL="0" lvl="0" indent="0" algn="l" defTabSz="914400" rtl="0" eaLnBrk="1" latinLnBrk="0" hangingPunct="1">
            <a:lnSpc>
              <a:spcPct val="90000"/>
            </a:lnSpc>
            <a:spcBef>
              <a:spcPct val="0"/>
            </a:spcBef>
            <a:spcAft>
              <a:spcPct val="35000"/>
            </a:spcAft>
            <a:buNone/>
          </a:pPr>
          <a:r>
            <a:rPr lang="en-US" sz="1800" b="1" kern="1200" dirty="0">
              <a:solidFill>
                <a:schemeClr val="bg1"/>
              </a:solidFill>
              <a:latin typeface="Bahnschrift SemiBold SemiConden" panose="020B0502040204020203" pitchFamily="34" charset="0"/>
              <a:ea typeface="+mn-ea"/>
              <a:cs typeface="Calibri" panose="020F0502020204030204" pitchFamily="34" charset="0"/>
            </a:rPr>
            <a:t>                 </a:t>
          </a:r>
          <a:r>
            <a:rPr lang="en-US" altLang="zh-CN" sz="1800" b="1" kern="1200" dirty="0">
              <a:solidFill>
                <a:schemeClr val="bg1"/>
              </a:solidFill>
              <a:latin typeface="Bahnschrift SemiBold SemiConden" panose="020B0502040204020203" pitchFamily="34" charset="0"/>
              <a:ea typeface="+mn-ea"/>
              <a:cs typeface="Calibri" panose="020F0502020204030204" pitchFamily="34" charset="0"/>
            </a:rPr>
            <a:t>Home Credit Management Team</a:t>
          </a:r>
          <a:endParaRPr lang="en-US" sz="1800" b="1" kern="1200" dirty="0">
            <a:solidFill>
              <a:schemeClr val="bg1"/>
            </a:solidFill>
            <a:latin typeface="Bahnschrift SemiBold SemiConden" panose="020B0502040204020203" pitchFamily="34" charset="0"/>
            <a:ea typeface="+mn-ea"/>
            <a:cs typeface="Calibri" panose="020F0502020204030204" pitchFamily="34" charset="0"/>
          </a:endParaRPr>
        </a:p>
      </dsp:txBody>
      <dsp:txXfrm>
        <a:off x="608635" y="63878"/>
        <a:ext cx="7990588" cy="612672"/>
      </dsp:txXfrm>
    </dsp:sp>
    <dsp:sp modelId="{DE0D853B-178A-42EC-A488-40D410652D41}">
      <dsp:nvSpPr>
        <dsp:cNvPr id="0" name=""/>
        <dsp:cNvSpPr/>
      </dsp:nvSpPr>
      <dsp:spPr>
        <a:xfrm>
          <a:off x="0" y="2029319"/>
          <a:ext cx="9388677" cy="887512"/>
        </a:xfrm>
        <a:prstGeom prst="rect">
          <a:avLst/>
        </a:prstGeom>
        <a:solidFill>
          <a:schemeClr val="lt1">
            <a:alpha val="90000"/>
            <a:hueOff val="0"/>
            <a:satOff val="0"/>
            <a:lumOff val="0"/>
            <a:alphaOff val="0"/>
          </a:schemeClr>
        </a:solidFill>
        <a:ln w="6350" cap="flat" cmpd="sng" algn="ctr">
          <a:solidFill>
            <a:schemeClr val="accent6">
              <a:lumMod val="40000"/>
              <a:lumOff val="6000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93290" tIns="395732" rIns="893290" bIns="128016" numCol="1" spcCol="1270" anchor="t" anchorCtr="0">
          <a:noAutofit/>
        </a:bodyPr>
        <a:lstStyle/>
        <a:p>
          <a:pPr marL="171450" lvl="1" indent="-171450" algn="l" defTabSz="800100" rtl="0">
            <a:lnSpc>
              <a:spcPct val="100000"/>
            </a:lnSpc>
            <a:spcBef>
              <a:spcPct val="0"/>
            </a:spcBef>
            <a:spcAft>
              <a:spcPct val="15000"/>
            </a:spcAft>
            <a:buFont typeface="Arial" panose="020B0604020202020204" pitchFamily="34" charset="0"/>
            <a:buChar char="•"/>
          </a:pPr>
          <a:r>
            <a:rPr lang="en-US" sz="1800" b="0" i="0" kern="1200" dirty="0">
              <a:solidFill>
                <a:srgbClr val="720C0C"/>
              </a:solidFill>
              <a:effectLst/>
              <a:latin typeface="Calibri" panose="020F0502020204030204" pitchFamily="34" charset="0"/>
            </a:rPr>
            <a:t>Minimize the risk of default as much as possible and avoid negative impact on reputation.​</a:t>
          </a:r>
          <a:endParaRPr lang="en-US" sz="1800" kern="1200" dirty="0">
            <a:solidFill>
              <a:srgbClr val="720C0C"/>
            </a:solidFill>
            <a:latin typeface="Calibri Light" panose="020F0302020204030204" pitchFamily="34" charset="0"/>
            <a:ea typeface="Calibri Light" panose="020F0302020204030204" pitchFamily="34" charset="0"/>
            <a:cs typeface="Calibri Light" panose="020F0302020204030204" pitchFamily="34" charset="0"/>
          </a:endParaRPr>
        </a:p>
      </dsp:txBody>
      <dsp:txXfrm>
        <a:off x="0" y="2029319"/>
        <a:ext cx="9388677" cy="887512"/>
      </dsp:txXfrm>
    </dsp:sp>
    <dsp:sp modelId="{45A7856D-5060-4B29-BBF9-98C084D61100}">
      <dsp:nvSpPr>
        <dsp:cNvPr id="0" name=""/>
        <dsp:cNvSpPr/>
      </dsp:nvSpPr>
      <dsp:spPr>
        <a:xfrm>
          <a:off x="575491" y="1689839"/>
          <a:ext cx="8056876" cy="678960"/>
        </a:xfrm>
        <a:prstGeom prst="roundRect">
          <a:avLst/>
        </a:prstGeom>
        <a:solidFill>
          <a:srgbClr val="720C0C"/>
        </a:solidFill>
        <a:ln w="12700" cap="flat" cmpd="sng" algn="ctr">
          <a:solidFill>
            <a:schemeClr val="bg1"/>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04531" tIns="0" rIns="304531" bIns="0" numCol="1" spcCol="1270" rtlCol="0" anchor="ctr" anchorCtr="0">
          <a:noAutofit/>
        </a:bodyPr>
        <a:lstStyle/>
        <a:p>
          <a:pPr marL="0" lvl="0" indent="0" algn="l" defTabSz="914400" rtl="0" eaLnBrk="1" latinLnBrk="0" hangingPunct="1">
            <a:lnSpc>
              <a:spcPct val="90000"/>
            </a:lnSpc>
            <a:spcBef>
              <a:spcPct val="0"/>
            </a:spcBef>
            <a:spcAft>
              <a:spcPct val="35000"/>
            </a:spcAft>
            <a:buNone/>
          </a:pPr>
          <a:r>
            <a:rPr lang="en-US" sz="1800" b="1" kern="1200" dirty="0">
              <a:solidFill>
                <a:schemeClr val="bg1"/>
              </a:solidFill>
              <a:latin typeface="Bahnschrift SemiBold SemiConden" panose="020B0502040204020203" pitchFamily="34" charset="0"/>
              <a:ea typeface="+mn-ea"/>
              <a:cs typeface="Calibri" panose="020F0502020204030204" pitchFamily="34" charset="0"/>
            </a:rPr>
            <a:t>	Risk Management Team</a:t>
          </a:r>
        </a:p>
      </dsp:txBody>
      <dsp:txXfrm>
        <a:off x="608635" y="1722983"/>
        <a:ext cx="7990588" cy="612672"/>
      </dsp:txXfrm>
    </dsp:sp>
    <dsp:sp modelId="{2DF25880-02CD-4EB1-B53A-BAB84B0CE3EC}">
      <dsp:nvSpPr>
        <dsp:cNvPr id="0" name=""/>
        <dsp:cNvSpPr/>
      </dsp:nvSpPr>
      <dsp:spPr>
        <a:xfrm>
          <a:off x="0" y="3380511"/>
          <a:ext cx="9388677" cy="887512"/>
        </a:xfrm>
        <a:prstGeom prst="rect">
          <a:avLst/>
        </a:prstGeom>
        <a:solidFill>
          <a:schemeClr val="lt1">
            <a:alpha val="90000"/>
            <a:hueOff val="0"/>
            <a:satOff val="0"/>
            <a:lumOff val="0"/>
            <a:alphaOff val="0"/>
          </a:schemeClr>
        </a:solidFill>
        <a:ln w="6350" cap="flat" cmpd="sng" algn="ctr">
          <a:solidFill>
            <a:schemeClr val="accent6">
              <a:lumMod val="40000"/>
              <a:lumOff val="6000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93290" tIns="395732" rIns="893290" bIns="128016" numCol="1" spcCol="1270" anchor="t" anchorCtr="0">
          <a:noAutofit/>
        </a:bodyPr>
        <a:lstStyle/>
        <a:p>
          <a:pPr marL="171450" lvl="1" indent="-171450" algn="l" defTabSz="800100" rtl="0">
            <a:lnSpc>
              <a:spcPct val="100000"/>
            </a:lnSpc>
            <a:spcBef>
              <a:spcPct val="0"/>
            </a:spcBef>
            <a:spcAft>
              <a:spcPct val="15000"/>
            </a:spcAft>
            <a:buChar char="•"/>
          </a:pPr>
          <a:r>
            <a:rPr lang="en-US" sz="1800" b="0" i="0" kern="1200" dirty="0">
              <a:solidFill>
                <a:srgbClr val="720C0C"/>
              </a:solidFill>
              <a:effectLst/>
              <a:latin typeface="Calibri" panose="020F0502020204030204" pitchFamily="34" charset="0"/>
            </a:rPr>
            <a:t>Individuals who are not trusted by traditional credit institutions. ​</a:t>
          </a:r>
          <a:endParaRPr lang="en-US" sz="1800" kern="1200" dirty="0">
            <a:solidFill>
              <a:srgbClr val="720C0C"/>
            </a:solidFill>
            <a:latin typeface="Calibri Light" panose="020F0302020204030204" pitchFamily="34" charset="0"/>
            <a:ea typeface="Calibri Light" panose="020F0302020204030204" pitchFamily="34" charset="0"/>
            <a:cs typeface="Calibri Light" panose="020F0302020204030204" pitchFamily="34" charset="0"/>
          </a:endParaRPr>
        </a:p>
      </dsp:txBody>
      <dsp:txXfrm>
        <a:off x="0" y="3380511"/>
        <a:ext cx="9388677" cy="887512"/>
      </dsp:txXfrm>
    </dsp:sp>
    <dsp:sp modelId="{BB388F0B-C85E-4B63-B9C1-C32FF5772C1C}">
      <dsp:nvSpPr>
        <dsp:cNvPr id="0" name=""/>
        <dsp:cNvSpPr/>
      </dsp:nvSpPr>
      <dsp:spPr>
        <a:xfrm>
          <a:off x="575491" y="3041031"/>
          <a:ext cx="8056876" cy="678960"/>
        </a:xfrm>
        <a:prstGeom prst="roundRect">
          <a:avLst/>
        </a:prstGeom>
        <a:solidFill>
          <a:srgbClr val="720C0C"/>
        </a:solidFill>
        <a:ln w="12700" cap="flat" cmpd="sng" algn="ctr">
          <a:solidFill>
            <a:schemeClr val="bg1"/>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04531" tIns="0" rIns="304531" bIns="0" numCol="1" spcCol="1270" rtlCol="0" anchor="ctr" anchorCtr="0">
          <a:noAutofit/>
        </a:bodyPr>
        <a:lstStyle/>
        <a:p>
          <a:pPr marL="0" lvl="0" indent="0" algn="l" defTabSz="914400" rtl="0" eaLnBrk="1" latinLnBrk="0" hangingPunct="1">
            <a:lnSpc>
              <a:spcPct val="90000"/>
            </a:lnSpc>
            <a:spcBef>
              <a:spcPct val="0"/>
            </a:spcBef>
            <a:spcAft>
              <a:spcPct val="35000"/>
            </a:spcAft>
            <a:buNone/>
          </a:pPr>
          <a:r>
            <a:rPr lang="en-US" sz="1800" b="1" kern="1200" dirty="0">
              <a:solidFill>
                <a:schemeClr val="bg1"/>
              </a:solidFill>
              <a:latin typeface="Bahnschrift SemiBold SemiConden" panose="020B0502040204020203" pitchFamily="34" charset="0"/>
              <a:ea typeface="+mn-ea"/>
              <a:cs typeface="Calibri" panose="020F0502020204030204" pitchFamily="34" charset="0"/>
            </a:rPr>
            <a:t>	Qualified loan applicants</a:t>
          </a:r>
        </a:p>
      </dsp:txBody>
      <dsp:txXfrm>
        <a:off x="608635" y="3074175"/>
        <a:ext cx="7990588"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2023/3/21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E29FD-5CB0-43B2-8DE4-7A81EECF5A0B}" type="datetimeFigureOut">
              <a:rPr lang="zh-CN" altLang="en-US" smtClean="0"/>
              <a:t>2023/3/21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A2CAD8-F91A-409A-B778-AA74111763F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Hello everyone. It's great to be here today to talk about a topic that affects millions of people worldwide - getting loans with insufficient or non-existent credit histories. As you may know, this is a significant issue that can have far-reaching consequences for individuals and families alike. But the good news is that technology can help us tackle this challenge. Today, we are happy to share our team's work on predicting loan repayment with machine learning model.</a:t>
            </a:r>
            <a:endParaRPr lang="zh-CN" altLang="en-US" dirty="0"/>
          </a:p>
        </p:txBody>
      </p:sp>
      <p:sp>
        <p:nvSpPr>
          <p:cNvPr id="4" name="灯片编号占位符 3"/>
          <p:cNvSpPr>
            <a:spLocks noGrp="1"/>
          </p:cNvSpPr>
          <p:nvPr>
            <p:ph type="sldNum" sz="quarter" idx="10"/>
          </p:nvPr>
        </p:nvSpPr>
        <p:spPr/>
        <p:txBody>
          <a:bodyPr/>
          <a:lstStyle/>
          <a:p>
            <a:fld id="{D0EC329A-08C6-44C2-ACD0-60364213B90B}" type="slidenum">
              <a:rPr lang="en-US" smtClean="0"/>
              <a:t>1</a:t>
            </a:fld>
            <a:endParaRPr lang="en-US"/>
          </a:p>
        </p:txBody>
      </p:sp>
    </p:spTree>
    <p:extLst>
      <p:ext uri="{BB962C8B-B14F-4D97-AF65-F5344CB8AC3E}">
        <p14:creationId xmlns:p14="http://schemas.microsoft.com/office/powerpoint/2010/main" val="860445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从这两个</a:t>
            </a:r>
            <a:r>
              <a:rPr lang="en-US" altLang="zh-CN" dirty="0"/>
              <a:t>table</a:t>
            </a:r>
            <a:r>
              <a:rPr lang="zh-CN" altLang="en-US" dirty="0"/>
              <a:t>可以清晰的看到每一行的</a:t>
            </a:r>
            <a:r>
              <a:rPr lang="en-US" altLang="zh-CN" dirty="0"/>
              <a:t>complete rate</a:t>
            </a:r>
            <a:r>
              <a:rPr lang="zh-CN" altLang="en-US" dirty="0"/>
              <a:t>都在</a:t>
            </a:r>
            <a:r>
              <a:rPr lang="en-US" altLang="zh-CN" dirty="0"/>
              <a:t>1</a:t>
            </a:r>
            <a:r>
              <a:rPr lang="zh-CN" altLang="en-US" dirty="0"/>
              <a:t>， </a:t>
            </a:r>
            <a:r>
              <a:rPr lang="en-US" altLang="zh-CN" dirty="0"/>
              <a:t>which is no missing values anymore in each row.</a:t>
            </a:r>
            <a:endParaRPr lang="en-US" dirty="0">
              <a:ea typeface="等线"/>
            </a:endParaRPr>
          </a:p>
        </p:txBody>
      </p:sp>
      <p:sp>
        <p:nvSpPr>
          <p:cNvPr id="4" name="Slide Number Placeholder 3"/>
          <p:cNvSpPr>
            <a:spLocks noGrp="1"/>
          </p:cNvSpPr>
          <p:nvPr>
            <p:ph type="sldNum" sz="quarter" idx="5"/>
          </p:nvPr>
        </p:nvSpPr>
        <p:spPr/>
        <p:txBody>
          <a:bodyPr/>
          <a:lstStyle/>
          <a:p>
            <a:fld id="{32A2CAD8-F91A-409A-B778-AA74111763F6}" type="slidenum">
              <a:rPr lang="zh-CN" altLang="en-US" smtClean="0"/>
              <a:t>10</a:t>
            </a:fld>
            <a:endParaRPr lang="zh-CN" altLang="en-US"/>
          </a:p>
        </p:txBody>
      </p:sp>
    </p:spTree>
    <p:extLst>
      <p:ext uri="{BB962C8B-B14F-4D97-AF65-F5344CB8AC3E}">
        <p14:creationId xmlns:p14="http://schemas.microsoft.com/office/powerpoint/2010/main" val="1707900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altLang="zh-CN" b="1" dirty="0"/>
              <a:t>So let’s jump into our main analysis, the first model we use is </a:t>
            </a:r>
            <a:br>
              <a:rPr lang="en-US" altLang="zh-CN" b="1" dirty="0"/>
            </a:br>
            <a:r>
              <a:rPr lang="en-US" altLang="zh-CN" b="1" dirty="0"/>
              <a:t>Logistic Regression</a:t>
            </a:r>
            <a:endParaRPr lang="en-US" b="1" dirty="0"/>
          </a:p>
          <a:p>
            <a:pPr>
              <a:lnSpc>
                <a:spcPct val="107000"/>
              </a:lnSpc>
              <a:spcAft>
                <a:spcPts val="800"/>
              </a:spcAft>
            </a:pPr>
            <a:r>
              <a:rPr lang="en-US" b="0" dirty="0"/>
              <a:t>The purpose of this model is to predict the likelihood of a client defaulting on a loan based on a variety of demographic, financial, and credit-related factors. This model will help financial institutions make informed decisions about whether to grant loans to potential clients and reduce the risk of financial losses.</a:t>
            </a:r>
          </a:p>
          <a:p>
            <a:pPr>
              <a:lnSpc>
                <a:spcPct val="107000"/>
              </a:lnSpc>
              <a:spcAft>
                <a:spcPts val="800"/>
              </a:spcAft>
            </a:pPr>
            <a:endParaRPr lang="en-US" dirty="0">
              <a:effectLst/>
              <a:latin typeface="等线"/>
              <a:ea typeface="等线"/>
              <a:cs typeface="Times New Roman" panose="02020603050405020304" pitchFamily="18" charset="0"/>
            </a:endParaRPr>
          </a:p>
          <a:p>
            <a:pPr>
              <a:lnSpc>
                <a:spcPct val="107000"/>
              </a:lnSpc>
              <a:spcAft>
                <a:spcPts val="800"/>
              </a:spcAft>
            </a:pPr>
            <a:r>
              <a:rPr lang="en-US" dirty="0">
                <a:latin typeface="等线"/>
                <a:ea typeface="等线"/>
                <a:cs typeface="Times New Roman" panose="02020603050405020304" pitchFamily="18" charset="0"/>
              </a:rPr>
              <a:t>Steps:</a:t>
            </a:r>
          </a:p>
          <a:p>
            <a:pPr marL="342900" indent="-342900">
              <a:lnSpc>
                <a:spcPct val="107000"/>
              </a:lnSpc>
              <a:spcAft>
                <a:spcPts val="800"/>
              </a:spcAft>
              <a:buFontTx/>
              <a:buAutoNum type="arabicPeriod"/>
            </a:pPr>
            <a:r>
              <a:rPr lang="en-US" dirty="0"/>
              <a:t>Define the Model: Logistic regression is a statistical method used for modeling the probability of a binary outcome based on one or more predictor variables. In this case, we will be using logistic regression to model the probability of loan default based on various client attributes.</a:t>
            </a:r>
          </a:p>
          <a:p>
            <a:pPr marL="342900" indent="-342900">
              <a:lnSpc>
                <a:spcPct val="107000"/>
              </a:lnSpc>
              <a:spcAft>
                <a:spcPts val="800"/>
              </a:spcAft>
              <a:buFontTx/>
              <a:buAutoNum type="arabicPeriod"/>
            </a:pPr>
            <a:r>
              <a:rPr lang="en-US" sz="1800" dirty="0">
                <a:latin typeface="Calibri" panose="020F0502020204030204" pitchFamily="34" charset="0"/>
                <a:ea typeface="SimSun" panose="02010600030101010101" pitchFamily="2" charset="-122"/>
                <a:cs typeface="Times New Roman" panose="02020603050405020304" pitchFamily="18" charset="0"/>
              </a:rPr>
              <a:t>Collect the Data: we using heatmap to check which variables has high correlation and avoid using them can reduce overfitting, the data including clients’ demographic information (such as age, gender, and family status), financial information (such as annually income )and credit-related information (such as credit scores).</a:t>
            </a:r>
          </a:p>
          <a:p>
            <a:pPr marL="342900" marR="0" lvl="0" indent="-342900" algn="l" defTabSz="914400" rtl="0" eaLnBrk="1" fontAlgn="auto" latinLnBrk="0" hangingPunct="1">
              <a:lnSpc>
                <a:spcPct val="107000"/>
              </a:lnSpc>
              <a:spcBef>
                <a:spcPts val="0"/>
              </a:spcBef>
              <a:spcAft>
                <a:spcPts val="800"/>
              </a:spcAft>
              <a:buClrTx/>
              <a:buSzTx/>
              <a:buFontTx/>
              <a:buAutoNum type="arabicPeriod"/>
              <a:tabLst/>
              <a:defRPr/>
            </a:pPr>
            <a:r>
              <a:rPr lang="en-US" sz="2800" dirty="0">
                <a:solidFill>
                  <a:srgbClr val="720C0C"/>
                </a:solidFill>
                <a:latin typeface="Bahnschrift SemiBold SemiConden" panose="020B0502040204020203" pitchFamily="34" charset="0"/>
                <a:ea typeface="+mn-lt"/>
                <a:cs typeface="+mn-lt"/>
              </a:rPr>
              <a:t>Modeling: Split the data into training and testing set</a:t>
            </a:r>
            <a:r>
              <a:rPr lang="en-US" sz="2800" dirty="0">
                <a:solidFill>
                  <a:srgbClr val="720C0C"/>
                </a:solidFill>
                <a:latin typeface="Bahnschrift SemiBold SemiConden" panose="020B0502040204020203" pitchFamily="34" charset="0"/>
                <a:ea typeface="+mn-ea"/>
                <a:cs typeface="Calibri Light"/>
              </a:rPr>
              <a:t>, </a:t>
            </a:r>
            <a:r>
              <a:rPr lang="en-US" sz="1800" dirty="0">
                <a:latin typeface="Calibri" panose="020F0502020204030204" pitchFamily="34" charset="0"/>
                <a:ea typeface="SimSun" panose="02010600030101010101" pitchFamily="2" charset="-122"/>
                <a:cs typeface="Times New Roman" panose="02020603050405020304" pitchFamily="18" charset="0"/>
              </a:rPr>
              <a:t>Adjust the threshold for handling imbalanced data</a:t>
            </a:r>
          </a:p>
          <a:p>
            <a:pPr marL="342900" marR="0" lvl="0" indent="-342900" algn="l" defTabSz="914400" rtl="0" eaLnBrk="1" fontAlgn="auto" latinLnBrk="0" hangingPunct="1">
              <a:lnSpc>
                <a:spcPct val="107000"/>
              </a:lnSpc>
              <a:spcBef>
                <a:spcPts val="0"/>
              </a:spcBef>
              <a:spcAft>
                <a:spcPts val="800"/>
              </a:spcAft>
              <a:buClrTx/>
              <a:buSzTx/>
              <a:buFontTx/>
              <a:buAutoNum type="arabicPeriod"/>
              <a:tabLst/>
              <a:defRPr/>
            </a:pPr>
            <a:r>
              <a:rPr lang="en-US" sz="1800" dirty="0">
                <a:latin typeface="Calibri" panose="020F0502020204030204" pitchFamily="34" charset="0"/>
                <a:ea typeface="SimSun" panose="02010600030101010101" pitchFamily="2" charset="-122"/>
                <a:cs typeface="Times New Roman" panose="02020603050405020304" pitchFamily="18" charset="0"/>
              </a:rPr>
              <a:t>Result: </a:t>
            </a:r>
          </a:p>
          <a:p>
            <a:pPr marL="800100" marR="0" lvl="1" indent="-342900" algn="l" defTabSz="914400" rtl="0" eaLnBrk="1" fontAlgn="auto" latinLnBrk="0" hangingPunct="1">
              <a:lnSpc>
                <a:spcPct val="107000"/>
              </a:lnSpc>
              <a:spcBef>
                <a:spcPts val="0"/>
              </a:spcBef>
              <a:spcAft>
                <a:spcPts val="800"/>
              </a:spcAft>
              <a:buClrTx/>
              <a:buSzTx/>
              <a:buFontTx/>
              <a:buAutoNum type="arabicPeriod"/>
              <a:tabLst/>
              <a:defRPr/>
            </a:pPr>
            <a:r>
              <a:rPr lang="en-US" sz="1800" dirty="0">
                <a:latin typeface="Calibri" panose="020F0502020204030204" pitchFamily="34" charset="0"/>
                <a:ea typeface="SimSun" panose="02010600030101010101" pitchFamily="2" charset="-122"/>
                <a:cs typeface="Times New Roman" panose="02020603050405020304" pitchFamily="18" charset="0"/>
              </a:rPr>
              <a:t>Coefficient: we can check which P value is &lt; 0.05 and it can consider the coefficient is statistically significant. For example: </a:t>
            </a:r>
          </a:p>
          <a:p>
            <a:pPr marL="1257300" marR="0" lvl="2" indent="-342900" algn="l" defTabSz="914400" rtl="0" eaLnBrk="1" fontAlgn="auto" latinLnBrk="0" hangingPunct="1">
              <a:lnSpc>
                <a:spcPct val="107000"/>
              </a:lnSpc>
              <a:spcBef>
                <a:spcPts val="0"/>
              </a:spcBef>
              <a:spcAft>
                <a:spcPts val="800"/>
              </a:spcAft>
              <a:buClrTx/>
              <a:buSzTx/>
              <a:buFontTx/>
              <a:buAutoNum type="arabicPeriod"/>
              <a:tabLst/>
              <a:defRPr/>
            </a:pPr>
            <a:r>
              <a:rPr lang="en-US" sz="1800" dirty="0">
                <a:latin typeface="Calibri" panose="020F0502020204030204" pitchFamily="34" charset="0"/>
                <a:ea typeface="SimSun" panose="02010600030101010101" pitchFamily="2" charset="-122"/>
                <a:cs typeface="Times New Roman" panose="02020603050405020304" pitchFamily="18" charset="0"/>
              </a:rPr>
              <a:t>For every unit increase in a client's income, the log-odds of paying the loan on time increase by the coefficient value 9.574e-07, which means the higher income the more likely the client can pay the loan on time</a:t>
            </a:r>
          </a:p>
          <a:p>
            <a:pPr marL="1257300" marR="0" lvl="2" indent="-342900" algn="l" defTabSz="914400" rtl="0" eaLnBrk="1" fontAlgn="auto" latinLnBrk="0" hangingPunct="1">
              <a:lnSpc>
                <a:spcPct val="107000"/>
              </a:lnSpc>
              <a:spcBef>
                <a:spcPts val="0"/>
              </a:spcBef>
              <a:spcAft>
                <a:spcPts val="800"/>
              </a:spcAft>
              <a:buClrTx/>
              <a:buSzTx/>
              <a:buFontTx/>
              <a:buAutoNum type="arabicPeriod"/>
              <a:tabLst/>
              <a:defRPr/>
            </a:pPr>
            <a:r>
              <a:rPr lang="en-US" sz="1800" dirty="0">
                <a:latin typeface="Calibri" panose="020F0502020204030204" pitchFamily="34" charset="0"/>
                <a:ea typeface="SimSun" panose="02010600030101010101" pitchFamily="2" charset="-122"/>
                <a:cs typeface="Times New Roman" panose="02020603050405020304" pitchFamily="18" charset="0"/>
              </a:rPr>
              <a:t>For every unit increase in a client's age, the log-odds of not paying the loan on time decrease by 0.021 which means the older client gets the more likely the client can pay the loan on time</a:t>
            </a:r>
          </a:p>
          <a:p>
            <a:pPr marL="1257300" marR="0" lvl="2" indent="-342900" algn="l" defTabSz="914400" rtl="0" eaLnBrk="1" fontAlgn="auto" latinLnBrk="0" hangingPunct="1">
              <a:lnSpc>
                <a:spcPct val="107000"/>
              </a:lnSpc>
              <a:spcBef>
                <a:spcPts val="0"/>
              </a:spcBef>
              <a:spcAft>
                <a:spcPts val="800"/>
              </a:spcAft>
              <a:buClrTx/>
              <a:buSzTx/>
              <a:buFontTx/>
              <a:buAutoNum type="arabicPeriod"/>
              <a:tabLst/>
              <a:defRPr/>
            </a:pPr>
            <a:endParaRPr lang="en-US" sz="1800" dirty="0">
              <a:latin typeface="Calibri" panose="020F0502020204030204" pitchFamily="34" charset="0"/>
              <a:ea typeface="SimSun" panose="02010600030101010101" pitchFamily="2" charset="-122"/>
              <a:cs typeface="Times New Roman" panose="02020603050405020304" pitchFamily="18" charset="0"/>
            </a:endParaRPr>
          </a:p>
          <a:p>
            <a:pPr marL="800100" marR="0" lvl="1" indent="-342900" algn="l" defTabSz="914400" rtl="0" eaLnBrk="1" fontAlgn="auto" latinLnBrk="0" hangingPunct="1">
              <a:lnSpc>
                <a:spcPct val="107000"/>
              </a:lnSpc>
              <a:spcBef>
                <a:spcPts val="0"/>
              </a:spcBef>
              <a:spcAft>
                <a:spcPts val="800"/>
              </a:spcAft>
              <a:buClrTx/>
              <a:buSzTx/>
              <a:buFontTx/>
              <a:buAutoNum type="arabicPeriod"/>
              <a:tabLst/>
              <a:defRPr/>
            </a:pPr>
            <a:r>
              <a:rPr lang="en-US" sz="4000" b="0" i="0" dirty="0">
                <a:solidFill>
                  <a:srgbClr val="D1D5DB"/>
                </a:solidFill>
                <a:effectLst/>
                <a:latin typeface="Söhne"/>
              </a:rPr>
              <a:t>Finally we can see F1 score: 0.958 and Recall: 1.000 indicate that the model is good at identifying positive cases, with a high balance between precision and recall, and that the model identified all actual positive cases in the dataset.</a:t>
            </a:r>
          </a:p>
          <a:p>
            <a:pPr marL="800100" marR="0" lvl="1" indent="-342900" algn="l" defTabSz="914400" rtl="0" eaLnBrk="1" fontAlgn="auto" latinLnBrk="0" hangingPunct="1">
              <a:lnSpc>
                <a:spcPct val="107000"/>
              </a:lnSpc>
              <a:spcBef>
                <a:spcPts val="0"/>
              </a:spcBef>
              <a:spcAft>
                <a:spcPts val="800"/>
              </a:spcAft>
              <a:buClrTx/>
              <a:buSzTx/>
              <a:buFontTx/>
              <a:buAutoNum type="arabicPeriod"/>
              <a:tabLst/>
              <a:defRPr/>
            </a:pPr>
            <a:r>
              <a:rPr lang="en-US" sz="4000" b="0" i="0" dirty="0">
                <a:solidFill>
                  <a:srgbClr val="D1D5DB"/>
                </a:solidFill>
                <a:effectLst/>
                <a:latin typeface="Söhne"/>
              </a:rPr>
              <a:t>The Accuracy: measures the overall accuracy of the model in predicting both positive and negative cases. It shows the model correctly classified 92% of all cases.</a:t>
            </a:r>
          </a:p>
          <a:p>
            <a:pPr marL="800100" marR="0" lvl="1" indent="-342900" algn="l" defTabSz="914400" rtl="0" eaLnBrk="1" fontAlgn="auto" latinLnBrk="0" hangingPunct="1">
              <a:lnSpc>
                <a:spcPct val="107000"/>
              </a:lnSpc>
              <a:spcBef>
                <a:spcPts val="0"/>
              </a:spcBef>
              <a:spcAft>
                <a:spcPts val="800"/>
              </a:spcAft>
              <a:buClrTx/>
              <a:buSzTx/>
              <a:buFontTx/>
              <a:buAutoNum type="arabicPeriod"/>
              <a:tabLst/>
              <a:defRPr/>
            </a:pPr>
            <a:r>
              <a:rPr lang="en-US" sz="4000" b="0" i="0" dirty="0">
                <a:solidFill>
                  <a:srgbClr val="D1D5DB"/>
                </a:solidFill>
                <a:effectLst/>
                <a:latin typeface="Söhne"/>
              </a:rPr>
              <a:t>However, AUC suggests that the model's ability to distinguish between positive and negative cases is better than random guessing, but not strong and can be considered overfitting to the positive cases </a:t>
            </a:r>
          </a:p>
          <a:p>
            <a:pPr marL="457200" marR="0" lvl="1" indent="0" algn="l" defTabSz="914400" rtl="0" eaLnBrk="1" fontAlgn="auto" latinLnBrk="0" hangingPunct="1">
              <a:lnSpc>
                <a:spcPct val="107000"/>
              </a:lnSpc>
              <a:spcBef>
                <a:spcPts val="0"/>
              </a:spcBef>
              <a:spcAft>
                <a:spcPts val="800"/>
              </a:spcAft>
              <a:buClrTx/>
              <a:buSzTx/>
              <a:buFontTx/>
              <a:buNone/>
              <a:tabLst/>
              <a:defRPr/>
            </a:pPr>
            <a:endParaRPr lang="en-US" sz="4000" b="0" i="0" dirty="0">
              <a:solidFill>
                <a:srgbClr val="D1D5DB"/>
              </a:solidFill>
              <a:effectLst/>
              <a:latin typeface="Söhne"/>
            </a:endParaRPr>
          </a:p>
          <a:p>
            <a:pPr marL="342900" marR="0" lvl="0" indent="-342900" algn="l" defTabSz="914400" rtl="0" eaLnBrk="1" fontAlgn="auto" latinLnBrk="0" hangingPunct="1">
              <a:lnSpc>
                <a:spcPct val="107000"/>
              </a:lnSpc>
              <a:spcBef>
                <a:spcPts val="0"/>
              </a:spcBef>
              <a:spcAft>
                <a:spcPts val="800"/>
              </a:spcAft>
              <a:buClrTx/>
              <a:buSzTx/>
              <a:buFontTx/>
              <a:buAutoNum type="arabicPeriod"/>
              <a:tabLst/>
              <a:defRPr/>
            </a:pPr>
            <a:endParaRPr lang="en-US" sz="1800" dirty="0">
              <a:latin typeface="Calibri" panose="020F0502020204030204" pitchFamily="34"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D0EC329A-08C6-44C2-ACD0-60364213B90B}" type="slidenum">
              <a:rPr lang="en-US" smtClean="0"/>
              <a:t>11</a:t>
            </a:fld>
            <a:endParaRPr lang="en-US"/>
          </a:p>
        </p:txBody>
      </p:sp>
    </p:spTree>
    <p:extLst>
      <p:ext uri="{BB962C8B-B14F-4D97-AF65-F5344CB8AC3E}">
        <p14:creationId xmlns:p14="http://schemas.microsoft.com/office/powerpoint/2010/main" val="2167365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7000"/>
              </a:lnSpc>
              <a:spcAft>
                <a:spcPts val="800"/>
              </a:spcAft>
            </a:pPr>
            <a:r>
              <a:rPr lang="en-US" b="1" dirty="0"/>
              <a:t>The second model we used is Stochastic </a:t>
            </a:r>
            <a:r>
              <a:rPr lang="en-US" b="0" i="0" dirty="0">
                <a:solidFill>
                  <a:srgbClr val="202124"/>
                </a:solidFill>
                <a:effectLst/>
                <a:latin typeface="Roboto" panose="02000000000000000000" pitchFamily="2" charset="0"/>
              </a:rPr>
              <a:t>/</a:t>
            </a:r>
            <a:r>
              <a:rPr lang="en-US" b="0" i="0" dirty="0" err="1">
                <a:solidFill>
                  <a:srgbClr val="202124"/>
                </a:solidFill>
                <a:effectLst/>
                <a:latin typeface="Roboto" panose="02000000000000000000" pitchFamily="2" charset="0"/>
              </a:rPr>
              <a:t>stəˈkastik</a:t>
            </a:r>
            <a:r>
              <a:rPr lang="en-US" b="0" i="0" dirty="0">
                <a:solidFill>
                  <a:srgbClr val="202124"/>
                </a:solidFill>
                <a:effectLst/>
                <a:latin typeface="Roboto" panose="02000000000000000000" pitchFamily="2" charset="0"/>
              </a:rPr>
              <a:t>/ </a:t>
            </a:r>
            <a:r>
              <a:rPr lang="en-US" b="1" dirty="0"/>
              <a:t>Gradient Boosting:</a:t>
            </a:r>
          </a:p>
          <a:p>
            <a:pPr>
              <a:lnSpc>
                <a:spcPct val="107000"/>
              </a:lnSpc>
              <a:spcAft>
                <a:spcPts val="800"/>
              </a:spcAft>
            </a:pPr>
            <a:r>
              <a:rPr lang="en-US" b="0" dirty="0"/>
              <a:t>Same as Logistic regression Purpose of this model is to analyze various factors make predictions about the likelihood of loan default.</a:t>
            </a:r>
          </a:p>
          <a:p>
            <a:pPr>
              <a:lnSpc>
                <a:spcPct val="107000"/>
              </a:lnSpc>
              <a:spcAft>
                <a:spcPts val="800"/>
              </a:spcAft>
            </a:pPr>
            <a:r>
              <a:rPr lang="en-US" b="0" dirty="0">
                <a:ea typeface="等线"/>
              </a:rPr>
              <a:t>One of the challenges is that the data is highly imbalanced. This means that the number of individuals who do pay loan on time is much higher than the number of individuals who do default. Handling imbalance data is essential because it can lead to bias in the model and inaccurate predictions. The advantage of using Stochastic </a:t>
            </a:r>
            <a:r>
              <a:rPr lang="en-US" b="0" i="0" dirty="0">
                <a:solidFill>
                  <a:srgbClr val="202124"/>
                </a:solidFill>
                <a:effectLst/>
                <a:latin typeface="Roboto" panose="02000000000000000000" pitchFamily="2" charset="0"/>
              </a:rPr>
              <a:t>/</a:t>
            </a:r>
            <a:r>
              <a:rPr lang="en-US" b="0" i="0" dirty="0" err="1">
                <a:solidFill>
                  <a:srgbClr val="202124"/>
                </a:solidFill>
                <a:effectLst/>
                <a:latin typeface="Roboto" panose="02000000000000000000" pitchFamily="2" charset="0"/>
              </a:rPr>
              <a:t>stəˈkastik</a:t>
            </a:r>
            <a:r>
              <a:rPr lang="en-US" b="0" i="0" dirty="0">
                <a:solidFill>
                  <a:srgbClr val="202124"/>
                </a:solidFill>
                <a:effectLst/>
                <a:latin typeface="Roboto" panose="02000000000000000000" pitchFamily="2" charset="0"/>
              </a:rPr>
              <a:t>/ </a:t>
            </a:r>
            <a:r>
              <a:rPr lang="en-US" b="0" dirty="0">
                <a:ea typeface="等线"/>
              </a:rPr>
              <a:t>Gradient Boosting is it can handle imbalanced data by assigning different weights to the different classes.</a:t>
            </a:r>
          </a:p>
          <a:p>
            <a:pPr>
              <a:lnSpc>
                <a:spcPct val="107000"/>
              </a:lnSpc>
              <a:spcAft>
                <a:spcPts val="800"/>
              </a:spcAft>
            </a:pPr>
            <a:endParaRPr lang="en-US" b="0" dirty="0">
              <a:ea typeface="等线"/>
            </a:endParaRPr>
          </a:p>
          <a:p>
            <a:pPr>
              <a:lnSpc>
                <a:spcPct val="107000"/>
              </a:lnSpc>
              <a:spcAft>
                <a:spcPts val="800"/>
              </a:spcAft>
            </a:pPr>
            <a:r>
              <a:rPr lang="en-US" b="0" dirty="0">
                <a:ea typeface="等线"/>
              </a:rPr>
              <a:t>Steps:</a:t>
            </a:r>
          </a:p>
          <a:p>
            <a:pPr marL="228600" indent="-228600">
              <a:lnSpc>
                <a:spcPct val="107000"/>
              </a:lnSpc>
              <a:spcAft>
                <a:spcPts val="800"/>
              </a:spcAft>
              <a:buAutoNum type="arabicPeriod"/>
            </a:pPr>
            <a:r>
              <a:rPr lang="en-US" b="0" dirty="0">
                <a:ea typeface="等线"/>
              </a:rPr>
              <a:t>Define the model: define the model's parameters, which including selecting the number of trees, the learning rate, and the depth of each tree</a:t>
            </a:r>
          </a:p>
          <a:p>
            <a:pPr marL="228600" indent="-228600">
              <a:lnSpc>
                <a:spcPct val="107000"/>
              </a:lnSpc>
              <a:spcAft>
                <a:spcPts val="800"/>
              </a:spcAft>
              <a:buAutoNum type="arabicPeriod"/>
            </a:pPr>
            <a:r>
              <a:rPr lang="en-US" b="0" dirty="0">
                <a:ea typeface="等线"/>
              </a:rPr>
              <a:t>Collect Data: Same as what we did in Logistic Regression, </a:t>
            </a:r>
            <a:r>
              <a:rPr lang="en-US" sz="1200" dirty="0">
                <a:latin typeface="Calibri" panose="020F0502020204030204" pitchFamily="34" charset="0"/>
                <a:ea typeface="SimSun" panose="02010600030101010101" pitchFamily="2" charset="-122"/>
                <a:cs typeface="Times New Roman" panose="02020603050405020304" pitchFamily="18" charset="0"/>
              </a:rPr>
              <a:t>the data including clients’ demographic, financial and credit-related information</a:t>
            </a:r>
          </a:p>
          <a:p>
            <a:pPr marL="228600" indent="-228600">
              <a:lnSpc>
                <a:spcPct val="107000"/>
              </a:lnSpc>
              <a:spcAft>
                <a:spcPts val="800"/>
              </a:spcAft>
              <a:buAutoNum type="arabicPeriod"/>
            </a:pPr>
            <a:r>
              <a:rPr lang="en-US" sz="1800" dirty="0">
                <a:latin typeface="Calibri" panose="020F0502020204030204" pitchFamily="34" charset="0"/>
                <a:ea typeface="SimSun" panose="02010600030101010101" pitchFamily="2" charset="-122"/>
                <a:cs typeface="Times New Roman" panose="02020603050405020304" pitchFamily="18" charset="0"/>
              </a:rPr>
              <a:t>After modeling, we will get feature importance chart which shows that the top 5 relative influenced attributes are </a:t>
            </a:r>
          </a:p>
          <a:p>
            <a:pPr marL="1257300" lvl="2" indent="-342900">
              <a:lnSpc>
                <a:spcPct val="107000"/>
              </a:lnSpc>
              <a:spcAft>
                <a:spcPts val="800"/>
              </a:spcAft>
              <a:buFont typeface="Arial" panose="020B0604020202020204" pitchFamily="34" charset="0"/>
              <a:buChar char="•"/>
            </a:pPr>
            <a:r>
              <a:rPr lang="en-US" sz="1800" dirty="0">
                <a:latin typeface="Calibri" panose="020F0502020204030204" pitchFamily="34" charset="0"/>
                <a:ea typeface="SimSun" panose="02010600030101010101" pitchFamily="2" charset="-122"/>
                <a:cs typeface="Times New Roman" panose="02020603050405020304" pitchFamily="18" charset="0"/>
              </a:rPr>
              <a:t>Annuity length: The length of the client's annuity payment, measured in months</a:t>
            </a:r>
          </a:p>
          <a:p>
            <a:pPr marL="1257300" lvl="2" indent="-342900">
              <a:lnSpc>
                <a:spcPct val="107000"/>
              </a:lnSpc>
              <a:spcAft>
                <a:spcPts val="800"/>
              </a:spcAft>
              <a:buFont typeface="Arial" panose="020B0604020202020204" pitchFamily="34" charset="0"/>
              <a:buChar char="•"/>
            </a:pPr>
            <a:r>
              <a:rPr lang="en-US" sz="1800" dirty="0">
                <a:latin typeface="Calibri" panose="020F0502020204030204" pitchFamily="34" charset="0"/>
                <a:ea typeface="SimSun" panose="02010600030101010101" pitchFamily="2" charset="-122"/>
                <a:cs typeface="Times New Roman" panose="02020603050405020304" pitchFamily="18" charset="0"/>
              </a:rPr>
              <a:t>Credit to goods ratio: Ratio of the amount of credit customers apply for to the price of the goods they purchase with the credit</a:t>
            </a:r>
          </a:p>
          <a:p>
            <a:pPr marL="1257300" lvl="2" indent="-342900">
              <a:lnSpc>
                <a:spcPct val="107000"/>
              </a:lnSpc>
              <a:spcAft>
                <a:spcPts val="800"/>
              </a:spcAft>
              <a:buFont typeface="Arial" panose="020B0604020202020204" pitchFamily="34" charset="0"/>
              <a:buChar char="•"/>
            </a:pPr>
            <a:r>
              <a:rPr lang="en-US" sz="1800" dirty="0">
                <a:latin typeface="Calibri" panose="020F0502020204030204" pitchFamily="34" charset="0"/>
                <a:ea typeface="SimSun" panose="02010600030101010101" pitchFamily="2" charset="-122"/>
                <a:cs typeface="Times New Roman" panose="02020603050405020304" pitchFamily="18" charset="0"/>
              </a:rPr>
              <a:t>Age</a:t>
            </a:r>
          </a:p>
          <a:p>
            <a:pPr marL="1257300" lvl="2" indent="-342900">
              <a:lnSpc>
                <a:spcPct val="107000"/>
              </a:lnSpc>
              <a:spcAft>
                <a:spcPts val="800"/>
              </a:spcAft>
              <a:buFont typeface="Arial" panose="020B0604020202020204" pitchFamily="34" charset="0"/>
              <a:buChar char="•"/>
            </a:pPr>
            <a:r>
              <a:rPr lang="en-US" sz="1800" dirty="0">
                <a:latin typeface="Calibri" panose="020F0502020204030204" pitchFamily="34" charset="0"/>
                <a:ea typeface="SimSun" panose="02010600030101010101" pitchFamily="2" charset="-122"/>
                <a:cs typeface="Times New Roman" panose="02020603050405020304" pitchFamily="18" charset="0"/>
              </a:rPr>
              <a:t>Amount good Price: </a:t>
            </a:r>
            <a:r>
              <a:rPr lang="en-US" sz="1800" b="0" i="0" u="none" strike="noStrike" dirty="0">
                <a:solidFill>
                  <a:srgbClr val="000000"/>
                </a:solidFill>
                <a:effectLst/>
                <a:latin typeface="Calibri" panose="020F0502020204030204" pitchFamily="34" charset="0"/>
              </a:rPr>
              <a:t>For consumer loans it is the price of the goods for which the loan is given</a:t>
            </a:r>
            <a:r>
              <a:rPr lang="en-US" sz="2800" dirty="0"/>
              <a:t> </a:t>
            </a:r>
          </a:p>
          <a:p>
            <a:pPr marL="1257300" lvl="2" indent="-342900">
              <a:lnSpc>
                <a:spcPct val="107000"/>
              </a:lnSpc>
              <a:spcAft>
                <a:spcPts val="800"/>
              </a:spcAft>
              <a:buFont typeface="Arial" panose="020B0604020202020204" pitchFamily="34" charset="0"/>
              <a:buChar char="•"/>
            </a:pPr>
            <a:r>
              <a:rPr lang="en-US" sz="1800" dirty="0">
                <a:latin typeface="Calibri" panose="020F0502020204030204" pitchFamily="34" charset="0"/>
                <a:ea typeface="SimSun" panose="02010600030101010101" pitchFamily="2" charset="-122"/>
                <a:cs typeface="Times New Roman" panose="02020603050405020304" pitchFamily="18" charset="0"/>
              </a:rPr>
              <a:t>Rating client with city: Home credit’s system </a:t>
            </a:r>
            <a:r>
              <a:rPr lang="en-US" sz="1800" b="0" i="0" u="none" strike="noStrike" dirty="0">
                <a:solidFill>
                  <a:srgbClr val="000000"/>
                </a:solidFill>
                <a:effectLst/>
                <a:latin typeface="Calibri" panose="020F0502020204030204" pitchFamily="34" charset="0"/>
              </a:rPr>
              <a:t>rating of the region where client lives with taking city into account</a:t>
            </a:r>
            <a:endParaRPr lang="en-US" sz="1800" b="0" i="0" u="none" strike="noStrike" dirty="0">
              <a:solidFill>
                <a:srgbClr val="000000"/>
              </a:solidFill>
              <a:effectLst/>
              <a:latin typeface="Calibri" panose="020F0502020204030204" pitchFamily="34" charset="0"/>
              <a:ea typeface="SimSun" panose="02010600030101010101" pitchFamily="2" charset="-122"/>
              <a:cs typeface="Times New Roman" panose="02020603050405020304" pitchFamily="18" charset="0"/>
            </a:endParaRPr>
          </a:p>
          <a:p>
            <a:pPr marL="914400" lvl="2" indent="0">
              <a:lnSpc>
                <a:spcPct val="107000"/>
              </a:lnSpc>
              <a:spcAft>
                <a:spcPts val="800"/>
              </a:spcAft>
              <a:buFont typeface="Arial" panose="020B0604020202020204" pitchFamily="34" charset="0"/>
              <a:buNone/>
            </a:pPr>
            <a:endParaRPr lang="en-US" sz="1800" b="0" i="0" u="none" strike="noStrike" dirty="0">
              <a:solidFill>
                <a:srgbClr val="000000"/>
              </a:solidFill>
              <a:effectLst/>
              <a:latin typeface="Calibri" panose="020F0502020204030204" pitchFamily="34" charset="0"/>
              <a:ea typeface="SimSun" panose="02010600030101010101" pitchFamily="2" charset="-122"/>
              <a:cs typeface="Times New Roman" panose="02020603050405020304" pitchFamily="18" charset="0"/>
            </a:endParaRPr>
          </a:p>
          <a:p>
            <a:pPr marL="228600" indent="-228600">
              <a:lnSpc>
                <a:spcPct val="107000"/>
              </a:lnSpc>
              <a:spcAft>
                <a:spcPts val="800"/>
              </a:spcAft>
              <a:buAutoNum type="arabicPeriod"/>
            </a:pPr>
            <a:endParaRPr lang="en-US" sz="1800" dirty="0">
              <a:latin typeface="Calibri" panose="020F0502020204030204" pitchFamily="34" charset="0"/>
              <a:ea typeface="SimSun" panose="02010600030101010101" pitchFamily="2" charset="-122"/>
              <a:cs typeface="Times New Roman" panose="02020603050405020304" pitchFamily="18" charset="0"/>
            </a:endParaRPr>
          </a:p>
          <a:p>
            <a:pPr marL="228600" marR="0" lvl="0" indent="-228600" algn="l" defTabSz="914400" rtl="0" eaLnBrk="1" fontAlgn="auto" latinLnBrk="0" hangingPunct="1">
              <a:lnSpc>
                <a:spcPct val="107000"/>
              </a:lnSpc>
              <a:spcBef>
                <a:spcPts val="0"/>
              </a:spcBef>
              <a:spcAft>
                <a:spcPts val="800"/>
              </a:spcAft>
              <a:buClrTx/>
              <a:buSzTx/>
              <a:buFontTx/>
              <a:buAutoNum type="arabicPeriod"/>
              <a:tabLst/>
              <a:defRPr/>
            </a:pPr>
            <a:r>
              <a:rPr lang="en-US" sz="1800" dirty="0">
                <a:latin typeface="Calibri" panose="020F0502020204030204" pitchFamily="34" charset="0"/>
                <a:ea typeface="SimSun" panose="02010600030101010101" pitchFamily="2" charset="-122"/>
                <a:cs typeface="Times New Roman" panose="02020603050405020304" pitchFamily="18" charset="0"/>
              </a:rPr>
              <a:t>Result: </a:t>
            </a:r>
            <a:r>
              <a:rPr lang="en-US" sz="2800" dirty="0">
                <a:solidFill>
                  <a:srgbClr val="720C0C"/>
                </a:solidFill>
                <a:latin typeface="Bahnschrift SemiBold SemiConden" panose="020B0502040204020203" pitchFamily="34" charset="0"/>
                <a:ea typeface="+mn-lt"/>
                <a:cs typeface="+mn-lt"/>
              </a:rPr>
              <a:t>Accuracy : </a:t>
            </a:r>
            <a:r>
              <a:rPr lang="en-US" sz="2800" b="0" i="0" dirty="0">
                <a:solidFill>
                  <a:srgbClr val="D1D5DB"/>
                </a:solidFill>
                <a:effectLst/>
                <a:latin typeface="Söhne"/>
              </a:rPr>
              <a:t>It means model correctly classified 92% of all cases</a:t>
            </a:r>
            <a:r>
              <a:rPr lang="en-US" sz="2800" dirty="0">
                <a:solidFill>
                  <a:srgbClr val="720C0C"/>
                </a:solidFill>
                <a:latin typeface="Bahnschrift SemiBold SemiConden" panose="020B0502040204020203" pitchFamily="34" charset="0"/>
                <a:ea typeface="+mn-lt"/>
                <a:cs typeface="+mn-lt"/>
              </a:rPr>
              <a:t> , AUC:0.7 considered as acceptable model which is better than logistic regression</a:t>
            </a:r>
            <a:endParaRPr lang="en-US" sz="2800" dirty="0">
              <a:solidFill>
                <a:srgbClr val="720C0C"/>
              </a:solidFill>
              <a:latin typeface="Bahnschrift SemiBold SemiConden" panose="020B0502040204020203" pitchFamily="34" charset="0"/>
            </a:endParaRPr>
          </a:p>
          <a:p>
            <a:pPr marL="228600" indent="-228600">
              <a:lnSpc>
                <a:spcPct val="107000"/>
              </a:lnSpc>
              <a:spcAft>
                <a:spcPts val="800"/>
              </a:spcAft>
              <a:buAutoNum type="arabicPeriod"/>
            </a:pPr>
            <a:endParaRPr lang="en-US" sz="1800" dirty="0">
              <a:latin typeface="Calibri" panose="020F0502020204030204" pitchFamily="34"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D0EC329A-08C6-44C2-ACD0-60364213B90B}" type="slidenum">
              <a:rPr lang="en-US" smtClean="0"/>
              <a:t>12</a:t>
            </a:fld>
            <a:endParaRPr lang="en-US"/>
          </a:p>
        </p:txBody>
      </p:sp>
    </p:spTree>
    <p:extLst>
      <p:ext uri="{BB962C8B-B14F-4D97-AF65-F5344CB8AC3E}">
        <p14:creationId xmlns:p14="http://schemas.microsoft.com/office/powerpoint/2010/main" val="1776585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1113e52e1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1113e52e1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1D5DB"/>
                </a:solidFill>
                <a:effectLst/>
                <a:latin typeface="Söhne"/>
              </a:rPr>
              <a:t>Here are some Business problems that could be solved using this Home Credit Default Risk data</a:t>
            </a:r>
            <a:endParaRPr lang="en-US" dirty="0"/>
          </a:p>
          <a:p>
            <a:pPr marL="0" lvl="0" indent="0" algn="l" rtl="0">
              <a:spcBef>
                <a:spcPts val="0"/>
              </a:spcBef>
              <a:spcAft>
                <a:spcPts val="0"/>
              </a:spcAft>
              <a:buNone/>
            </a:pPr>
            <a:r>
              <a:rPr lang="en-US" dirty="0"/>
              <a:t>1. Optimize loan approval rates. Home Credit  may want to approve as many loan applications as possible while minimizing the risk of default. As Data analytics we can develop models that balance these two goals and determine which applicants are most likely to repay their loans.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 Improve customer segmentation. Home Credit can identify different groups of clients with unique characteristics and behaviors.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 Enhance risk management. By determining which factors are most closely associated with the risk of default, Home Credit can develop risk management strategies to mitigate those risks. For example, Home Credit can adjust their lending policies or loan terms based on an applicant's risk profile instead of just rejecting their applications.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4. Improve loan recovery. Home Credit can develop more effective loan recovery strategies, such as proactively contacting high-risk customers or personalizing repayment plans.</a:t>
            </a:r>
            <a:endParaRPr dirty="0"/>
          </a:p>
        </p:txBody>
      </p:sp>
    </p:spTree>
    <p:extLst>
      <p:ext uri="{BB962C8B-B14F-4D97-AF65-F5344CB8AC3E}">
        <p14:creationId xmlns:p14="http://schemas.microsoft.com/office/powerpoint/2010/main" val="2190393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dirty="0">
                <a:ea typeface="等线"/>
              </a:rPr>
              <a:t>Here are some ethical implications and Christian faith </a:t>
            </a:r>
          </a:p>
          <a:p>
            <a:pPr>
              <a:defRPr/>
            </a:pPr>
            <a:endParaRPr lang="en-US" altLang="zh-CN" dirty="0">
              <a:ea typeface="等线"/>
            </a:endParaRPr>
          </a:p>
          <a:p>
            <a:pPr>
              <a:defRPr/>
            </a:pPr>
            <a:endParaRPr lang="en-US" altLang="zh-CN" dirty="0">
              <a:ea typeface="等线"/>
            </a:endParaRPr>
          </a:p>
          <a:p>
            <a:pPr>
              <a:defRPr/>
            </a:pPr>
            <a:r>
              <a:rPr lang="en-US" altLang="zh-CN" dirty="0">
                <a:ea typeface="等线"/>
              </a:rPr>
              <a:t>Privacy Concerns:</a:t>
            </a:r>
          </a:p>
          <a:p>
            <a:pPr>
              <a:defRPr/>
            </a:pPr>
            <a:r>
              <a:rPr lang="en-US" altLang="zh-CN" dirty="0">
                <a:ea typeface="等线"/>
              </a:rPr>
              <a:t>The dataset contains sensitive information about clients, including their </a:t>
            </a:r>
            <a:r>
              <a:rPr lang="en-US" dirty="0">
                <a:solidFill>
                  <a:srgbClr val="720C0C"/>
                </a:solidFill>
                <a:latin typeface="Bahnschrift SemiBold SemiConden" panose="020B0502040204020203" pitchFamily="34" charset="0"/>
                <a:ea typeface="+mn-lt"/>
                <a:cs typeface="+mn-lt"/>
              </a:rPr>
              <a:t>demographic, financial, credit-related information, these data need to get protected and prevent data breaches. Even though this is open source and home credit didn’t show client’s names, but it’s possible these datasets at Home credit could be misused for other purposes, Data may be used to target vulnerable individuals for predatory lending practices or to make decisions about an individual's creditworthiness without their knowledge or consent. As data analytics and Home credit executives, t is important to ensure that data is used ethically and for the intended purpose and also it is important to ensure that individuals whose data are included in the dataset have provided informed consent to how their data will be used with respect.</a:t>
            </a:r>
          </a:p>
          <a:p>
            <a:pPr>
              <a:defRPr/>
            </a:pPr>
            <a:endParaRPr lang="en-US" altLang="zh-CN" dirty="0">
              <a:solidFill>
                <a:srgbClr val="720C0C"/>
              </a:solidFill>
              <a:latin typeface="Bahnschrift SemiBold SemiConden" panose="020B0502040204020203" pitchFamily="34" charset="0"/>
              <a:ea typeface="+mn-lt"/>
              <a:cs typeface="+mn-lt"/>
            </a:endParaRPr>
          </a:p>
          <a:p>
            <a:pPr>
              <a:defRPr/>
            </a:pPr>
            <a:r>
              <a:rPr lang="en-US" altLang="zh-CN" dirty="0">
                <a:solidFill>
                  <a:srgbClr val="720C0C"/>
                </a:solidFill>
                <a:latin typeface="Bahnschrift SemiBold SemiConden" panose="020B0502040204020203" pitchFamily="34" charset="0"/>
                <a:ea typeface="+mn-lt"/>
                <a:cs typeface="+mn-lt"/>
              </a:rPr>
              <a:t>Data Transparency:  It is important to ensure transparency of the algorithms used in the data analysis process. This includes being transparent about the sources of data and the methods used to analyze the data, as well as being accountable for any decisions made based on the analysis.</a:t>
            </a:r>
          </a:p>
          <a:p>
            <a:pPr>
              <a:defRPr/>
            </a:pPr>
            <a:endParaRPr lang="en-US" altLang="zh-CN" dirty="0">
              <a:solidFill>
                <a:srgbClr val="720C0C"/>
              </a:solidFill>
              <a:latin typeface="Bahnschrift SemiBold SemiConden" panose="020B0502040204020203" pitchFamily="34" charset="0"/>
              <a:ea typeface="+mn-lt"/>
              <a:cs typeface="+mn-lt"/>
            </a:endParaRPr>
          </a:p>
          <a:p>
            <a:pPr>
              <a:defRPr/>
            </a:pPr>
            <a:r>
              <a:rPr lang="en-US" altLang="zh-CN" dirty="0">
                <a:solidFill>
                  <a:srgbClr val="720C0C"/>
                </a:solidFill>
                <a:latin typeface="Bahnschrift SemiBold SemiConden" panose="020B0502040204020203" pitchFamily="34" charset="0"/>
                <a:ea typeface="+mn-lt"/>
                <a:cs typeface="+mn-lt"/>
              </a:rPr>
              <a:t>Fairness and Bias: The data set has the potential to contain bias, either through the selection of attributes or the sampling of </a:t>
            </a:r>
            <a:r>
              <a:rPr lang="en-US" altLang="zh-CN" dirty="0" err="1">
                <a:solidFill>
                  <a:srgbClr val="720C0C"/>
                </a:solidFill>
                <a:latin typeface="Bahnschrift SemiBold SemiConden" panose="020B0502040204020203" pitchFamily="34" charset="0"/>
                <a:ea typeface="+mn-lt"/>
                <a:cs typeface="+mn-lt"/>
              </a:rPr>
              <a:t>individuals.This</a:t>
            </a:r>
            <a:r>
              <a:rPr lang="en-US" altLang="zh-CN" dirty="0">
                <a:solidFill>
                  <a:srgbClr val="720C0C"/>
                </a:solidFill>
                <a:latin typeface="Bahnschrift SemiBold SemiConden" panose="020B0502040204020203" pitchFamily="34" charset="0"/>
                <a:ea typeface="+mn-lt"/>
                <a:cs typeface="+mn-lt"/>
              </a:rPr>
              <a:t> can lead to unfair or discriminatory results, especially if the model is used to make decisions about an individual's financial future. As DAs or executives, it is important to identify and address any potential sources of bias to ensure that the model is fair and equitable.</a:t>
            </a:r>
          </a:p>
          <a:p>
            <a:pPr>
              <a:defRPr/>
            </a:pPr>
            <a:endParaRPr lang="en-US" altLang="zh-CN" dirty="0">
              <a:solidFill>
                <a:srgbClr val="720C0C"/>
              </a:solidFill>
              <a:latin typeface="Bahnschrift SemiBold SemiConden" panose="020B0502040204020203" pitchFamily="34" charset="0"/>
              <a:ea typeface="+mn-lt"/>
              <a:cs typeface="+mn-lt"/>
            </a:endParaRPr>
          </a:p>
          <a:p>
            <a:pPr marL="0" indent="0">
              <a:buFont typeface="Wingdings" panose="05000000000000000000" pitchFamily="2" charset="2"/>
              <a:buNone/>
            </a:pPr>
            <a:r>
              <a:rPr lang="en-US" altLang="zh-CN" dirty="0">
                <a:solidFill>
                  <a:srgbClr val="720C0C"/>
                </a:solidFill>
                <a:latin typeface="Bahnschrift SemiBold SemiConden" panose="020B0502040204020203" pitchFamily="34" charset="0"/>
                <a:ea typeface="+mn-lt"/>
                <a:cs typeface="+mn-lt"/>
              </a:rPr>
              <a:t>Connecting to Christian faith at the end, </a:t>
            </a:r>
            <a:r>
              <a:rPr lang="en-US" altLang="zh-CN" sz="1200" dirty="0">
                <a:solidFill>
                  <a:schemeClr val="tx1">
                    <a:lumMod val="75000"/>
                    <a:lumOff val="25000"/>
                  </a:schemeClr>
                </a:solidFill>
                <a:latin typeface="Bahnschrift SemiBold SemiConden" panose="020B0502040204020203" pitchFamily="34" charset="0"/>
                <a:ea typeface="+mn-lt"/>
                <a:cs typeface="Calibri"/>
              </a:rPr>
              <a:t>As DA, potential ethical implications of the work and to act in a way that upholds Christian values of dignity, respect, privacy, and justice.</a:t>
            </a:r>
          </a:p>
          <a:p>
            <a:pPr marL="342900" indent="-342900">
              <a:buFont typeface="Wingdings" panose="05000000000000000000" pitchFamily="2" charset="2"/>
              <a:buChar char="v"/>
            </a:pPr>
            <a:endParaRPr lang="en-US" altLang="zh-CN" sz="1200" dirty="0">
              <a:solidFill>
                <a:schemeClr val="tx1">
                  <a:lumMod val="75000"/>
                  <a:lumOff val="25000"/>
                </a:schemeClr>
              </a:solidFill>
              <a:latin typeface="Bahnschrift SemiBold SemiConden" panose="020B0502040204020203" pitchFamily="34" charset="0"/>
              <a:ea typeface="+mn-lt"/>
              <a:cs typeface="Calibri"/>
            </a:endParaRPr>
          </a:p>
          <a:p>
            <a:pPr marL="0" indent="0">
              <a:buFont typeface="Wingdings" panose="05000000000000000000" pitchFamily="2" charset="2"/>
              <a:buNone/>
            </a:pPr>
            <a:r>
              <a:rPr lang="en-US" altLang="zh-CN" sz="1200" dirty="0">
                <a:solidFill>
                  <a:schemeClr val="tx1">
                    <a:lumMod val="75000"/>
                    <a:lumOff val="25000"/>
                  </a:schemeClr>
                </a:solidFill>
                <a:latin typeface="Bahnschrift SemiBold SemiConden" panose="020B0502040204020203" pitchFamily="34" charset="0"/>
                <a:cs typeface="Calibri"/>
              </a:rPr>
              <a:t>Here is a quote from bible "Speak up for those who cannot speak for themselves, for the rights of all who are destitute. Speak up and judge fairly; defend the rights of the poor and needy." - Proverbs 31:8-9</a:t>
            </a:r>
          </a:p>
          <a:p>
            <a:pPr>
              <a:defRPr/>
            </a:pPr>
            <a:endParaRPr lang="en-US" altLang="zh-CN" dirty="0">
              <a:solidFill>
                <a:srgbClr val="720C0C"/>
              </a:solidFill>
              <a:latin typeface="Bahnschrift SemiBold SemiConden" panose="020B0502040204020203" pitchFamily="34" charset="0"/>
              <a:ea typeface="+mn-lt"/>
              <a:cs typeface="+mn-lt"/>
            </a:endParaRPr>
          </a:p>
          <a:p>
            <a:pPr>
              <a:defRPr/>
            </a:pPr>
            <a:endParaRPr lang="zh-CN" dirty="0">
              <a:ea typeface="等线"/>
            </a:endParaRPr>
          </a:p>
        </p:txBody>
      </p:sp>
      <p:sp>
        <p:nvSpPr>
          <p:cNvPr id="4" name="灯片编号占位符 3"/>
          <p:cNvSpPr>
            <a:spLocks noGrp="1"/>
          </p:cNvSpPr>
          <p:nvPr>
            <p:ph type="sldNum" sz="quarter" idx="10"/>
          </p:nvPr>
        </p:nvSpPr>
        <p:spPr/>
        <p:txBody>
          <a:bodyPr/>
          <a:lstStyle/>
          <a:p>
            <a:fld id="{D0EC329A-08C6-44C2-ACD0-60364213B90B}" type="slidenum">
              <a:rPr lang="en-US" smtClean="0"/>
              <a:t>14</a:t>
            </a:fld>
            <a:endParaRPr lang="en-US"/>
          </a:p>
        </p:txBody>
      </p:sp>
    </p:spTree>
    <p:extLst>
      <p:ext uri="{BB962C8B-B14F-4D97-AF65-F5344CB8AC3E}">
        <p14:creationId xmlns:p14="http://schemas.microsoft.com/office/powerpoint/2010/main" val="3909688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1113e52e1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1113e52e1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also facing some challenges when doing the process</a:t>
            </a:r>
          </a:p>
          <a:p>
            <a:pPr marL="0" lvl="0" indent="0" algn="l" rtl="0">
              <a:spcBef>
                <a:spcPts val="0"/>
              </a:spcBef>
              <a:spcAft>
                <a:spcPts val="0"/>
              </a:spcAft>
              <a:buNone/>
            </a:pPr>
            <a:r>
              <a:rPr lang="en-US" dirty="0"/>
              <a:t>In this case, there are too many rows in the majority class (paying the loan on time) and less rows in the minority class (not paying the loan on time). </a:t>
            </a:r>
          </a:p>
          <a:p>
            <a:pPr marL="0" lvl="0" indent="0" algn="l" rtl="0">
              <a:spcBef>
                <a:spcPts val="0"/>
              </a:spcBef>
              <a:spcAft>
                <a:spcPts val="0"/>
              </a:spcAft>
              <a:buNone/>
            </a:pPr>
            <a:r>
              <a:rPr lang="en-US" dirty="0"/>
              <a:t>This shows that this is a highly unbalanced dataset, with the minority class accounting for only about 8.1% of the majority class. To deal with this unbalanced dataset, you can try using a threshold below 0.5 and we set to 0.3, which will increase the probability of classifying the sample as a minority class.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Limitations: The dataset contains a large number of features, and some of them may not be useful for predicting loan defaults. It is also a very large dataset and the training data connected to other external sources and we need left join multiple datasets, we also faced couple R session crashing due to this, so in this case we removed all the external source variables to finish the project easier. </a:t>
            </a:r>
            <a:r>
              <a:rPr lang="en-US" b="0" i="0" dirty="0">
                <a:solidFill>
                  <a:srgbClr val="D1D5DB"/>
                </a:solidFill>
                <a:effectLst/>
                <a:latin typeface="Söhne"/>
              </a:rPr>
              <a:t>In the future, it may be beneficial to re-run the project with the complete datasets to develop more accurate prediction models.</a:t>
            </a:r>
            <a:endParaRPr dirty="0"/>
          </a:p>
        </p:txBody>
      </p:sp>
    </p:spTree>
    <p:extLst>
      <p:ext uri="{BB962C8B-B14F-4D97-AF65-F5344CB8AC3E}">
        <p14:creationId xmlns:p14="http://schemas.microsoft.com/office/powerpoint/2010/main" val="453436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EC329A-08C6-44C2-ACD0-60364213B90B}" type="slidenum">
              <a:rPr lang="en-US" smtClean="0"/>
              <a:t>16</a:t>
            </a:fld>
            <a:endParaRPr lang="en-US"/>
          </a:p>
        </p:txBody>
      </p:sp>
    </p:spTree>
    <p:extLst>
      <p:ext uri="{BB962C8B-B14F-4D97-AF65-F5344CB8AC3E}">
        <p14:creationId xmlns:p14="http://schemas.microsoft.com/office/powerpoint/2010/main" val="1616309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A2CAD8-F91A-409A-B778-AA74111763F6}" type="slidenum">
              <a:rPr lang="zh-CN" altLang="en-US" smtClean="0"/>
              <a:t>17</a:t>
            </a:fld>
            <a:endParaRPr lang="zh-CN" altLang="en-US"/>
          </a:p>
        </p:txBody>
      </p:sp>
    </p:spTree>
    <p:extLst>
      <p:ext uri="{BB962C8B-B14F-4D97-AF65-F5344CB8AC3E}">
        <p14:creationId xmlns:p14="http://schemas.microsoft.com/office/powerpoint/2010/main" val="3857550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i="0" u="none" strike="noStrike" dirty="0">
                <a:solidFill>
                  <a:srgbClr val="D1D5DB"/>
                </a:solidFill>
                <a:effectLst/>
                <a:latin typeface="Söhne"/>
              </a:rPr>
              <a:t>Home Credit is an international consumer finance provider with operations in eight countries. and focus on responsible lending primarily to people with little or no credit history. such as self-employed and low-income individuals. </a:t>
            </a:r>
            <a:endParaRPr lang="en-US" sz="1800" dirty="0">
              <a:latin typeface="Calibri" panose="020F0502020204030204" pitchFamily="34" charset="0"/>
              <a:ea typeface="DengXian" panose="02010600030101010101" pitchFamily="2" charset="-122"/>
              <a:cs typeface="Calibri"/>
            </a:endParaRPr>
          </a:p>
        </p:txBody>
      </p:sp>
      <p:sp>
        <p:nvSpPr>
          <p:cNvPr id="4" name="灯片编号占位符 3"/>
          <p:cNvSpPr>
            <a:spLocks noGrp="1"/>
          </p:cNvSpPr>
          <p:nvPr>
            <p:ph type="sldNum" sz="quarter" idx="10"/>
          </p:nvPr>
        </p:nvSpPr>
        <p:spPr/>
        <p:txBody>
          <a:bodyPr/>
          <a:lstStyle/>
          <a:p>
            <a:fld id="{D0EC329A-08C6-44C2-ACD0-60364213B90B}" type="slidenum">
              <a:rPr lang="en-US" smtClean="0"/>
              <a:t>2</a:t>
            </a:fld>
            <a:endParaRPr lang="en-US"/>
          </a:p>
        </p:txBody>
      </p:sp>
    </p:spTree>
    <p:extLst>
      <p:ext uri="{BB962C8B-B14F-4D97-AF65-F5344CB8AC3E}">
        <p14:creationId xmlns:p14="http://schemas.microsoft.com/office/powerpoint/2010/main" val="168546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7000"/>
              </a:lnSpc>
              <a:spcAft>
                <a:spcPts val="800"/>
              </a:spcAft>
            </a:pPr>
            <a:r>
              <a:rPr lang="en-US" sz="1800" b="0" i="0" u="none" strike="noStrike" dirty="0">
                <a:solidFill>
                  <a:srgbClr val="D1D5DB"/>
                </a:solidFill>
                <a:effectLst/>
                <a:latin typeface="Söhne"/>
              </a:rPr>
              <a:t>The main challenge faced by Home Credit is how to accurately assess the default risk of their clients before issuing loans. to avoid facing financial losses or negative impacts if their customer are unable to repay on time. So Home Credit need machine learning and data analysis techniques to develop an accurate predictive model to better understand their client's financial status and take appropriate measures.</a:t>
            </a:r>
            <a:endParaRPr lang="en-US" sz="1800" dirty="0">
              <a:latin typeface="Calibri" panose="020F0502020204030204" pitchFamily="34" charset="0"/>
              <a:ea typeface="DengXian" panose="02010600030101010101" pitchFamily="2" charset="-122"/>
              <a:cs typeface="Calibri"/>
            </a:endParaRPr>
          </a:p>
        </p:txBody>
      </p:sp>
      <p:sp>
        <p:nvSpPr>
          <p:cNvPr id="4" name="灯片编号占位符 3"/>
          <p:cNvSpPr>
            <a:spLocks noGrp="1"/>
          </p:cNvSpPr>
          <p:nvPr>
            <p:ph type="sldNum" sz="quarter" idx="10"/>
          </p:nvPr>
        </p:nvSpPr>
        <p:spPr/>
        <p:txBody>
          <a:bodyPr/>
          <a:lstStyle/>
          <a:p>
            <a:fld id="{D0EC329A-08C6-44C2-ACD0-60364213B90B}" type="slidenum">
              <a:rPr lang="en-US" smtClean="0"/>
              <a:t>3</a:t>
            </a:fld>
            <a:endParaRPr lang="en-US"/>
          </a:p>
        </p:txBody>
      </p:sp>
    </p:spTree>
    <p:extLst>
      <p:ext uri="{BB962C8B-B14F-4D97-AF65-F5344CB8AC3E}">
        <p14:creationId xmlns:p14="http://schemas.microsoft.com/office/powerpoint/2010/main" val="2580819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sz="1800" b="0" i="0" u="none" strike="noStrike" dirty="0">
                <a:solidFill>
                  <a:srgbClr val="D1D5DB"/>
                </a:solidFill>
                <a:effectLst/>
                <a:latin typeface="Söhne"/>
              </a:rPr>
              <a:t>The project has three main stakeholders group. Home Credit's management team and risk management team want to ensure the company's financial stability and minimize the risk as much as possible. Qualified loan applicants may have the opportunity to get a loan application. </a:t>
            </a:r>
            <a:endParaRPr lang="en-US" sz="1800" b="0" i="0" dirty="0">
              <a:solidFill>
                <a:srgbClr val="000000"/>
              </a:solidFill>
              <a:effectLst/>
              <a:latin typeface="Söhne"/>
            </a:endParaRPr>
          </a:p>
        </p:txBody>
      </p:sp>
      <p:sp>
        <p:nvSpPr>
          <p:cNvPr id="4" name="灯片编号占位符 3"/>
          <p:cNvSpPr>
            <a:spLocks noGrp="1"/>
          </p:cNvSpPr>
          <p:nvPr>
            <p:ph type="sldNum" sz="quarter" idx="10"/>
          </p:nvPr>
        </p:nvSpPr>
        <p:spPr/>
        <p:txBody>
          <a:bodyPr/>
          <a:lstStyle/>
          <a:p>
            <a:fld id="{D0EC329A-08C6-44C2-ACD0-60364213B90B}" type="slidenum">
              <a:rPr lang="en-US" smtClean="0"/>
              <a:t>4</a:t>
            </a:fld>
            <a:endParaRPr lang="en-US"/>
          </a:p>
        </p:txBody>
      </p:sp>
    </p:spTree>
    <p:extLst>
      <p:ext uri="{BB962C8B-B14F-4D97-AF65-F5344CB8AC3E}">
        <p14:creationId xmlns:p14="http://schemas.microsoft.com/office/powerpoint/2010/main" val="3038556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77b7884eb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77b7884eb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fontAlgn="base"/>
            <a:r>
              <a:rPr lang="en-US" sz="1800" b="0" i="0" u="none" strike="noStrike" dirty="0">
                <a:solidFill>
                  <a:srgbClr val="000000"/>
                </a:solidFill>
                <a:effectLst/>
                <a:latin typeface="Calibri" panose="020F0502020204030204" pitchFamily="34" charset="0"/>
              </a:rPr>
              <a:t>The </a:t>
            </a:r>
            <a:r>
              <a:rPr lang="en-US" altLang="zh-C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 come from a competition on Kaggle for Home Credit. The dataset contains around 300,000 samples, where each has 122 attributes. In this dataset, 92% of applicants repay the loan on time, and 8% of applicants don't. There is an imbalanced data problem. We will talk later about how to handle this issue in the model using several techniques such as threshold adjustment and </a:t>
            </a:r>
            <a:r>
              <a:rPr lang="en-US" altLang="zh-CN" sz="1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XGBoosting</a:t>
            </a:r>
            <a:r>
              <a:rPr lang="en-US" altLang="zh-C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 the exploratory data analysis (EDA), we further understood the information in the dataset and gained some insight. The dataset is mostly cash loans, and more than half of the applicants are married. More than half of the applicants have jobs, with the most significant number of applicants engaged in laborers, sales, and core staff's work. The most frequent type of organization applying is a business entity.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When exploring the effect of age on repayment, we found that the target == 1 curve skews towards the younger end of the range. Therefore, we cut the age category into bins of 5 years each, calculated the average value of the target for each bin. We found The rate of failure to repay is above 10% for the youngest three age groups and below 5% for the oldest age group. </a:t>
            </a:r>
            <a:endPar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4221744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In the data pre-processing, we performed four key steps to prepare the data for the model. We dropped all outsource features and selected relevant features according to the heatmap. We filter out the correlation values greater than 80% to avoid overfitting. </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 original dataset had 61 columns missing values, and 22.4% missing observations, so we imputed the missing values with the median values of their features.</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We also noticed four features displaying negative values, indicating the number of days before the application submission date, such as negative values on the Birth variable indicating that the applicant was born before how many days of application. We convert the negative values as days to positive values as years.</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Additionally, we added nine new features based on the original dataset's features to improve the model's accuracy and performance, as the original features may not capture the complex relationships between the target variables. For example, The DAYS_EMPLOYED_PERC feature (percentage of client's lifespan that they have been employed) could be a useful measure of employment stability, which is an important factor in assessing a client's ability to repay a loan.</a:t>
            </a:r>
          </a:p>
        </p:txBody>
      </p:sp>
      <p:sp>
        <p:nvSpPr>
          <p:cNvPr id="4" name="灯片编号占位符 3"/>
          <p:cNvSpPr>
            <a:spLocks noGrp="1"/>
          </p:cNvSpPr>
          <p:nvPr>
            <p:ph type="sldNum" sz="quarter" idx="10"/>
          </p:nvPr>
        </p:nvSpPr>
        <p:spPr/>
        <p:txBody>
          <a:bodyPr/>
          <a:lstStyle/>
          <a:p>
            <a:fld id="{D0EC329A-08C6-44C2-ACD0-60364213B90B}" type="slidenum">
              <a:rPr lang="en-US" smtClean="0"/>
              <a:t>6</a:t>
            </a:fld>
            <a:endParaRPr lang="en-US"/>
          </a:p>
        </p:txBody>
      </p:sp>
    </p:spTree>
    <p:extLst>
      <p:ext uri="{BB962C8B-B14F-4D97-AF65-F5344CB8AC3E}">
        <p14:creationId xmlns:p14="http://schemas.microsoft.com/office/powerpoint/2010/main" val="1365910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Before we drive into the model part, </a:t>
            </a:r>
            <a:r>
              <a:rPr lang="zh-CN" altLang="en-US" dirty="0"/>
              <a:t>我们检查了经过处理后带入模型的数据集。</a:t>
            </a:r>
            <a:endParaRPr lang="en-US" altLang="zh-CN" dirty="0"/>
          </a:p>
          <a:p>
            <a:r>
              <a:rPr lang="zh-CN" altLang="en-US" dirty="0">
                <a:ea typeface="等线"/>
              </a:rPr>
              <a:t>经过数据预处理，我们的数据集从</a:t>
            </a:r>
            <a:r>
              <a:rPr lang="en-US" altLang="zh-CN" dirty="0">
                <a:ea typeface="等线"/>
              </a:rPr>
              <a:t>122</a:t>
            </a:r>
            <a:r>
              <a:rPr lang="zh-CN" altLang="en-US" dirty="0">
                <a:ea typeface="等线"/>
              </a:rPr>
              <a:t>个</a:t>
            </a:r>
            <a:r>
              <a:rPr lang="en-US" altLang="zh-CN" dirty="0">
                <a:ea typeface="等线"/>
              </a:rPr>
              <a:t>features</a:t>
            </a:r>
            <a:r>
              <a:rPr lang="zh-CN" altLang="en-US" dirty="0">
                <a:ea typeface="等线"/>
              </a:rPr>
              <a:t>整理成</a:t>
            </a:r>
            <a:r>
              <a:rPr lang="en-US" altLang="zh-CN" dirty="0">
                <a:ea typeface="等线"/>
              </a:rPr>
              <a:t>38</a:t>
            </a:r>
            <a:r>
              <a:rPr lang="zh-CN" altLang="en-US" dirty="0">
                <a:ea typeface="等线"/>
              </a:rPr>
              <a:t>个。包含</a:t>
            </a:r>
            <a:r>
              <a:rPr lang="en-US" altLang="zh-CN" dirty="0">
                <a:ea typeface="等线"/>
              </a:rPr>
              <a:t>9</a:t>
            </a:r>
            <a:r>
              <a:rPr lang="zh-CN" altLang="en-US" dirty="0">
                <a:ea typeface="等线"/>
              </a:rPr>
              <a:t>个新</a:t>
            </a:r>
            <a:r>
              <a:rPr lang="en-US" altLang="zh-CN" dirty="0">
                <a:ea typeface="等线"/>
              </a:rPr>
              <a:t>features</a:t>
            </a:r>
            <a:r>
              <a:rPr lang="zh-CN" altLang="en-US" dirty="0">
                <a:ea typeface="等线"/>
              </a:rPr>
              <a:t>。</a:t>
            </a:r>
            <a:endParaRPr lang="en-US" dirty="0">
              <a:ea typeface="等线"/>
            </a:endParaRPr>
          </a:p>
        </p:txBody>
      </p:sp>
      <p:sp>
        <p:nvSpPr>
          <p:cNvPr id="4" name="Slide Number Placeholder 3"/>
          <p:cNvSpPr>
            <a:spLocks noGrp="1"/>
          </p:cNvSpPr>
          <p:nvPr>
            <p:ph type="sldNum" sz="quarter" idx="5"/>
          </p:nvPr>
        </p:nvSpPr>
        <p:spPr/>
        <p:txBody>
          <a:bodyPr/>
          <a:lstStyle/>
          <a:p>
            <a:fld id="{32A2CAD8-F91A-409A-B778-AA74111763F6}" type="slidenum">
              <a:rPr lang="zh-CN" altLang="en-US" smtClean="0"/>
              <a:t>7</a:t>
            </a:fld>
            <a:endParaRPr lang="zh-CN" altLang="en-US"/>
          </a:p>
        </p:txBody>
      </p:sp>
    </p:spTree>
    <p:extLst>
      <p:ext uri="{BB962C8B-B14F-4D97-AF65-F5344CB8AC3E}">
        <p14:creationId xmlns:p14="http://schemas.microsoft.com/office/powerpoint/2010/main" val="3230728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We converted negative </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values in days</a:t>
            </a:r>
            <a:r>
              <a:rPr lang="en-US" sz="1200" dirty="0">
                <a:effectLst/>
                <a:latin typeface="Calibri" panose="020F0502020204030204" pitchFamily="34" charset="0"/>
                <a:ea typeface="DengXian" panose="02010600030101010101" pitchFamily="2" charset="-122"/>
                <a:cs typeface="Times New Roman" panose="02020603050405020304" pitchFamily="18" charset="0"/>
              </a:rPr>
              <a:t> to positive values and display the year</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为单位以更好地表达其含义。</a:t>
            </a:r>
            <a:endParaRPr lang="en-US" altLang="zh-CN" sz="12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ea typeface="等线"/>
            </a:endParaRPr>
          </a:p>
        </p:txBody>
      </p:sp>
      <p:sp>
        <p:nvSpPr>
          <p:cNvPr id="4" name="Slide Number Placeholder 3"/>
          <p:cNvSpPr>
            <a:spLocks noGrp="1"/>
          </p:cNvSpPr>
          <p:nvPr>
            <p:ph type="sldNum" sz="quarter" idx="5"/>
          </p:nvPr>
        </p:nvSpPr>
        <p:spPr/>
        <p:txBody>
          <a:bodyPr/>
          <a:lstStyle/>
          <a:p>
            <a:fld id="{32A2CAD8-F91A-409A-B778-AA74111763F6}" type="slidenum">
              <a:rPr lang="zh-CN" altLang="en-US" smtClean="0"/>
              <a:t>8</a:t>
            </a:fld>
            <a:endParaRPr lang="zh-CN" altLang="en-US"/>
          </a:p>
        </p:txBody>
      </p:sp>
    </p:spTree>
    <p:extLst>
      <p:ext uri="{BB962C8B-B14F-4D97-AF65-F5344CB8AC3E}">
        <p14:creationId xmlns:p14="http://schemas.microsoft.com/office/powerpoint/2010/main" val="3859381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ea typeface="等线"/>
              </a:rPr>
              <a:t>填充了</a:t>
            </a:r>
            <a:r>
              <a:rPr lang="en-US" altLang="zh-CN" dirty="0">
                <a:ea typeface="等线"/>
              </a:rPr>
              <a:t>22.4%</a:t>
            </a:r>
            <a:r>
              <a:rPr lang="zh-CN" altLang="en-US" dirty="0">
                <a:ea typeface="等线"/>
              </a:rPr>
              <a:t>的丢失</a:t>
            </a:r>
            <a:r>
              <a:rPr lang="en-US" altLang="zh-CN" dirty="0">
                <a:ea typeface="等线"/>
              </a:rPr>
              <a:t>observation</a:t>
            </a:r>
            <a:r>
              <a:rPr lang="zh-CN" altLang="en-US" dirty="0">
                <a:ea typeface="等线"/>
              </a:rPr>
              <a:t>。每一行完成度提升到</a:t>
            </a:r>
            <a:r>
              <a:rPr lang="en-US" altLang="zh-CN" dirty="0">
                <a:ea typeface="等线"/>
              </a:rPr>
              <a:t>100%</a:t>
            </a:r>
            <a:r>
              <a:rPr lang="zh-CN" altLang="en-US" dirty="0">
                <a:ea typeface="等线"/>
              </a:rPr>
              <a:t>。</a:t>
            </a:r>
            <a:endParaRPr lang="en-US" dirty="0">
              <a:ea typeface="等线"/>
            </a:endParaRPr>
          </a:p>
        </p:txBody>
      </p:sp>
      <p:sp>
        <p:nvSpPr>
          <p:cNvPr id="4" name="Slide Number Placeholder 3"/>
          <p:cNvSpPr>
            <a:spLocks noGrp="1"/>
          </p:cNvSpPr>
          <p:nvPr>
            <p:ph type="sldNum" sz="quarter" idx="5"/>
          </p:nvPr>
        </p:nvSpPr>
        <p:spPr/>
        <p:txBody>
          <a:bodyPr/>
          <a:lstStyle/>
          <a:p>
            <a:fld id="{32A2CAD8-F91A-409A-B778-AA74111763F6}" type="slidenum">
              <a:rPr lang="zh-CN" altLang="en-US" smtClean="0"/>
              <a:t>9</a:t>
            </a:fld>
            <a:endParaRPr lang="zh-CN" altLang="en-US"/>
          </a:p>
        </p:txBody>
      </p:sp>
    </p:spTree>
    <p:extLst>
      <p:ext uri="{BB962C8B-B14F-4D97-AF65-F5344CB8AC3E}">
        <p14:creationId xmlns:p14="http://schemas.microsoft.com/office/powerpoint/2010/main" val="3791532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51456EF-EDA7-466D-90A9-97D47B7037CB}" type="datetimeFigureOut">
              <a:rPr lang="zh-CN" altLang="en-US" smtClean="0"/>
              <a:t>2023/3/21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51456EF-EDA7-466D-90A9-97D47B7037CB}" type="datetimeFigureOut">
              <a:rPr lang="zh-CN" altLang="en-US" smtClean="0"/>
              <a:t>2023/3/21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51456EF-EDA7-466D-90A9-97D47B7037CB}" type="datetimeFigureOut">
              <a:rPr lang="zh-CN" altLang="en-US" smtClean="0"/>
              <a:t>2023/3/21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rush-Martik">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44616" y="313303"/>
            <a:ext cx="13968992" cy="3895370"/>
          </a:xfrm>
          <a:custGeom>
            <a:avLst/>
            <a:gdLst>
              <a:gd name="connsiteX0" fmla="*/ 26995808 w 27930708"/>
              <a:gd name="connsiteY0" fmla="*/ 7109806 h 7790740"/>
              <a:gd name="connsiteX1" fmla="*/ 27004872 w 27930708"/>
              <a:gd name="connsiteY1" fmla="*/ 7109806 h 7790740"/>
              <a:gd name="connsiteX2" fmla="*/ 26992446 w 27930708"/>
              <a:gd name="connsiteY2" fmla="*/ 7111414 h 7790740"/>
              <a:gd name="connsiteX3" fmla="*/ 25160290 w 27930708"/>
              <a:gd name="connsiteY3" fmla="*/ 7027484 h 7790740"/>
              <a:gd name="connsiteX4" fmla="*/ 25022738 w 27930708"/>
              <a:gd name="connsiteY4" fmla="*/ 7044883 h 7790740"/>
              <a:gd name="connsiteX5" fmla="*/ 25003696 w 27930708"/>
              <a:gd name="connsiteY5" fmla="*/ 7046891 h 7790740"/>
              <a:gd name="connsiteX6" fmla="*/ 25140546 w 27930708"/>
              <a:gd name="connsiteY6" fmla="*/ 7029407 h 7790740"/>
              <a:gd name="connsiteX7" fmla="*/ 25394702 w 27930708"/>
              <a:gd name="connsiteY7" fmla="*/ 6997832 h 7790740"/>
              <a:gd name="connsiteX8" fmla="*/ 25369172 w 27930708"/>
              <a:gd name="connsiteY8" fmla="*/ 7007137 h 7790740"/>
              <a:gd name="connsiteX9" fmla="*/ 25160290 w 27930708"/>
              <a:gd name="connsiteY9" fmla="*/ 7027484 h 7790740"/>
              <a:gd name="connsiteX10" fmla="*/ 25441668 w 27930708"/>
              <a:gd name="connsiteY10" fmla="*/ 6987509 h 7790740"/>
              <a:gd name="connsiteX11" fmla="*/ 25450964 w 27930708"/>
              <a:gd name="connsiteY11" fmla="*/ 6990716 h 7790740"/>
              <a:gd name="connsiteX12" fmla="*/ 25394702 w 27930708"/>
              <a:gd name="connsiteY12" fmla="*/ 6997832 h 7790740"/>
              <a:gd name="connsiteX13" fmla="*/ 25405422 w 27930708"/>
              <a:gd name="connsiteY13" fmla="*/ 6993926 h 7790740"/>
              <a:gd name="connsiteX14" fmla="*/ 25441668 w 27930708"/>
              <a:gd name="connsiteY14" fmla="*/ 6987509 h 7790740"/>
              <a:gd name="connsiteX15" fmla="*/ 25928384 w 27930708"/>
              <a:gd name="connsiteY15" fmla="*/ 6924418 h 7790740"/>
              <a:gd name="connsiteX16" fmla="*/ 25918182 w 27930708"/>
              <a:gd name="connsiteY16" fmla="*/ 6928248 h 7790740"/>
              <a:gd name="connsiteX17" fmla="*/ 25878160 w 27930708"/>
              <a:gd name="connsiteY17" fmla="*/ 6946744 h 7790740"/>
              <a:gd name="connsiteX18" fmla="*/ 25663688 w 27930708"/>
              <a:gd name="connsiteY18" fmla="*/ 6976940 h 7790740"/>
              <a:gd name="connsiteX19" fmla="*/ 25511144 w 27930708"/>
              <a:gd name="connsiteY19" fmla="*/ 6998078 h 7790740"/>
              <a:gd name="connsiteX20" fmla="*/ 25468478 w 27930708"/>
              <a:gd name="connsiteY20" fmla="*/ 6996757 h 7790740"/>
              <a:gd name="connsiteX21" fmla="*/ 25450964 w 27930708"/>
              <a:gd name="connsiteY21" fmla="*/ 6990716 h 7790740"/>
              <a:gd name="connsiteX22" fmla="*/ 25715040 w 27930708"/>
              <a:gd name="connsiteY22" fmla="*/ 6957312 h 7790740"/>
              <a:gd name="connsiteX23" fmla="*/ 25998860 w 27930708"/>
              <a:gd name="connsiteY23" fmla="*/ 6913552 h 7790740"/>
              <a:gd name="connsiteX24" fmla="*/ 25928384 w 27930708"/>
              <a:gd name="connsiteY24" fmla="*/ 6924418 h 7790740"/>
              <a:gd name="connsiteX25" fmla="*/ 25940178 w 27930708"/>
              <a:gd name="connsiteY25" fmla="*/ 6919991 h 7790740"/>
              <a:gd name="connsiteX26" fmla="*/ 25958208 w 27930708"/>
              <a:gd name="connsiteY26" fmla="*/ 6916547 h 7790740"/>
              <a:gd name="connsiteX27" fmla="*/ 27066796 w 27930708"/>
              <a:gd name="connsiteY27" fmla="*/ 6600992 h 7790740"/>
              <a:gd name="connsiteX28" fmla="*/ 27077368 w 27930708"/>
              <a:gd name="connsiteY28" fmla="*/ 6600992 h 7790740"/>
              <a:gd name="connsiteX29" fmla="*/ 27067696 w 27930708"/>
              <a:gd name="connsiteY29" fmla="*/ 6602898 h 7790740"/>
              <a:gd name="connsiteX30" fmla="*/ 27859724 w 27930708"/>
              <a:gd name="connsiteY30" fmla="*/ 6581364 h 7790740"/>
              <a:gd name="connsiteX31" fmla="*/ 27442868 w 27930708"/>
              <a:gd name="connsiteY31" fmla="*/ 6693092 h 7790740"/>
              <a:gd name="connsiteX32" fmla="*/ 27371884 w 27930708"/>
              <a:gd name="connsiteY32" fmla="*/ 6733857 h 7790740"/>
              <a:gd name="connsiteX33" fmla="*/ 27432296 w 27930708"/>
              <a:gd name="connsiteY33" fmla="*/ 6733857 h 7790740"/>
              <a:gd name="connsiteX34" fmla="*/ 27167988 w 27930708"/>
              <a:gd name="connsiteY34" fmla="*/ 6785191 h 7790740"/>
              <a:gd name="connsiteX35" fmla="*/ 27157416 w 27930708"/>
              <a:gd name="connsiteY35" fmla="*/ 6774623 h 7790740"/>
              <a:gd name="connsiteX36" fmla="*/ 26813060 w 27930708"/>
              <a:gd name="connsiteY36" fmla="*/ 6825957 h 7790740"/>
              <a:gd name="connsiteX37" fmla="*/ 26843264 w 27930708"/>
              <a:gd name="connsiteY37" fmla="*/ 6794250 h 7790740"/>
              <a:gd name="connsiteX38" fmla="*/ 26832692 w 27930708"/>
              <a:gd name="connsiteY38" fmla="*/ 6794250 h 7790740"/>
              <a:gd name="connsiteX39" fmla="*/ 26538176 w 27930708"/>
              <a:gd name="connsiteY39" fmla="*/ 6835016 h 7790740"/>
              <a:gd name="connsiteX40" fmla="*/ 26527604 w 27930708"/>
              <a:gd name="connsiteY40" fmla="*/ 6825957 h 7790740"/>
              <a:gd name="connsiteX41" fmla="*/ 26415840 w 27930708"/>
              <a:gd name="connsiteY41" fmla="*/ 6845585 h 7790740"/>
              <a:gd name="connsiteX42" fmla="*/ 26101688 w 27930708"/>
              <a:gd name="connsiteY42" fmla="*/ 6905978 h 7790740"/>
              <a:gd name="connsiteX43" fmla="*/ 26041158 w 27930708"/>
              <a:gd name="connsiteY43" fmla="*/ 6910437 h 7790740"/>
              <a:gd name="connsiteX44" fmla="*/ 25998860 w 27930708"/>
              <a:gd name="connsiteY44" fmla="*/ 6913552 h 7790740"/>
              <a:gd name="connsiteX45" fmla="*/ 26051658 w 27930708"/>
              <a:gd name="connsiteY45" fmla="*/ 6905412 h 7790740"/>
              <a:gd name="connsiteX46" fmla="*/ 26396204 w 27930708"/>
              <a:gd name="connsiteY46" fmla="*/ 6845585 h 7790740"/>
              <a:gd name="connsiteX47" fmla="*/ 27077368 w 27930708"/>
              <a:gd name="connsiteY47" fmla="*/ 6733857 h 7790740"/>
              <a:gd name="connsiteX48" fmla="*/ 27178560 w 27930708"/>
              <a:gd name="connsiteY48" fmla="*/ 6682523 h 7790740"/>
              <a:gd name="connsiteX49" fmla="*/ 25928000 w 27930708"/>
              <a:gd name="connsiteY49" fmla="*/ 6886350 h 7790740"/>
              <a:gd name="connsiteX50" fmla="*/ 24678948 w 27930708"/>
              <a:gd name="connsiteY50" fmla="*/ 7038843 h 7790740"/>
              <a:gd name="connsiteX51" fmla="*/ 25878160 w 27930708"/>
              <a:gd name="connsiteY51" fmla="*/ 6886350 h 7790740"/>
              <a:gd name="connsiteX52" fmla="*/ 26254232 w 27930708"/>
              <a:gd name="connsiteY52" fmla="*/ 6815388 h 7790740"/>
              <a:gd name="connsiteX53" fmla="*/ 26355424 w 27930708"/>
              <a:gd name="connsiteY53" fmla="*/ 6764054 h 7790740"/>
              <a:gd name="connsiteX54" fmla="*/ 26172676 w 27930708"/>
              <a:gd name="connsiteY54" fmla="*/ 6764054 h 7790740"/>
              <a:gd name="connsiteX55" fmla="*/ 26643710 w 27930708"/>
              <a:gd name="connsiteY55" fmla="*/ 6686486 h 7790740"/>
              <a:gd name="connsiteX56" fmla="*/ 27067696 w 27930708"/>
              <a:gd name="connsiteY56" fmla="*/ 6602898 h 7790740"/>
              <a:gd name="connsiteX57" fmla="*/ 27077864 w 27930708"/>
              <a:gd name="connsiteY57" fmla="*/ 6624418 h 7790740"/>
              <a:gd name="connsiteX58" fmla="*/ 27340168 w 27930708"/>
              <a:gd name="connsiteY58" fmla="*/ 6632698 h 7790740"/>
              <a:gd name="connsiteX59" fmla="*/ 27859724 w 27930708"/>
              <a:gd name="connsiteY59" fmla="*/ 6581364 h 7790740"/>
              <a:gd name="connsiteX60" fmla="*/ 26172676 w 27930708"/>
              <a:gd name="connsiteY60" fmla="*/ 6398674 h 7790740"/>
              <a:gd name="connsiteX61" fmla="*/ 26192308 w 27930708"/>
              <a:gd name="connsiteY61" fmla="*/ 6398674 h 7790740"/>
              <a:gd name="connsiteX62" fmla="*/ 26168470 w 27930708"/>
              <a:gd name="connsiteY62" fmla="*/ 6399251 h 7790740"/>
              <a:gd name="connsiteX63" fmla="*/ 25400892 w 27930708"/>
              <a:gd name="connsiteY63" fmla="*/ 5738877 h 7790740"/>
              <a:gd name="connsiteX64" fmla="*/ 25329904 w 27930708"/>
              <a:gd name="connsiteY64" fmla="*/ 5747936 h 7790740"/>
              <a:gd name="connsiteX65" fmla="*/ 25319332 w 27930708"/>
              <a:gd name="connsiteY65" fmla="*/ 5769074 h 7790740"/>
              <a:gd name="connsiteX66" fmla="*/ 25360112 w 27930708"/>
              <a:gd name="connsiteY66" fmla="*/ 5769074 h 7790740"/>
              <a:gd name="connsiteX67" fmla="*/ 25400892 w 27930708"/>
              <a:gd name="connsiteY67" fmla="*/ 5738877 h 7790740"/>
              <a:gd name="connsiteX68" fmla="*/ 8616488 w 27930708"/>
              <a:gd name="connsiteY68" fmla="*/ 5657346 h 7790740"/>
              <a:gd name="connsiteX69" fmla="*/ 8756899 w 27930708"/>
              <a:gd name="connsiteY69" fmla="*/ 5700756 h 7790740"/>
              <a:gd name="connsiteX70" fmla="*/ 8728252 w 27930708"/>
              <a:gd name="connsiteY70" fmla="*/ 5694903 h 7790740"/>
              <a:gd name="connsiteX71" fmla="*/ 8616488 w 27930708"/>
              <a:gd name="connsiteY71" fmla="*/ 5657346 h 7790740"/>
              <a:gd name="connsiteX72" fmla="*/ 24465992 w 27930708"/>
              <a:gd name="connsiteY72" fmla="*/ 5646777 h 7790740"/>
              <a:gd name="connsiteX73" fmla="*/ 24160900 w 27930708"/>
              <a:gd name="connsiteY73" fmla="*/ 5687543 h 7790740"/>
              <a:gd name="connsiteX74" fmla="*/ 24139756 w 27930708"/>
              <a:gd name="connsiteY74" fmla="*/ 5698111 h 7790740"/>
              <a:gd name="connsiteX75" fmla="*/ 24607964 w 27930708"/>
              <a:gd name="connsiteY75" fmla="*/ 5698111 h 7790740"/>
              <a:gd name="connsiteX76" fmla="*/ 24322508 w 27930708"/>
              <a:gd name="connsiteY76" fmla="*/ 5738877 h 7790740"/>
              <a:gd name="connsiteX77" fmla="*/ 24475052 w 27930708"/>
              <a:gd name="connsiteY77" fmla="*/ 5728308 h 7790740"/>
              <a:gd name="connsiteX78" fmla="*/ 24435784 w 27930708"/>
              <a:gd name="connsiteY78" fmla="*/ 5747936 h 7790740"/>
              <a:gd name="connsiteX79" fmla="*/ 24739364 w 27930708"/>
              <a:gd name="connsiteY79" fmla="*/ 5707170 h 7790740"/>
              <a:gd name="connsiteX80" fmla="*/ 24831492 w 27930708"/>
              <a:gd name="connsiteY80" fmla="*/ 5666405 h 7790740"/>
              <a:gd name="connsiteX81" fmla="*/ 24465992 w 27930708"/>
              <a:gd name="connsiteY81" fmla="*/ 5646777 h 7790740"/>
              <a:gd name="connsiteX82" fmla="*/ 25847952 w 27930708"/>
              <a:gd name="connsiteY82" fmla="*/ 5616580 h 7790740"/>
              <a:gd name="connsiteX83" fmla="*/ 25227200 w 27930708"/>
              <a:gd name="connsiteY83" fmla="*/ 5676974 h 7790740"/>
              <a:gd name="connsiteX84" fmla="*/ 25573068 w 27930708"/>
              <a:gd name="connsiteY84" fmla="*/ 5676974 h 7790740"/>
              <a:gd name="connsiteX85" fmla="*/ 25583640 w 27930708"/>
              <a:gd name="connsiteY85" fmla="*/ 5676974 h 7790740"/>
              <a:gd name="connsiteX86" fmla="*/ 25755820 w 27930708"/>
              <a:gd name="connsiteY86" fmla="*/ 5657346 h 7790740"/>
              <a:gd name="connsiteX87" fmla="*/ 25847952 w 27930708"/>
              <a:gd name="connsiteY87" fmla="*/ 5616580 h 7790740"/>
              <a:gd name="connsiteX88" fmla="*/ 24435784 w 27930708"/>
              <a:gd name="connsiteY88" fmla="*/ 5504853 h 7790740"/>
              <a:gd name="connsiteX89" fmla="*/ 24292300 w 27930708"/>
              <a:gd name="connsiteY89" fmla="*/ 5515422 h 7790740"/>
              <a:gd name="connsiteX90" fmla="*/ 24201680 w 27930708"/>
              <a:gd name="connsiteY90" fmla="*/ 5565246 h 7790740"/>
              <a:gd name="connsiteX91" fmla="*/ 24556612 w 27930708"/>
              <a:gd name="connsiteY91" fmla="*/ 5545618 h 7790740"/>
              <a:gd name="connsiteX92" fmla="*/ 24586816 w 27930708"/>
              <a:gd name="connsiteY92" fmla="*/ 5524481 h 7790740"/>
              <a:gd name="connsiteX93" fmla="*/ 24444844 w 27930708"/>
              <a:gd name="connsiteY93" fmla="*/ 5515422 h 7790740"/>
              <a:gd name="connsiteX94" fmla="*/ 24444844 w 27930708"/>
              <a:gd name="connsiteY94" fmla="*/ 5504853 h 7790740"/>
              <a:gd name="connsiteX95" fmla="*/ 23084028 w 27930708"/>
              <a:gd name="connsiteY95" fmla="*/ 5423322 h 7790740"/>
              <a:gd name="connsiteX96" fmla="*/ 22819720 w 27930708"/>
              <a:gd name="connsiteY96" fmla="*/ 5444459 h 7790740"/>
              <a:gd name="connsiteX97" fmla="*/ 23348340 w 27930708"/>
              <a:gd name="connsiteY97" fmla="*/ 5423322 h 7790740"/>
              <a:gd name="connsiteX98" fmla="*/ 23084028 w 27930708"/>
              <a:gd name="connsiteY98" fmla="*/ 5423322 h 7790740"/>
              <a:gd name="connsiteX99" fmla="*/ 23683636 w 27930708"/>
              <a:gd name="connsiteY99" fmla="*/ 5403694 h 7790740"/>
              <a:gd name="connsiteX100" fmla="*/ 23733476 w 27930708"/>
              <a:gd name="connsiteY100" fmla="*/ 5403694 h 7790740"/>
              <a:gd name="connsiteX101" fmla="*/ 23680628 w 27930708"/>
              <a:gd name="connsiteY101" fmla="*/ 5404389 h 7790740"/>
              <a:gd name="connsiteX102" fmla="*/ 23363034 w 27930708"/>
              <a:gd name="connsiteY102" fmla="*/ 5227975 h 7790740"/>
              <a:gd name="connsiteX103" fmla="*/ 23357400 w 27930708"/>
              <a:gd name="connsiteY103" fmla="*/ 5230063 h 7790740"/>
              <a:gd name="connsiteX104" fmla="*/ 23286416 w 27930708"/>
              <a:gd name="connsiteY104" fmla="*/ 5230063 h 7790740"/>
              <a:gd name="connsiteX105" fmla="*/ 8627060 w 27930708"/>
              <a:gd name="connsiteY105" fmla="*/ 4845056 h 7790740"/>
              <a:gd name="connsiteX106" fmla="*/ 8676900 w 27930708"/>
              <a:gd name="connsiteY106" fmla="*/ 4854115 h 7790740"/>
              <a:gd name="connsiteX107" fmla="*/ 8678424 w 27930708"/>
              <a:gd name="connsiteY107" fmla="*/ 4855905 h 7790740"/>
              <a:gd name="connsiteX108" fmla="*/ 8921576 w 27930708"/>
              <a:gd name="connsiteY108" fmla="*/ 4834487 h 7790740"/>
              <a:gd name="connsiteX109" fmla="*/ 9155678 w 27930708"/>
              <a:gd name="connsiteY109" fmla="*/ 4885821 h 7790740"/>
              <a:gd name="connsiteX110" fmla="*/ 9246298 w 27930708"/>
              <a:gd name="connsiteY110" fmla="*/ 4885821 h 7790740"/>
              <a:gd name="connsiteX111" fmla="*/ 9469828 w 27930708"/>
              <a:gd name="connsiteY111" fmla="*/ 4946214 h 7790740"/>
              <a:gd name="connsiteX112" fmla="*/ 9500035 w 27930708"/>
              <a:gd name="connsiteY112" fmla="*/ 4946214 h 7790740"/>
              <a:gd name="connsiteX113" fmla="*/ 9521180 w 27930708"/>
              <a:gd name="connsiteY113" fmla="*/ 4946214 h 7790740"/>
              <a:gd name="connsiteX114" fmla="*/ 9571021 w 27930708"/>
              <a:gd name="connsiteY114" fmla="*/ 4935646 h 7790740"/>
              <a:gd name="connsiteX115" fmla="*/ 9308222 w 27930708"/>
              <a:gd name="connsiteY115" fmla="*/ 4854115 h 7790740"/>
              <a:gd name="connsiteX116" fmla="*/ 8921576 w 27930708"/>
              <a:gd name="connsiteY116" fmla="*/ 4834487 h 7790740"/>
              <a:gd name="connsiteX117" fmla="*/ 8676900 w 27930708"/>
              <a:gd name="connsiteY117" fmla="*/ 4793721 h 7790740"/>
              <a:gd name="connsiteX118" fmla="*/ 8829444 w 27930708"/>
              <a:gd name="connsiteY118" fmla="*/ 4823918 h 7790740"/>
              <a:gd name="connsiteX119" fmla="*/ 8901942 w 27930708"/>
              <a:gd name="connsiteY119" fmla="*/ 4823918 h 7790740"/>
              <a:gd name="connsiteX120" fmla="*/ 8676900 w 27930708"/>
              <a:gd name="connsiteY120" fmla="*/ 4793721 h 7790740"/>
              <a:gd name="connsiteX121" fmla="*/ 9093754 w 27930708"/>
              <a:gd name="connsiteY121" fmla="*/ 4783152 h 7790740"/>
              <a:gd name="connsiteX122" fmla="*/ 9063548 w 27930708"/>
              <a:gd name="connsiteY122" fmla="*/ 4804290 h 7790740"/>
              <a:gd name="connsiteX123" fmla="*/ 9338430 w 27930708"/>
              <a:gd name="connsiteY123" fmla="*/ 4845056 h 7790740"/>
              <a:gd name="connsiteX124" fmla="*/ 9093754 w 27930708"/>
              <a:gd name="connsiteY124" fmla="*/ 4783152 h 7790740"/>
              <a:gd name="connsiteX125" fmla="*/ 8292188 w 27930708"/>
              <a:gd name="connsiteY125" fmla="*/ 4731936 h 7790740"/>
              <a:gd name="connsiteX126" fmla="*/ 8250985 w 27930708"/>
              <a:gd name="connsiteY126" fmla="*/ 4752956 h 7790740"/>
              <a:gd name="connsiteX127" fmla="*/ 8809810 w 27930708"/>
              <a:gd name="connsiteY127" fmla="*/ 4854115 h 7790740"/>
              <a:gd name="connsiteX128" fmla="*/ 8820382 w 27930708"/>
              <a:gd name="connsiteY128" fmla="*/ 4854115 h 7790740"/>
              <a:gd name="connsiteX129" fmla="*/ 8861162 w 27930708"/>
              <a:gd name="connsiteY129" fmla="*/ 4854115 h 7790740"/>
              <a:gd name="connsiteX130" fmla="*/ 8981990 w 27930708"/>
              <a:gd name="connsiteY130" fmla="*/ 4875252 h 7790740"/>
              <a:gd name="connsiteX131" fmla="*/ 8515294 w 27930708"/>
              <a:gd name="connsiteY131" fmla="*/ 4772584 h 7790740"/>
              <a:gd name="connsiteX132" fmla="*/ 8311398 w 27930708"/>
              <a:gd name="connsiteY132" fmla="*/ 4733328 h 7790740"/>
              <a:gd name="connsiteX133" fmla="*/ 8292188 w 27930708"/>
              <a:gd name="connsiteY133" fmla="*/ 4731936 h 7790740"/>
              <a:gd name="connsiteX134" fmla="*/ 5832931 w 27930708"/>
              <a:gd name="connsiteY134" fmla="*/ 4681994 h 7790740"/>
              <a:gd name="connsiteX135" fmla="*/ 5914490 w 27930708"/>
              <a:gd name="connsiteY135" fmla="*/ 4703131 h 7790740"/>
              <a:gd name="connsiteX136" fmla="*/ 5920795 w 27930708"/>
              <a:gd name="connsiteY136" fmla="*/ 4705042 h 7790740"/>
              <a:gd name="connsiteX137" fmla="*/ 9003134 w 27930708"/>
              <a:gd name="connsiteY137" fmla="*/ 4641228 h 7790740"/>
              <a:gd name="connsiteX138" fmla="*/ 9084692 w 27930708"/>
              <a:gd name="connsiteY138" fmla="*/ 4662366 h 7790740"/>
              <a:gd name="connsiteX139" fmla="*/ 9134534 w 27930708"/>
              <a:gd name="connsiteY139" fmla="*/ 4662366 h 7790740"/>
              <a:gd name="connsiteX140" fmla="*/ 9003134 w 27930708"/>
              <a:gd name="connsiteY140" fmla="*/ 4641228 h 7790740"/>
              <a:gd name="connsiteX141" fmla="*/ 8891368 w 27930708"/>
              <a:gd name="connsiteY141" fmla="*/ 4621600 h 7790740"/>
              <a:gd name="connsiteX142" fmla="*/ 8850590 w 27930708"/>
              <a:gd name="connsiteY142" fmla="*/ 4651797 h 7790740"/>
              <a:gd name="connsiteX143" fmla="*/ 9237236 w 27930708"/>
              <a:gd name="connsiteY143" fmla="*/ 4712190 h 7790740"/>
              <a:gd name="connsiteX144" fmla="*/ 8891368 w 27930708"/>
              <a:gd name="connsiteY144" fmla="*/ 4621600 h 7790740"/>
              <a:gd name="connsiteX145" fmla="*/ 20902732 w 27930708"/>
              <a:gd name="connsiteY145" fmla="*/ 3824148 h 7790740"/>
              <a:gd name="connsiteX146" fmla="*/ 20901188 w 27930708"/>
              <a:gd name="connsiteY146" fmla="*/ 3825541 h 7790740"/>
              <a:gd name="connsiteX147" fmla="*/ 20901816 w 27930708"/>
              <a:gd name="connsiteY147" fmla="*/ 3824293 h 7790740"/>
              <a:gd name="connsiteX148" fmla="*/ 21173452 w 27930708"/>
              <a:gd name="connsiteY148" fmla="*/ 3747407 h 7790740"/>
              <a:gd name="connsiteX149" fmla="*/ 21173452 w 27930708"/>
              <a:gd name="connsiteY149" fmla="*/ 3757975 h 7790740"/>
              <a:gd name="connsiteX150" fmla="*/ 20971064 w 27930708"/>
              <a:gd name="connsiteY150" fmla="*/ 3809310 h 7790740"/>
              <a:gd name="connsiteX151" fmla="*/ 20939348 w 27930708"/>
              <a:gd name="connsiteY151" fmla="*/ 3818369 h 7790740"/>
              <a:gd name="connsiteX152" fmla="*/ 20902732 w 27930708"/>
              <a:gd name="connsiteY152" fmla="*/ 3824148 h 7790740"/>
              <a:gd name="connsiteX153" fmla="*/ 20909140 w 27930708"/>
              <a:gd name="connsiteY153" fmla="*/ 3818369 h 7790740"/>
              <a:gd name="connsiteX154" fmla="*/ 20971064 w 27930708"/>
              <a:gd name="connsiteY154" fmla="*/ 3788172 h 7790740"/>
              <a:gd name="connsiteX155" fmla="*/ 20980128 w 27930708"/>
              <a:gd name="connsiteY155" fmla="*/ 3788172 h 7790740"/>
              <a:gd name="connsiteX156" fmla="*/ 21173452 w 27930708"/>
              <a:gd name="connsiteY156" fmla="*/ 3747407 h 7790740"/>
              <a:gd name="connsiteX157" fmla="*/ 21508744 w 27930708"/>
              <a:gd name="connsiteY157" fmla="*/ 3727779 h 7790740"/>
              <a:gd name="connsiteX158" fmla="*/ 21519316 w 27930708"/>
              <a:gd name="connsiteY158" fmla="*/ 3727779 h 7790740"/>
              <a:gd name="connsiteX159" fmla="*/ 21508424 w 27930708"/>
              <a:gd name="connsiteY159" fmla="*/ 3728005 h 7790740"/>
              <a:gd name="connsiteX160" fmla="*/ 20766538 w 27930708"/>
              <a:gd name="connsiteY160" fmla="*/ 3555392 h 7790740"/>
              <a:gd name="connsiteX161" fmla="*/ 20765462 w 27930708"/>
              <a:gd name="connsiteY161" fmla="*/ 3555648 h 7790740"/>
              <a:gd name="connsiteX162" fmla="*/ 20765846 w 27930708"/>
              <a:gd name="connsiteY162" fmla="*/ 3555469 h 7790740"/>
              <a:gd name="connsiteX163" fmla="*/ 21478540 w 27930708"/>
              <a:gd name="connsiteY163" fmla="*/ 3218965 h 7790740"/>
              <a:gd name="connsiteX164" fmla="*/ 21478540 w 27930708"/>
              <a:gd name="connsiteY164" fmla="*/ 3229534 h 7790740"/>
              <a:gd name="connsiteX165" fmla="*/ 21833468 w 27930708"/>
              <a:gd name="connsiteY165" fmla="*/ 3240103 h 7790740"/>
              <a:gd name="connsiteX166" fmla="*/ 21661288 w 27930708"/>
              <a:gd name="connsiteY166" fmla="*/ 3330693 h 7790740"/>
              <a:gd name="connsiteX167" fmla="*/ 21631084 w 27930708"/>
              <a:gd name="connsiteY167" fmla="*/ 3371458 h 7790740"/>
              <a:gd name="connsiteX168" fmla="*/ 21661288 w 27930708"/>
              <a:gd name="connsiteY168" fmla="*/ 3371458 h 7790740"/>
              <a:gd name="connsiteX169" fmla="*/ 21538952 w 27930708"/>
              <a:gd name="connsiteY169" fmla="*/ 3401655 h 7790740"/>
              <a:gd name="connsiteX170" fmla="*/ 21386408 w 27930708"/>
              <a:gd name="connsiteY170" fmla="*/ 3433361 h 7790740"/>
              <a:gd name="connsiteX171" fmla="*/ 21396980 w 27930708"/>
              <a:gd name="connsiteY171" fmla="*/ 3401655 h 7790740"/>
              <a:gd name="connsiteX172" fmla="*/ 21265580 w 27930708"/>
              <a:gd name="connsiteY172" fmla="*/ 3433361 h 7790740"/>
              <a:gd name="connsiteX173" fmla="*/ 21255008 w 27930708"/>
              <a:gd name="connsiteY173" fmla="*/ 3422792 h 7790740"/>
              <a:gd name="connsiteX174" fmla="*/ 21203656 w 27930708"/>
              <a:gd name="connsiteY174" fmla="*/ 3442420 h 7790740"/>
              <a:gd name="connsiteX175" fmla="*/ 21072256 w 27930708"/>
              <a:gd name="connsiteY175" fmla="*/ 3483186 h 7790740"/>
              <a:gd name="connsiteX176" fmla="*/ 21010332 w 27930708"/>
              <a:gd name="connsiteY176" fmla="*/ 3493755 h 7790740"/>
              <a:gd name="connsiteX177" fmla="*/ 20971064 w 27930708"/>
              <a:gd name="connsiteY177" fmla="*/ 3523951 h 7790740"/>
              <a:gd name="connsiteX178" fmla="*/ 20878932 w 27930708"/>
              <a:gd name="connsiteY178" fmla="*/ 3545089 h 7790740"/>
              <a:gd name="connsiteX179" fmla="*/ 20807948 w 27930708"/>
              <a:gd name="connsiteY179" fmla="*/ 3554148 h 7790740"/>
              <a:gd name="connsiteX180" fmla="*/ 20777740 w 27930708"/>
              <a:gd name="connsiteY180" fmla="*/ 3554148 h 7790740"/>
              <a:gd name="connsiteX181" fmla="*/ 20766538 w 27930708"/>
              <a:gd name="connsiteY181" fmla="*/ 3555392 h 7790740"/>
              <a:gd name="connsiteX182" fmla="*/ 20898568 w 27930708"/>
              <a:gd name="connsiteY182" fmla="*/ 3523951 h 7790740"/>
              <a:gd name="connsiteX183" fmla="*/ 21498172 w 27930708"/>
              <a:gd name="connsiteY183" fmla="*/ 3351830 h 7790740"/>
              <a:gd name="connsiteX184" fmla="*/ 21538952 w 27930708"/>
              <a:gd name="connsiteY184" fmla="*/ 3311065 h 7790740"/>
              <a:gd name="connsiteX185" fmla="*/ 20990700 w 27930708"/>
              <a:gd name="connsiteY185" fmla="*/ 3463558 h 7790740"/>
              <a:gd name="connsiteX186" fmla="*/ 20442444 w 27930708"/>
              <a:gd name="connsiteY186" fmla="*/ 3584345 h 7790740"/>
              <a:gd name="connsiteX187" fmla="*/ 20971064 w 27930708"/>
              <a:gd name="connsiteY187" fmla="*/ 3463558 h 7790740"/>
              <a:gd name="connsiteX188" fmla="*/ 21132672 w 27930708"/>
              <a:gd name="connsiteY188" fmla="*/ 3401655 h 7790740"/>
              <a:gd name="connsiteX189" fmla="*/ 21173452 w 27930708"/>
              <a:gd name="connsiteY189" fmla="*/ 3351830 h 7790740"/>
              <a:gd name="connsiteX190" fmla="*/ 21091892 w 27930708"/>
              <a:gd name="connsiteY190" fmla="*/ 3341262 h 7790740"/>
              <a:gd name="connsiteX191" fmla="*/ 21478540 w 27930708"/>
              <a:gd name="connsiteY191" fmla="*/ 3218965 h 7790740"/>
              <a:gd name="connsiteX192" fmla="*/ 21143244 w 27930708"/>
              <a:gd name="connsiteY192" fmla="*/ 3158572 h 7790740"/>
              <a:gd name="connsiteX193" fmla="*/ 21133908 w 27930708"/>
              <a:gd name="connsiteY193" fmla="*/ 3160493 h 7790740"/>
              <a:gd name="connsiteX194" fmla="*/ 21133994 w 27930708"/>
              <a:gd name="connsiteY194" fmla="*/ 3159893 h 7790740"/>
              <a:gd name="connsiteX195" fmla="*/ 21143244 w 27930708"/>
              <a:gd name="connsiteY195" fmla="*/ 3158572 h 7790740"/>
              <a:gd name="connsiteX196" fmla="*/ 21042052 w 27930708"/>
              <a:gd name="connsiteY196" fmla="*/ 2986451 h 7790740"/>
              <a:gd name="connsiteX197" fmla="*/ 21051112 w 27930708"/>
              <a:gd name="connsiteY197" fmla="*/ 2986451 h 7790740"/>
              <a:gd name="connsiteX198" fmla="*/ 21040102 w 27930708"/>
              <a:gd name="connsiteY198" fmla="*/ 2986951 h 7790740"/>
              <a:gd name="connsiteX199" fmla="*/ 21274644 w 27930708"/>
              <a:gd name="connsiteY199" fmla="*/ 2935116 h 7790740"/>
              <a:gd name="connsiteX200" fmla="*/ 21244436 w 27930708"/>
              <a:gd name="connsiteY200" fmla="*/ 2945685 h 7790740"/>
              <a:gd name="connsiteX201" fmla="*/ 21274644 w 27930708"/>
              <a:gd name="connsiteY201" fmla="*/ 2935116 h 7790740"/>
              <a:gd name="connsiteX202" fmla="*/ 12988483 w 27930708"/>
              <a:gd name="connsiteY202" fmla="*/ 2742423 h 7790740"/>
              <a:gd name="connsiteX203" fmla="*/ 13006100 w 27930708"/>
              <a:gd name="connsiteY203" fmla="*/ 2743179 h 7790740"/>
              <a:gd name="connsiteX204" fmla="*/ 13035741 w 27930708"/>
              <a:gd name="connsiteY204" fmla="*/ 2752427 h 7790740"/>
              <a:gd name="connsiteX205" fmla="*/ 13147850 w 27930708"/>
              <a:gd name="connsiteY205" fmla="*/ 2599183 h 7790740"/>
              <a:gd name="connsiteX206" fmla="*/ 13216927 w 27930708"/>
              <a:gd name="connsiteY206" fmla="*/ 2610346 h 7790740"/>
              <a:gd name="connsiteX207" fmla="*/ 13187742 w 27930708"/>
              <a:gd name="connsiteY207" fmla="*/ 2606987 h 7790740"/>
              <a:gd name="connsiteX208" fmla="*/ 13087093 w 27930708"/>
              <a:gd name="connsiteY208" fmla="*/ 2578796 h 7790740"/>
              <a:gd name="connsiteX209" fmla="*/ 13097664 w 27930708"/>
              <a:gd name="connsiteY209" fmla="*/ 2589365 h 7790740"/>
              <a:gd name="connsiteX210" fmla="*/ 13147850 w 27930708"/>
              <a:gd name="connsiteY210" fmla="*/ 2599183 h 7790740"/>
              <a:gd name="connsiteX211" fmla="*/ 13087093 w 27930708"/>
              <a:gd name="connsiteY211" fmla="*/ 2589365 h 7790740"/>
              <a:gd name="connsiteX212" fmla="*/ 13087093 w 27930708"/>
              <a:gd name="connsiteY212" fmla="*/ 2578796 h 7790740"/>
              <a:gd name="connsiteX213" fmla="*/ 12416846 w 27930708"/>
              <a:gd name="connsiteY213" fmla="*/ 2242102 h 7790740"/>
              <a:gd name="connsiteX214" fmla="*/ 12424997 w 27930708"/>
              <a:gd name="connsiteY214" fmla="*/ 2243306 h 7790740"/>
              <a:gd name="connsiteX215" fmla="*/ 12427074 w 27930708"/>
              <a:gd name="connsiteY215" fmla="*/ 2243613 h 7790740"/>
              <a:gd name="connsiteX216" fmla="*/ 12416501 w 27930708"/>
              <a:gd name="connsiteY216" fmla="*/ 2243613 h 7790740"/>
              <a:gd name="connsiteX217" fmla="*/ 12001950 w 27930708"/>
              <a:gd name="connsiteY217" fmla="*/ 2016091 h 7790740"/>
              <a:gd name="connsiteX218" fmla="*/ 12016828 w 27930708"/>
              <a:gd name="connsiteY218" fmla="*/ 2017515 h 7790740"/>
              <a:gd name="connsiteX219" fmla="*/ 12034013 w 27930708"/>
              <a:gd name="connsiteY219" fmla="*/ 2020544 h 7790740"/>
              <a:gd name="connsiteX220" fmla="*/ 12025323 w 27930708"/>
              <a:gd name="connsiteY220" fmla="*/ 2019591 h 7790740"/>
              <a:gd name="connsiteX221" fmla="*/ 11827469 w 27930708"/>
              <a:gd name="connsiteY221" fmla="*/ 1989961 h 7790740"/>
              <a:gd name="connsiteX222" fmla="*/ 12001950 w 27930708"/>
              <a:gd name="connsiteY222" fmla="*/ 2016091 h 7790740"/>
              <a:gd name="connsiteX223" fmla="*/ 11949807 w 27930708"/>
              <a:gd name="connsiteY223" fmla="*/ 2011098 h 7790740"/>
              <a:gd name="connsiteX224" fmla="*/ 11827469 w 27930708"/>
              <a:gd name="connsiteY224" fmla="*/ 1989961 h 7790740"/>
              <a:gd name="connsiteX225" fmla="*/ 1616063 w 27930708"/>
              <a:gd name="connsiteY225" fmla="*/ 1929567 h 7790740"/>
              <a:gd name="connsiteX226" fmla="*/ 1641073 w 27930708"/>
              <a:gd name="connsiteY226" fmla="*/ 1939568 h 7790740"/>
              <a:gd name="connsiteX227" fmla="*/ 1637207 w 27930708"/>
              <a:gd name="connsiteY227" fmla="*/ 1940136 h 7790740"/>
              <a:gd name="connsiteX228" fmla="*/ 1616063 w 27930708"/>
              <a:gd name="connsiteY228" fmla="*/ 1929567 h 7790740"/>
              <a:gd name="connsiteX229" fmla="*/ 508984 w 27930708"/>
              <a:gd name="connsiteY229" fmla="*/ 1909940 h 7790740"/>
              <a:gd name="connsiteX230" fmla="*/ 554616 w 27930708"/>
              <a:gd name="connsiteY230" fmla="*/ 1929351 h 7790740"/>
              <a:gd name="connsiteX231" fmla="*/ 549763 w 27930708"/>
              <a:gd name="connsiteY231" fmla="*/ 1929567 h 7790740"/>
              <a:gd name="connsiteX232" fmla="*/ 508984 w 27930708"/>
              <a:gd name="connsiteY232" fmla="*/ 1909940 h 7790740"/>
              <a:gd name="connsiteX233" fmla="*/ 1523932 w 27930708"/>
              <a:gd name="connsiteY233" fmla="*/ 1766505 h 7790740"/>
              <a:gd name="connsiteX234" fmla="*/ 1545077 w 27930708"/>
              <a:gd name="connsiteY234" fmla="*/ 1766505 h 7790740"/>
              <a:gd name="connsiteX235" fmla="*/ 1577940 w 27930708"/>
              <a:gd name="connsiteY235" fmla="*/ 1776614 h 7790740"/>
              <a:gd name="connsiteX236" fmla="*/ 1575284 w 27930708"/>
              <a:gd name="connsiteY236" fmla="*/ 1777074 h 7790740"/>
              <a:gd name="connsiteX237" fmla="*/ 1523932 w 27930708"/>
              <a:gd name="connsiteY237" fmla="*/ 1766505 h 7790740"/>
              <a:gd name="connsiteX238" fmla="*/ 6402329 w 27930708"/>
              <a:gd name="connsiteY238" fmla="*/ 1572886 h 7790740"/>
              <a:gd name="connsiteX239" fmla="*/ 6491177 w 27930708"/>
              <a:gd name="connsiteY239" fmla="*/ 1609437 h 7790740"/>
              <a:gd name="connsiteX240" fmla="*/ 6402329 w 27930708"/>
              <a:gd name="connsiteY240" fmla="*/ 1574757 h 7790740"/>
              <a:gd name="connsiteX241" fmla="*/ 6402329 w 27930708"/>
              <a:gd name="connsiteY241" fmla="*/ 1573436 h 7790740"/>
              <a:gd name="connsiteX242" fmla="*/ 6381185 w 27930708"/>
              <a:gd name="connsiteY242" fmla="*/ 1564188 h 7790740"/>
              <a:gd name="connsiteX243" fmla="*/ 6402329 w 27930708"/>
              <a:gd name="connsiteY243" fmla="*/ 1564188 h 7790740"/>
              <a:gd name="connsiteX244" fmla="*/ 6402329 w 27930708"/>
              <a:gd name="connsiteY244" fmla="*/ 1572886 h 7790740"/>
              <a:gd name="connsiteX245" fmla="*/ 1392532 w 27930708"/>
              <a:gd name="connsiteY245" fmla="*/ 1512853 h 7790740"/>
              <a:gd name="connsiteX246" fmla="*/ 1400462 w 27930708"/>
              <a:gd name="connsiteY246" fmla="*/ 1514174 h 7790740"/>
              <a:gd name="connsiteX247" fmla="*/ 1400280 w 27930708"/>
              <a:gd name="connsiteY247" fmla="*/ 1514387 h 7790740"/>
              <a:gd name="connsiteX248" fmla="*/ 4848638 w 27930708"/>
              <a:gd name="connsiteY248" fmla="*/ 1199752 h 7790740"/>
              <a:gd name="connsiteX249" fmla="*/ 4846680 w 27930708"/>
              <a:gd name="connsiteY249" fmla="*/ 1207867 h 7790740"/>
              <a:gd name="connsiteX250" fmla="*/ 4999223 w 27930708"/>
              <a:gd name="connsiteY250" fmla="*/ 1299967 h 7790740"/>
              <a:gd name="connsiteX251" fmla="*/ 4958444 w 27930708"/>
              <a:gd name="connsiteY251" fmla="*/ 1289398 h 7790740"/>
              <a:gd name="connsiteX252" fmla="*/ 4949383 w 27930708"/>
              <a:gd name="connsiteY252" fmla="*/ 1278829 h 7790740"/>
              <a:gd name="connsiteX253" fmla="*/ 4846680 w 27930708"/>
              <a:gd name="connsiteY253" fmla="*/ 1278829 h 7790740"/>
              <a:gd name="connsiteX254" fmla="*/ 5009796 w 27930708"/>
              <a:gd name="connsiteY254" fmla="*/ 1349791 h 7790740"/>
              <a:gd name="connsiteX255" fmla="*/ 5527842 w 27930708"/>
              <a:gd name="connsiteY255" fmla="*/ 1523422 h 7790740"/>
              <a:gd name="connsiteX256" fmla="*/ 5080782 w 27930708"/>
              <a:gd name="connsiteY256" fmla="*/ 1289398 h 7790740"/>
              <a:gd name="connsiteX257" fmla="*/ 5121561 w 27930708"/>
              <a:gd name="connsiteY257" fmla="*/ 1278829 h 7790740"/>
              <a:gd name="connsiteX258" fmla="*/ 4958444 w 27930708"/>
              <a:gd name="connsiteY258" fmla="*/ 1218436 h 7790740"/>
              <a:gd name="connsiteX259" fmla="*/ 4848638 w 27930708"/>
              <a:gd name="connsiteY259" fmla="*/ 1199752 h 7790740"/>
              <a:gd name="connsiteX260" fmla="*/ 5008154 w 27930708"/>
              <a:gd name="connsiteY260" fmla="*/ 1013741 h 7790740"/>
              <a:gd name="connsiteX261" fmla="*/ 5061148 w 27930708"/>
              <a:gd name="connsiteY261" fmla="*/ 1035746 h 7790740"/>
              <a:gd name="connsiteX262" fmla="*/ 5009796 w 27930708"/>
              <a:gd name="connsiteY262" fmla="*/ 1016118 h 7790740"/>
              <a:gd name="connsiteX263" fmla="*/ 763673 w 27930708"/>
              <a:gd name="connsiteY263" fmla="*/ 473299 h 7790740"/>
              <a:gd name="connsiteX264" fmla="*/ 770910 w 27930708"/>
              <a:gd name="connsiteY264" fmla="*/ 476164 h 7790740"/>
              <a:gd name="connsiteX265" fmla="*/ 773293 w 27930708"/>
              <a:gd name="connsiteY265" fmla="*/ 477108 h 7790740"/>
              <a:gd name="connsiteX266" fmla="*/ 762721 w 27930708"/>
              <a:gd name="connsiteY266" fmla="*/ 477108 h 7790740"/>
              <a:gd name="connsiteX267" fmla="*/ 4308388 w 27930708"/>
              <a:gd name="connsiteY267" fmla="*/ 302636 h 7790740"/>
              <a:gd name="connsiteX268" fmla="*/ 4329011 w 27930708"/>
              <a:gd name="connsiteY268" fmla="*/ 310271 h 7790740"/>
              <a:gd name="connsiteX269" fmla="*/ 4339205 w 27930708"/>
              <a:gd name="connsiteY269" fmla="*/ 314046 h 7790740"/>
              <a:gd name="connsiteX270" fmla="*/ 4308998 w 27930708"/>
              <a:gd name="connsiteY270" fmla="*/ 304987 h 7790740"/>
              <a:gd name="connsiteX271" fmla="*/ 4226722 w 27930708"/>
              <a:gd name="connsiteY271" fmla="*/ 199140 h 7790740"/>
              <a:gd name="connsiteX272" fmla="*/ 4243865 w 27930708"/>
              <a:gd name="connsiteY272" fmla="*/ 205715 h 7790740"/>
              <a:gd name="connsiteX273" fmla="*/ 4266928 w 27930708"/>
              <a:gd name="connsiteY273" fmla="*/ 216575 h 7790740"/>
              <a:gd name="connsiteX274" fmla="*/ 4257081 w 27930708"/>
              <a:gd name="connsiteY274" fmla="*/ 212321 h 7790740"/>
              <a:gd name="connsiteX275" fmla="*/ 3861938 w 27930708"/>
              <a:gd name="connsiteY275" fmla="*/ 40766 h 7790740"/>
              <a:gd name="connsiteX276" fmla="*/ 4226722 w 27930708"/>
              <a:gd name="connsiteY276" fmla="*/ 199140 h 7790740"/>
              <a:gd name="connsiteX277" fmla="*/ 4105102 w 27930708"/>
              <a:gd name="connsiteY277" fmla="*/ 152493 h 7790740"/>
              <a:gd name="connsiteX278" fmla="*/ 3861938 w 27930708"/>
              <a:gd name="connsiteY278" fmla="*/ 40766 h 7790740"/>
              <a:gd name="connsiteX279" fmla="*/ 610177 w 27930708"/>
              <a:gd name="connsiteY279" fmla="*/ 0 h 7790740"/>
              <a:gd name="connsiteX280" fmla="*/ 814073 w 27930708"/>
              <a:gd name="connsiteY280" fmla="*/ 81531 h 7790740"/>
              <a:gd name="connsiteX281" fmla="*/ 874486 w 27930708"/>
              <a:gd name="connsiteY281" fmla="*/ 70962 h 7790740"/>
              <a:gd name="connsiteX282" fmla="*/ 823135 w 27930708"/>
              <a:gd name="connsiteY282" fmla="*/ 49825 h 7790740"/>
              <a:gd name="connsiteX283" fmla="*/ 915265 w 27930708"/>
              <a:gd name="connsiteY283" fmla="*/ 81531 h 7790740"/>
              <a:gd name="connsiteX284" fmla="*/ 904693 w 27930708"/>
              <a:gd name="connsiteY284" fmla="*/ 90590 h 7790740"/>
              <a:gd name="connsiteX285" fmla="*/ 1239988 w 27930708"/>
              <a:gd name="connsiteY285" fmla="*/ 223456 h 7790740"/>
              <a:gd name="connsiteX286" fmla="*/ 1422739 w 27930708"/>
              <a:gd name="connsiteY286" fmla="*/ 294418 h 7790740"/>
              <a:gd name="connsiteX287" fmla="*/ 1484663 w 27930708"/>
              <a:gd name="connsiteY287" fmla="*/ 283849 h 7790740"/>
              <a:gd name="connsiteX288" fmla="*/ 1403105 w 27930708"/>
              <a:gd name="connsiteY288" fmla="*/ 253652 h 7790740"/>
              <a:gd name="connsiteX289" fmla="*/ 1412167 w 27930708"/>
              <a:gd name="connsiteY289" fmla="*/ 243083 h 7790740"/>
              <a:gd name="connsiteX290" fmla="*/ 1463519 w 27930708"/>
              <a:gd name="connsiteY290" fmla="*/ 234025 h 7790740"/>
              <a:gd name="connsiteX291" fmla="*/ 1452946 w 27930708"/>
              <a:gd name="connsiteY291" fmla="*/ 223456 h 7790740"/>
              <a:gd name="connsiteX292" fmla="*/ 1433312 w 27930708"/>
              <a:gd name="connsiteY292" fmla="*/ 212887 h 7790740"/>
              <a:gd name="connsiteX293" fmla="*/ 1412167 w 27930708"/>
              <a:gd name="connsiteY293" fmla="*/ 212887 h 7790740"/>
              <a:gd name="connsiteX294" fmla="*/ 1179575 w 27930708"/>
              <a:gd name="connsiteY294" fmla="*/ 111728 h 7790740"/>
              <a:gd name="connsiteX295" fmla="*/ 1117651 w 27930708"/>
              <a:gd name="connsiteY295" fmla="*/ 111728 h 7790740"/>
              <a:gd name="connsiteX296" fmla="*/ 1087444 w 27930708"/>
              <a:gd name="connsiteY296" fmla="*/ 111728 h 7790740"/>
              <a:gd name="connsiteX297" fmla="*/ 1067810 w 27930708"/>
              <a:gd name="connsiteY297" fmla="*/ 101159 h 7790740"/>
              <a:gd name="connsiteX298" fmla="*/ 1108589 w 27930708"/>
              <a:gd name="connsiteY298" fmla="*/ 81531 h 7790740"/>
              <a:gd name="connsiteX299" fmla="*/ 1037603 w 27930708"/>
              <a:gd name="connsiteY299" fmla="*/ 49825 h 7790740"/>
              <a:gd name="connsiteX300" fmla="*/ 1179575 w 27930708"/>
              <a:gd name="connsiteY300" fmla="*/ 90590 h 7790740"/>
              <a:gd name="connsiteX301" fmla="*/ 1239988 w 27930708"/>
              <a:gd name="connsiteY301" fmla="*/ 70962 h 7790740"/>
              <a:gd name="connsiteX302" fmla="*/ 1209781 w 27930708"/>
              <a:gd name="connsiteY302" fmla="*/ 60394 h 7790740"/>
              <a:gd name="connsiteX303" fmla="*/ 1270195 w 27930708"/>
              <a:gd name="connsiteY303" fmla="*/ 81531 h 7790740"/>
              <a:gd name="connsiteX304" fmla="*/ 1239988 w 27930708"/>
              <a:gd name="connsiteY304" fmla="*/ 101159 h 7790740"/>
              <a:gd name="connsiteX305" fmla="*/ 1900007 w 27930708"/>
              <a:gd name="connsiteY305" fmla="*/ 375949 h 7790740"/>
              <a:gd name="connsiteX306" fmla="*/ 1961931 w 27930708"/>
              <a:gd name="connsiteY306" fmla="*/ 365380 h 7790740"/>
              <a:gd name="connsiteX307" fmla="*/ 1890945 w 27930708"/>
              <a:gd name="connsiteY307" fmla="*/ 324614 h 7790740"/>
              <a:gd name="connsiteX308" fmla="*/ 2032917 w 27930708"/>
              <a:gd name="connsiteY308" fmla="*/ 385008 h 7790740"/>
              <a:gd name="connsiteX309" fmla="*/ 2084268 w 27930708"/>
              <a:gd name="connsiteY309" fmla="*/ 375949 h 7790740"/>
              <a:gd name="connsiteX310" fmla="*/ 2114475 w 27930708"/>
              <a:gd name="connsiteY310" fmla="*/ 385008 h 7790740"/>
              <a:gd name="connsiteX311" fmla="*/ 2652156 w 27930708"/>
              <a:gd name="connsiteY311" fmla="*/ 599404 h 7790740"/>
              <a:gd name="connsiteX312" fmla="*/ 2673301 w 27930708"/>
              <a:gd name="connsiteY312" fmla="*/ 599404 h 7790740"/>
              <a:gd name="connsiteX313" fmla="*/ 2886259 w 27930708"/>
              <a:gd name="connsiteY313" fmla="*/ 680935 h 7790740"/>
              <a:gd name="connsiteX314" fmla="*/ 2946672 w 27930708"/>
              <a:gd name="connsiteY314" fmla="*/ 659797 h 7790740"/>
              <a:gd name="connsiteX315" fmla="*/ 2825845 w 27930708"/>
              <a:gd name="connsiteY315" fmla="*/ 619032 h 7790740"/>
              <a:gd name="connsiteX316" fmla="*/ 2967817 w 27930708"/>
              <a:gd name="connsiteY316" fmla="*/ 649229 h 7790740"/>
              <a:gd name="connsiteX317" fmla="*/ 3028231 w 27930708"/>
              <a:gd name="connsiteY317" fmla="*/ 640170 h 7790740"/>
              <a:gd name="connsiteX318" fmla="*/ 3721854 w 27930708"/>
              <a:gd name="connsiteY318" fmla="*/ 906466 h 7790740"/>
              <a:gd name="connsiteX319" fmla="*/ 4408200 w 27930708"/>
              <a:gd name="connsiteY319" fmla="*/ 1149839 h 7790740"/>
              <a:gd name="connsiteX320" fmla="*/ 4410380 w 27930708"/>
              <a:gd name="connsiteY320" fmla="*/ 1151437 h 7790740"/>
              <a:gd name="connsiteX321" fmla="*/ 4431336 w 27930708"/>
              <a:gd name="connsiteY321" fmla="*/ 1158043 h 7790740"/>
              <a:gd name="connsiteX322" fmla="*/ 4408200 w 27930708"/>
              <a:gd name="connsiteY322" fmla="*/ 1149839 h 7790740"/>
              <a:gd name="connsiteX323" fmla="*/ 4390557 w 27930708"/>
              <a:gd name="connsiteY323" fmla="*/ 1136905 h 7790740"/>
              <a:gd name="connsiteX324" fmla="*/ 4562736 w 27930708"/>
              <a:gd name="connsiteY324" fmla="*/ 1207867 h 7790740"/>
              <a:gd name="connsiteX325" fmla="*/ 4582370 w 27930708"/>
              <a:gd name="connsiteY325" fmla="*/ 1207867 h 7790740"/>
              <a:gd name="connsiteX326" fmla="*/ 4663929 w 27930708"/>
              <a:gd name="connsiteY326" fmla="*/ 1218436 h 7790740"/>
              <a:gd name="connsiteX327" fmla="*/ 4025054 w 27930708"/>
              <a:gd name="connsiteY327" fmla="*/ 893822 h 7790740"/>
              <a:gd name="connsiteX328" fmla="*/ 4319571 w 27930708"/>
              <a:gd name="connsiteY328" fmla="*/ 1016118 h 7790740"/>
              <a:gd name="connsiteX329" fmla="*/ 4399619 w 27930708"/>
              <a:gd name="connsiteY329" fmla="*/ 1025177 h 7790740"/>
              <a:gd name="connsiteX330" fmla="*/ 4491750 w 27930708"/>
              <a:gd name="connsiteY330" fmla="*/ 1065943 h 7790740"/>
              <a:gd name="connsiteX331" fmla="*/ 4592942 w 27930708"/>
              <a:gd name="connsiteY331" fmla="*/ 1065943 h 7790740"/>
              <a:gd name="connsiteX332" fmla="*/ 4278792 w 27930708"/>
              <a:gd name="connsiteY332" fmla="*/ 924018 h 7790740"/>
              <a:gd name="connsiteX333" fmla="*/ 4644294 w 27930708"/>
              <a:gd name="connsiteY333" fmla="*/ 1065943 h 7790740"/>
              <a:gd name="connsiteX334" fmla="*/ 4734914 w 27930708"/>
              <a:gd name="connsiteY334" fmla="*/ 1076511 h 7790740"/>
              <a:gd name="connsiteX335" fmla="*/ 4614087 w 27930708"/>
              <a:gd name="connsiteY335" fmla="*/ 1016118 h 7790740"/>
              <a:gd name="connsiteX336" fmla="*/ 4704708 w 27930708"/>
              <a:gd name="connsiteY336" fmla="*/ 1016118 h 7790740"/>
              <a:gd name="connsiteX337" fmla="*/ 4502322 w 27930708"/>
              <a:gd name="connsiteY337" fmla="*/ 913449 h 7790740"/>
              <a:gd name="connsiteX338" fmla="*/ 4511384 w 27930708"/>
              <a:gd name="connsiteY338" fmla="*/ 913449 h 7790740"/>
              <a:gd name="connsiteX339" fmla="*/ 4603515 w 27930708"/>
              <a:gd name="connsiteY339" fmla="*/ 913449 h 7790740"/>
              <a:gd name="connsiteX340" fmla="*/ 4167027 w 27930708"/>
              <a:gd name="connsiteY340" fmla="*/ 689994 h 7790740"/>
              <a:gd name="connsiteX341" fmla="*/ 4614087 w 27930708"/>
              <a:gd name="connsiteY341" fmla="*/ 853056 h 7790740"/>
              <a:gd name="connsiteX342" fmla="*/ 4694135 w 27930708"/>
              <a:gd name="connsiteY342" fmla="*/ 853056 h 7790740"/>
              <a:gd name="connsiteX343" fmla="*/ 4552163 w 27930708"/>
              <a:gd name="connsiteY343" fmla="*/ 771525 h 7790740"/>
              <a:gd name="connsiteX344" fmla="*/ 4614087 w 27930708"/>
              <a:gd name="connsiteY344" fmla="*/ 771525 h 7790740"/>
              <a:gd name="connsiteX345" fmla="*/ 4958444 w 27930708"/>
              <a:gd name="connsiteY345" fmla="*/ 934587 h 7790740"/>
              <a:gd name="connsiteX346" fmla="*/ 4949383 w 27930708"/>
              <a:gd name="connsiteY346" fmla="*/ 943646 h 7790740"/>
              <a:gd name="connsiteX347" fmla="*/ 5100417 w 27930708"/>
              <a:gd name="connsiteY347" fmla="*/ 1016118 h 7790740"/>
              <a:gd name="connsiteX348" fmla="*/ 5005690 w 27930708"/>
              <a:gd name="connsiteY348" fmla="*/ 1010173 h 7790740"/>
              <a:gd name="connsiteX349" fmla="*/ 5008154 w 27930708"/>
              <a:gd name="connsiteY349" fmla="*/ 1013741 h 7790740"/>
              <a:gd name="connsiteX350" fmla="*/ 4766631 w 27930708"/>
              <a:gd name="connsiteY350" fmla="*/ 913449 h 7790740"/>
              <a:gd name="connsiteX351" fmla="*/ 4674500 w 27930708"/>
              <a:gd name="connsiteY351" fmla="*/ 902881 h 7790740"/>
              <a:gd name="connsiteX352" fmla="*/ 4919175 w 27930708"/>
              <a:gd name="connsiteY352" fmla="*/ 1035746 h 7790740"/>
              <a:gd name="connsiteX353" fmla="*/ 4846680 w 27930708"/>
              <a:gd name="connsiteY353" fmla="*/ 1016118 h 7790740"/>
              <a:gd name="connsiteX354" fmla="*/ 4796838 w 27930708"/>
              <a:gd name="connsiteY354" fmla="*/ 1025177 h 7790740"/>
              <a:gd name="connsiteX355" fmla="*/ 5325457 w 27930708"/>
              <a:gd name="connsiteY355" fmla="*/ 1269770 h 7790740"/>
              <a:gd name="connsiteX356" fmla="*/ 5325457 w 27930708"/>
              <a:gd name="connsiteY356" fmla="*/ 1278829 h 7790740"/>
              <a:gd name="connsiteX357" fmla="*/ 5345092 w 27930708"/>
              <a:gd name="connsiteY357" fmla="*/ 1289398 h 7790740"/>
              <a:gd name="connsiteX358" fmla="*/ 4979589 w 27930708"/>
              <a:gd name="connsiteY358" fmla="*/ 1136905 h 7790740"/>
              <a:gd name="connsiteX359" fmla="*/ 4878396 w 27930708"/>
              <a:gd name="connsiteY359" fmla="*/ 1127846 h 7790740"/>
              <a:gd name="connsiteX360" fmla="*/ 5446284 w 27930708"/>
              <a:gd name="connsiteY360" fmla="*/ 1411695 h 7790740"/>
              <a:gd name="connsiteX361" fmla="*/ 5538415 w 27930708"/>
              <a:gd name="connsiteY361" fmla="*/ 1422263 h 7790740"/>
              <a:gd name="connsiteX362" fmla="*/ 5974903 w 27930708"/>
              <a:gd name="connsiteY362" fmla="*/ 1635150 h 7790740"/>
              <a:gd name="connsiteX363" fmla="*/ 5456857 w 27930708"/>
              <a:gd name="connsiteY363" fmla="*/ 1431322 h 7790740"/>
              <a:gd name="connsiteX364" fmla="*/ 5345092 w 27930708"/>
              <a:gd name="connsiteY364" fmla="*/ 1422263 h 7790740"/>
              <a:gd name="connsiteX365" fmla="*/ 5558050 w 27930708"/>
              <a:gd name="connsiteY365" fmla="*/ 1523422 h 7790740"/>
              <a:gd name="connsiteX366" fmla="*/ 7193747 w 27930708"/>
              <a:gd name="connsiteY366" fmla="*/ 1989961 h 7790740"/>
              <a:gd name="connsiteX367" fmla="*/ 6157654 w 27930708"/>
              <a:gd name="connsiteY367" fmla="*/ 1604953 h 7790740"/>
              <a:gd name="connsiteX368" fmla="*/ 7001934 w 27930708"/>
              <a:gd name="connsiteY368" fmla="*/ 1918999 h 7790740"/>
              <a:gd name="connsiteX369" fmla="*/ 7092555 w 27930708"/>
              <a:gd name="connsiteY369" fmla="*/ 1909940 h 7790740"/>
              <a:gd name="connsiteX370" fmla="*/ 6544301 w 27930708"/>
              <a:gd name="connsiteY370" fmla="*/ 1695543 h 7790740"/>
              <a:gd name="connsiteX371" fmla="*/ 7193747 w 27930708"/>
              <a:gd name="connsiteY371" fmla="*/ 1929567 h 7790740"/>
              <a:gd name="connsiteX372" fmla="*/ 7285878 w 27930708"/>
              <a:gd name="connsiteY372" fmla="*/ 1929567 h 7790740"/>
              <a:gd name="connsiteX373" fmla="*/ 6833531 w 27930708"/>
              <a:gd name="connsiteY373" fmla="*/ 1750275 h 7790740"/>
              <a:gd name="connsiteX374" fmla="*/ 6491177 w 27930708"/>
              <a:gd name="connsiteY374" fmla="*/ 1609437 h 7790740"/>
              <a:gd name="connsiteX375" fmla="*/ 6762545 w 27930708"/>
              <a:gd name="connsiteY375" fmla="*/ 1715360 h 7790740"/>
              <a:gd name="connsiteX376" fmla="*/ 7122761 w 27930708"/>
              <a:gd name="connsiteY376" fmla="*/ 1848036 h 7790740"/>
              <a:gd name="connsiteX377" fmla="*/ 7223954 w 27930708"/>
              <a:gd name="connsiteY377" fmla="*/ 1848036 h 7790740"/>
              <a:gd name="connsiteX378" fmla="*/ 7193747 w 27930708"/>
              <a:gd name="connsiteY378" fmla="*/ 1837467 h 7790740"/>
              <a:gd name="connsiteX379" fmla="*/ 7264733 w 27930708"/>
              <a:gd name="connsiteY379" fmla="*/ 1828409 h 7790740"/>
              <a:gd name="connsiteX380" fmla="*/ 7092555 w 27930708"/>
              <a:gd name="connsiteY380" fmla="*/ 1766505 h 7790740"/>
              <a:gd name="connsiteX381" fmla="*/ 7174113 w 27930708"/>
              <a:gd name="connsiteY381" fmla="*/ 1766505 h 7790740"/>
              <a:gd name="connsiteX382" fmla="*/ 6961155 w 27930708"/>
              <a:gd name="connsiteY382" fmla="*/ 1684974 h 7790740"/>
              <a:gd name="connsiteX383" fmla="*/ 7010996 w 27930708"/>
              <a:gd name="connsiteY383" fmla="*/ 1675915 h 7790740"/>
              <a:gd name="connsiteX384" fmla="*/ 6381185 w 27930708"/>
              <a:gd name="connsiteY384" fmla="*/ 1390557 h 7790740"/>
              <a:gd name="connsiteX385" fmla="*/ 5751373 w 27930708"/>
              <a:gd name="connsiteY385" fmla="*/ 1106708 h 7790740"/>
              <a:gd name="connsiteX386" fmla="*/ 5761945 w 27930708"/>
              <a:gd name="connsiteY386" fmla="*/ 1096139 h 7790740"/>
              <a:gd name="connsiteX387" fmla="*/ 5416078 w 27930708"/>
              <a:gd name="connsiteY387" fmla="*/ 943646 h 7790740"/>
              <a:gd name="connsiteX388" fmla="*/ 5325457 w 27930708"/>
              <a:gd name="connsiteY388" fmla="*/ 893822 h 7790740"/>
              <a:gd name="connsiteX389" fmla="*/ 5334519 w 27930708"/>
              <a:gd name="connsiteY389" fmla="*/ 893822 h 7790740"/>
              <a:gd name="connsiteX390" fmla="*/ 5650180 w 27930708"/>
              <a:gd name="connsiteY390" fmla="*/ 1035746 h 7790740"/>
              <a:gd name="connsiteX391" fmla="*/ 5751373 w 27930708"/>
              <a:gd name="connsiteY391" fmla="*/ 1035746 h 7790740"/>
              <a:gd name="connsiteX392" fmla="*/ 5162341 w 27930708"/>
              <a:gd name="connsiteY392" fmla="*/ 751897 h 7790740"/>
              <a:gd name="connsiteX393" fmla="*/ 5040003 w 27930708"/>
              <a:gd name="connsiteY393" fmla="*/ 741328 h 7790740"/>
              <a:gd name="connsiteX394" fmla="*/ 5061148 w 27930708"/>
              <a:gd name="connsiteY394" fmla="*/ 751897 h 7790740"/>
              <a:gd name="connsiteX395" fmla="*/ 4786266 w 27930708"/>
              <a:gd name="connsiteY395" fmla="*/ 619032 h 7790740"/>
              <a:gd name="connsiteX396" fmla="*/ 4827045 w 27930708"/>
              <a:gd name="connsiteY396" fmla="*/ 619032 h 7790740"/>
              <a:gd name="connsiteX397" fmla="*/ 4816473 w 27930708"/>
              <a:gd name="connsiteY397" fmla="*/ 608463 h 7790740"/>
              <a:gd name="connsiteX398" fmla="*/ 4786266 w 27930708"/>
              <a:gd name="connsiteY398" fmla="*/ 588835 h 7790740"/>
              <a:gd name="connsiteX399" fmla="*/ 4846680 w 27930708"/>
              <a:gd name="connsiteY399" fmla="*/ 588835 h 7790740"/>
              <a:gd name="connsiteX400" fmla="*/ 4623149 w 27930708"/>
              <a:gd name="connsiteY400" fmla="*/ 477108 h 7790740"/>
              <a:gd name="connsiteX401" fmla="*/ 4653356 w 27930708"/>
              <a:gd name="connsiteY401" fmla="*/ 487676 h 7790740"/>
              <a:gd name="connsiteX402" fmla="*/ 4898031 w 27930708"/>
              <a:gd name="connsiteY402" fmla="*/ 608463 h 7790740"/>
              <a:gd name="connsiteX403" fmla="*/ 4988652 w 27930708"/>
              <a:gd name="connsiteY403" fmla="*/ 619032 h 7790740"/>
              <a:gd name="connsiteX404" fmla="*/ 5690959 w 27930708"/>
              <a:gd name="connsiteY404" fmla="*/ 943646 h 7790740"/>
              <a:gd name="connsiteX405" fmla="*/ 5792152 w 27930708"/>
              <a:gd name="connsiteY405" fmla="*/ 954215 h 7790740"/>
              <a:gd name="connsiteX406" fmla="*/ 5020369 w 27930708"/>
              <a:gd name="connsiteY406" fmla="*/ 599404 h 7790740"/>
              <a:gd name="connsiteX407" fmla="*/ 4938810 w 27930708"/>
              <a:gd name="connsiteY407" fmla="*/ 588835 h 7790740"/>
              <a:gd name="connsiteX408" fmla="*/ 4410191 w 27930708"/>
              <a:gd name="connsiteY408" fmla="*/ 314046 h 7790740"/>
              <a:gd name="connsiteX409" fmla="*/ 4306332 w 27930708"/>
              <a:gd name="connsiteY409" fmla="*/ 294725 h 7790740"/>
              <a:gd name="connsiteX410" fmla="*/ 4308388 w 27930708"/>
              <a:gd name="connsiteY410" fmla="*/ 302636 h 7790740"/>
              <a:gd name="connsiteX411" fmla="*/ 4304798 w 27930708"/>
              <a:gd name="connsiteY411" fmla="*/ 301306 h 7790740"/>
              <a:gd name="connsiteX412" fmla="*/ 4257647 w 27930708"/>
              <a:gd name="connsiteY412" fmla="*/ 283849 h 7790740"/>
              <a:gd name="connsiteX413" fmla="*/ 3943496 w 27930708"/>
              <a:gd name="connsiteY413" fmla="*/ 122297 h 7790740"/>
              <a:gd name="connsiteX414" fmla="*/ 4014482 w 27930708"/>
              <a:gd name="connsiteY414" fmla="*/ 141925 h 7790740"/>
              <a:gd name="connsiteX415" fmla="*/ 4287854 w 27930708"/>
              <a:gd name="connsiteY415" fmla="*/ 264221 h 7790740"/>
              <a:gd name="connsiteX416" fmla="*/ 4390557 w 27930708"/>
              <a:gd name="connsiteY416" fmla="*/ 274790 h 7790740"/>
              <a:gd name="connsiteX417" fmla="*/ 4266928 w 27930708"/>
              <a:gd name="connsiteY417" fmla="*/ 216575 h 7790740"/>
              <a:gd name="connsiteX418" fmla="*/ 4452174 w 27930708"/>
              <a:gd name="connsiteY418" fmla="*/ 296612 h 7790740"/>
              <a:gd name="connsiteX419" fmla="*/ 4644294 w 27930708"/>
              <a:gd name="connsiteY419" fmla="*/ 375949 h 7790740"/>
              <a:gd name="connsiteX420" fmla="*/ 4734914 w 27930708"/>
              <a:gd name="connsiteY420" fmla="*/ 375949 h 7790740"/>
              <a:gd name="connsiteX421" fmla="*/ 4055262 w 27930708"/>
              <a:gd name="connsiteY421" fmla="*/ 19628 h 7790740"/>
              <a:gd name="connsiteX422" fmla="*/ 4278792 w 27930708"/>
              <a:gd name="connsiteY422" fmla="*/ 111728 h 7790740"/>
              <a:gd name="connsiteX423" fmla="*/ 4379985 w 27930708"/>
              <a:gd name="connsiteY423" fmla="*/ 122297 h 7790740"/>
              <a:gd name="connsiteX424" fmla="*/ 4431336 w 27930708"/>
              <a:gd name="connsiteY424" fmla="*/ 111728 h 7790740"/>
              <a:gd name="connsiteX425" fmla="*/ 4227440 w 27930708"/>
              <a:gd name="connsiteY425" fmla="*/ 9059 h 7790740"/>
              <a:gd name="connsiteX426" fmla="*/ 4734914 w 27930708"/>
              <a:gd name="connsiteY426" fmla="*/ 234025 h 7790740"/>
              <a:gd name="connsiteX427" fmla="*/ 4837617 w 27930708"/>
              <a:gd name="connsiteY427" fmla="*/ 234025 h 7790740"/>
              <a:gd name="connsiteX428" fmla="*/ 4491750 w 27930708"/>
              <a:gd name="connsiteY428" fmla="*/ 70962 h 7790740"/>
              <a:gd name="connsiteX429" fmla="*/ 4502322 w 27930708"/>
              <a:gd name="connsiteY429" fmla="*/ 70962 h 7790740"/>
              <a:gd name="connsiteX430" fmla="*/ 5009796 w 27930708"/>
              <a:gd name="connsiteY430" fmla="*/ 304987 h 7790740"/>
              <a:gd name="connsiteX431" fmla="*/ 5110989 w 27930708"/>
              <a:gd name="connsiteY431" fmla="*/ 314046 h 7790740"/>
              <a:gd name="connsiteX432" fmla="*/ 5020369 w 27930708"/>
              <a:gd name="connsiteY432" fmla="*/ 274790 h 7790740"/>
              <a:gd name="connsiteX433" fmla="*/ 5192547 w 27930708"/>
              <a:gd name="connsiteY433" fmla="*/ 335183 h 7790740"/>
              <a:gd name="connsiteX434" fmla="*/ 5172913 w 27930708"/>
              <a:gd name="connsiteY434" fmla="*/ 344242 h 7790740"/>
              <a:gd name="connsiteX435" fmla="*/ 5802725 w 27930708"/>
              <a:gd name="connsiteY435" fmla="*/ 599404 h 7790740"/>
              <a:gd name="connsiteX436" fmla="*/ 6127448 w 27930708"/>
              <a:gd name="connsiteY436" fmla="*/ 751897 h 7790740"/>
              <a:gd name="connsiteX437" fmla="*/ 6228640 w 27930708"/>
              <a:gd name="connsiteY437" fmla="*/ 751897 h 7790740"/>
              <a:gd name="connsiteX438" fmla="*/ 6086668 w 27930708"/>
              <a:gd name="connsiteY438" fmla="*/ 689994 h 7790740"/>
              <a:gd name="connsiteX439" fmla="*/ 6107813 w 27930708"/>
              <a:gd name="connsiteY439" fmla="*/ 689994 h 7790740"/>
              <a:gd name="connsiteX440" fmla="*/ 6178799 w 27930708"/>
              <a:gd name="connsiteY440" fmla="*/ 689994 h 7790740"/>
              <a:gd name="connsiteX441" fmla="*/ 6168227 w 27930708"/>
              <a:gd name="connsiteY441" fmla="*/ 670366 h 7790740"/>
              <a:gd name="connsiteX442" fmla="*/ 6138020 w 27930708"/>
              <a:gd name="connsiteY442" fmla="*/ 659797 h 7790740"/>
              <a:gd name="connsiteX443" fmla="*/ 6086668 w 27930708"/>
              <a:gd name="connsiteY443" fmla="*/ 649229 h 7790740"/>
              <a:gd name="connsiteX444" fmla="*/ 5660753 w 27930708"/>
              <a:gd name="connsiteY444" fmla="*/ 455970 h 7790740"/>
              <a:gd name="connsiteX445" fmla="*/ 5558050 w 27930708"/>
              <a:gd name="connsiteY445" fmla="*/ 446911 h 7790740"/>
              <a:gd name="connsiteX446" fmla="*/ 5538415 w 27930708"/>
              <a:gd name="connsiteY446" fmla="*/ 436342 h 7790740"/>
              <a:gd name="connsiteX447" fmla="*/ 5508208 w 27930708"/>
              <a:gd name="connsiteY447" fmla="*/ 436342 h 7790740"/>
              <a:gd name="connsiteX448" fmla="*/ 5467429 w 27930708"/>
              <a:gd name="connsiteY448" fmla="*/ 416714 h 7790740"/>
              <a:gd name="connsiteX449" fmla="*/ 5527842 w 27930708"/>
              <a:gd name="connsiteY449" fmla="*/ 406145 h 7790740"/>
              <a:gd name="connsiteX450" fmla="*/ 5385871 w 27930708"/>
              <a:gd name="connsiteY450" fmla="*/ 344242 h 7790740"/>
              <a:gd name="connsiteX451" fmla="*/ 5650180 w 27930708"/>
              <a:gd name="connsiteY451" fmla="*/ 436342 h 7790740"/>
              <a:gd name="connsiteX452" fmla="*/ 5740801 w 27930708"/>
              <a:gd name="connsiteY452" fmla="*/ 436342 h 7790740"/>
              <a:gd name="connsiteX453" fmla="*/ 5690959 w 27930708"/>
              <a:gd name="connsiteY453" fmla="*/ 406145 h 7790740"/>
              <a:gd name="connsiteX454" fmla="*/ 5813297 w 27930708"/>
              <a:gd name="connsiteY454" fmla="*/ 455970 h 7790740"/>
              <a:gd name="connsiteX455" fmla="*/ 5761945 w 27930708"/>
              <a:gd name="connsiteY455" fmla="*/ 466539 h 7790740"/>
              <a:gd name="connsiteX456" fmla="*/ 6991362 w 27930708"/>
              <a:gd name="connsiteY456" fmla="*/ 984412 h 7790740"/>
              <a:gd name="connsiteX457" fmla="*/ 7092555 w 27930708"/>
              <a:gd name="connsiteY457" fmla="*/ 984412 h 7790740"/>
              <a:gd name="connsiteX458" fmla="*/ 6961155 w 27930708"/>
              <a:gd name="connsiteY458" fmla="*/ 924018 h 7790740"/>
              <a:gd name="connsiteX459" fmla="*/ 7223954 w 27930708"/>
              <a:gd name="connsiteY459" fmla="*/ 1025177 h 7790740"/>
              <a:gd name="connsiteX460" fmla="*/ 7326657 w 27930708"/>
              <a:gd name="connsiteY460" fmla="*/ 1035746 h 7790740"/>
              <a:gd name="connsiteX461" fmla="*/ 7367436 w 27930708"/>
              <a:gd name="connsiteY461" fmla="*/ 1046315 h 7790740"/>
              <a:gd name="connsiteX462" fmla="*/ 7874911 w 27930708"/>
              <a:gd name="connsiteY462" fmla="*/ 1259201 h 7790740"/>
              <a:gd name="connsiteX463" fmla="*/ 8392956 w 27930708"/>
              <a:gd name="connsiteY463" fmla="*/ 1431322 h 7790740"/>
              <a:gd name="connsiteX464" fmla="*/ 8423164 w 27930708"/>
              <a:gd name="connsiteY464" fmla="*/ 1441891 h 7790740"/>
              <a:gd name="connsiteX465" fmla="*/ 8829444 w 27930708"/>
              <a:gd name="connsiteY465" fmla="*/ 1583815 h 7790740"/>
              <a:gd name="connsiteX466" fmla="*/ 8932148 w 27930708"/>
              <a:gd name="connsiteY466" fmla="*/ 1574757 h 7790740"/>
              <a:gd name="connsiteX467" fmla="*/ 8698046 w 27930708"/>
              <a:gd name="connsiteY467" fmla="*/ 1502284 h 7790740"/>
              <a:gd name="connsiteX468" fmla="*/ 8962354 w 27930708"/>
              <a:gd name="connsiteY468" fmla="*/ 1574757 h 7790740"/>
              <a:gd name="connsiteX469" fmla="*/ 9063548 w 27930708"/>
              <a:gd name="connsiteY469" fmla="*/ 1583815 h 7790740"/>
              <a:gd name="connsiteX470" fmla="*/ 12010220 w 27930708"/>
              <a:gd name="connsiteY470" fmla="*/ 2498775 h 7790740"/>
              <a:gd name="connsiteX471" fmla="*/ 12203543 w 27930708"/>
              <a:gd name="connsiteY471" fmla="*/ 2488206 h 7790740"/>
              <a:gd name="connsiteX472" fmla="*/ 12244322 w 27930708"/>
              <a:gd name="connsiteY472" fmla="*/ 2468578 h 7790740"/>
              <a:gd name="connsiteX473" fmla="*/ 12182399 w 27930708"/>
              <a:gd name="connsiteY473" fmla="*/ 2436871 h 7790740"/>
              <a:gd name="connsiteX474" fmla="*/ 12214117 w 27930708"/>
              <a:gd name="connsiteY474" fmla="*/ 2417244 h 7790740"/>
              <a:gd name="connsiteX475" fmla="*/ 12386295 w 27930708"/>
              <a:gd name="connsiteY475" fmla="*/ 2447440 h 7790740"/>
              <a:gd name="connsiteX476" fmla="*/ 12375722 w 27930708"/>
              <a:gd name="connsiteY476" fmla="*/ 2458009 h 7790740"/>
              <a:gd name="connsiteX477" fmla="*/ 12446708 w 27930708"/>
              <a:gd name="connsiteY477" fmla="*/ 2477637 h 7790740"/>
              <a:gd name="connsiteX478" fmla="*/ 12405930 w 27930708"/>
              <a:gd name="connsiteY478" fmla="*/ 2507834 h 7790740"/>
              <a:gd name="connsiteX479" fmla="*/ 12427074 w 27930708"/>
              <a:gd name="connsiteY479" fmla="*/ 2518402 h 7790740"/>
              <a:gd name="connsiteX480" fmla="*/ 12285101 w 27930708"/>
              <a:gd name="connsiteY480" fmla="*/ 2498775 h 7790740"/>
              <a:gd name="connsiteX481" fmla="*/ 12233751 w 27930708"/>
              <a:gd name="connsiteY481" fmla="*/ 2518402 h 7790740"/>
              <a:gd name="connsiteX482" fmla="*/ 12366661 w 27930708"/>
              <a:gd name="connsiteY482" fmla="*/ 2559168 h 7790740"/>
              <a:gd name="connsiteX483" fmla="*/ 12325882 w 27930708"/>
              <a:gd name="connsiteY483" fmla="*/ 2569737 h 7790740"/>
              <a:gd name="connsiteX484" fmla="*/ 12304736 w 27930708"/>
              <a:gd name="connsiteY484" fmla="*/ 2569737 h 7790740"/>
              <a:gd name="connsiteX485" fmla="*/ 12803149 w 27930708"/>
              <a:gd name="connsiteY485" fmla="*/ 2701092 h 7790740"/>
              <a:gd name="connsiteX486" fmla="*/ 12813720 w 27930708"/>
              <a:gd name="connsiteY486" fmla="*/ 2681464 h 7790740"/>
              <a:gd name="connsiteX487" fmla="*/ 12792576 w 27930708"/>
              <a:gd name="connsiteY487" fmla="*/ 2681464 h 7790740"/>
              <a:gd name="connsiteX488" fmla="*/ 12813720 w 27930708"/>
              <a:gd name="connsiteY488" fmla="*/ 2660327 h 7790740"/>
              <a:gd name="connsiteX489" fmla="*/ 12863562 w 27930708"/>
              <a:gd name="connsiteY489" fmla="*/ 2640699 h 7790740"/>
              <a:gd name="connsiteX490" fmla="*/ 12985899 w 27930708"/>
              <a:gd name="connsiteY490" fmla="*/ 2651268 h 7790740"/>
              <a:gd name="connsiteX491" fmla="*/ 13035741 w 27930708"/>
              <a:gd name="connsiteY491" fmla="*/ 2619561 h 7790740"/>
              <a:gd name="connsiteX492" fmla="*/ 12792576 w 27930708"/>
              <a:gd name="connsiteY492" fmla="*/ 2578796 h 7790740"/>
              <a:gd name="connsiteX493" fmla="*/ 12955693 w 27930708"/>
              <a:gd name="connsiteY493" fmla="*/ 2599933 h 7790740"/>
              <a:gd name="connsiteX494" fmla="*/ 12975327 w 27930708"/>
              <a:gd name="connsiteY494" fmla="*/ 2599933 h 7790740"/>
              <a:gd name="connsiteX495" fmla="*/ 13158078 w 27930708"/>
              <a:gd name="connsiteY495" fmla="*/ 2640699 h 7790740"/>
              <a:gd name="connsiteX496" fmla="*/ 13076519 w 27930708"/>
              <a:gd name="connsiteY496" fmla="*/ 2651268 h 7790740"/>
              <a:gd name="connsiteX497" fmla="*/ 13046314 w 27930708"/>
              <a:gd name="connsiteY497" fmla="*/ 2670896 h 7790740"/>
              <a:gd name="connsiteX498" fmla="*/ 12904341 w 27930708"/>
              <a:gd name="connsiteY498" fmla="*/ 2681464 h 7790740"/>
              <a:gd name="connsiteX499" fmla="*/ 12874134 w 27930708"/>
              <a:gd name="connsiteY499" fmla="*/ 2711661 h 7790740"/>
              <a:gd name="connsiteX500" fmla="*/ 12955504 w 27930708"/>
              <a:gd name="connsiteY500" fmla="*/ 2735441 h 7790740"/>
              <a:gd name="connsiteX501" fmla="*/ 12988483 w 27930708"/>
              <a:gd name="connsiteY501" fmla="*/ 2742423 h 7790740"/>
              <a:gd name="connsiteX502" fmla="*/ 12975327 w 27930708"/>
              <a:gd name="connsiteY502" fmla="*/ 2741858 h 7790740"/>
              <a:gd name="connsiteX503" fmla="*/ 13351402 w 27930708"/>
              <a:gd name="connsiteY503" fmla="*/ 2833957 h 7790740"/>
              <a:gd name="connsiteX504" fmla="*/ 13361974 w 27930708"/>
              <a:gd name="connsiteY504" fmla="*/ 2823389 h 7790740"/>
              <a:gd name="connsiteX505" fmla="*/ 13473739 w 27930708"/>
              <a:gd name="connsiteY505" fmla="*/ 2833957 h 7790740"/>
              <a:gd name="connsiteX506" fmla="*/ 13514518 w 27930708"/>
              <a:gd name="connsiteY506" fmla="*/ 2812820 h 7790740"/>
              <a:gd name="connsiteX507" fmla="*/ 13615712 w 27930708"/>
              <a:gd name="connsiteY507" fmla="*/ 2823389 h 7790740"/>
              <a:gd name="connsiteX508" fmla="*/ 13667062 w 27930708"/>
              <a:gd name="connsiteY508" fmla="*/ 2803761 h 7790740"/>
              <a:gd name="connsiteX509" fmla="*/ 13534152 w 27930708"/>
              <a:gd name="connsiteY509" fmla="*/ 2782623 h 7790740"/>
              <a:gd name="connsiteX510" fmla="*/ 13564360 w 27930708"/>
              <a:gd name="connsiteY510" fmla="*/ 2752427 h 7790740"/>
              <a:gd name="connsiteX511" fmla="*/ 12975327 w 27930708"/>
              <a:gd name="connsiteY511" fmla="*/ 2701092 h 7790740"/>
              <a:gd name="connsiteX512" fmla="*/ 13402753 w 27930708"/>
              <a:gd name="connsiteY512" fmla="*/ 2731289 h 7790740"/>
              <a:gd name="connsiteX513" fmla="*/ 13443533 w 27930708"/>
              <a:gd name="connsiteY513" fmla="*/ 2701092 h 7790740"/>
              <a:gd name="connsiteX514" fmla="*/ 13168650 w 27930708"/>
              <a:gd name="connsiteY514" fmla="*/ 2660327 h 7790740"/>
              <a:gd name="connsiteX515" fmla="*/ 13493373 w 27930708"/>
              <a:gd name="connsiteY515" fmla="*/ 2690523 h 7790740"/>
              <a:gd name="connsiteX516" fmla="*/ 13534152 w 27930708"/>
              <a:gd name="connsiteY516" fmla="*/ 2660327 h 7790740"/>
              <a:gd name="connsiteX517" fmla="*/ 13306658 w 27930708"/>
              <a:gd name="connsiteY517" fmla="*/ 2624846 h 7790740"/>
              <a:gd name="connsiteX518" fmla="*/ 13216927 w 27930708"/>
              <a:gd name="connsiteY518" fmla="*/ 2610346 h 7790740"/>
              <a:gd name="connsiteX519" fmla="*/ 13275696 w 27930708"/>
              <a:gd name="connsiteY519" fmla="*/ 2617108 h 7790740"/>
              <a:gd name="connsiteX520" fmla="*/ 13452594 w 27930708"/>
              <a:gd name="connsiteY520" fmla="*/ 2630130 h 7790740"/>
              <a:gd name="connsiteX521" fmla="*/ 13503946 w 27930708"/>
              <a:gd name="connsiteY521" fmla="*/ 2599933 h 7790740"/>
              <a:gd name="connsiteX522" fmla="*/ 13482802 w 27930708"/>
              <a:gd name="connsiteY522" fmla="*/ 2599933 h 7790740"/>
              <a:gd name="connsiteX523" fmla="*/ 13514518 w 27930708"/>
              <a:gd name="connsiteY523" fmla="*/ 2569737 h 7790740"/>
              <a:gd name="connsiteX524" fmla="*/ 13432960 w 27930708"/>
              <a:gd name="connsiteY524" fmla="*/ 2569737 h 7790740"/>
              <a:gd name="connsiteX525" fmla="*/ 13473739 w 27930708"/>
              <a:gd name="connsiteY525" fmla="*/ 2539540 h 7790740"/>
              <a:gd name="connsiteX526" fmla="*/ 13372547 w 27930708"/>
              <a:gd name="connsiteY526" fmla="*/ 2528971 h 7790740"/>
              <a:gd name="connsiteX527" fmla="*/ 13392181 w 27930708"/>
              <a:gd name="connsiteY527" fmla="*/ 2498775 h 7790740"/>
              <a:gd name="connsiteX528" fmla="*/ 13087093 w 27930708"/>
              <a:gd name="connsiteY528" fmla="*/ 2427812 h 7790740"/>
              <a:gd name="connsiteX529" fmla="*/ 12772941 w 27930708"/>
              <a:gd name="connsiteY529" fmla="*/ 2356850 h 7790740"/>
              <a:gd name="connsiteX530" fmla="*/ 12772941 w 27930708"/>
              <a:gd name="connsiteY530" fmla="*/ 2346281 h 7790740"/>
              <a:gd name="connsiteX531" fmla="*/ 12599252 w 27930708"/>
              <a:gd name="connsiteY531" fmla="*/ 2305516 h 7790740"/>
              <a:gd name="connsiteX532" fmla="*/ 12558474 w 27930708"/>
              <a:gd name="connsiteY532" fmla="*/ 2294947 h 7790740"/>
              <a:gd name="connsiteX533" fmla="*/ 12721591 w 27930708"/>
              <a:gd name="connsiteY533" fmla="*/ 2325144 h 7790740"/>
              <a:gd name="connsiteX534" fmla="*/ 12772941 w 27930708"/>
              <a:gd name="connsiteY534" fmla="*/ 2294947 h 7790740"/>
              <a:gd name="connsiteX535" fmla="*/ 12478426 w 27930708"/>
              <a:gd name="connsiteY535" fmla="*/ 2213416 h 7790740"/>
              <a:gd name="connsiteX536" fmla="*/ 12418743 w 27930708"/>
              <a:gd name="connsiteY536" fmla="*/ 2233799 h 7790740"/>
              <a:gd name="connsiteX537" fmla="*/ 12416846 w 27930708"/>
              <a:gd name="connsiteY537" fmla="*/ 2242102 h 7790740"/>
              <a:gd name="connsiteX538" fmla="*/ 12410460 w 27930708"/>
              <a:gd name="connsiteY538" fmla="*/ 2241159 h 7790740"/>
              <a:gd name="connsiteX539" fmla="*/ 12294164 w 27930708"/>
              <a:gd name="connsiteY539" fmla="*/ 2223985 h 7790740"/>
              <a:gd name="connsiteX540" fmla="*/ 12315308 w 27930708"/>
              <a:gd name="connsiteY540" fmla="*/ 2204357 h 7790740"/>
              <a:gd name="connsiteX541" fmla="*/ 12304736 w 27930708"/>
              <a:gd name="connsiteY541" fmla="*/ 2193788 h 7790740"/>
              <a:gd name="connsiteX542" fmla="*/ 12285101 w 27930708"/>
              <a:gd name="connsiteY542" fmla="*/ 2193788 h 7790740"/>
              <a:gd name="connsiteX543" fmla="*/ 12315308 w 27930708"/>
              <a:gd name="connsiteY543" fmla="*/ 2172650 h 7790740"/>
              <a:gd name="connsiteX544" fmla="*/ 12214117 w 27930708"/>
              <a:gd name="connsiteY544" fmla="*/ 2142454 h 7790740"/>
              <a:gd name="connsiteX545" fmla="*/ 12223178 w 27930708"/>
              <a:gd name="connsiteY545" fmla="*/ 2131885 h 7790740"/>
              <a:gd name="connsiteX546" fmla="*/ 12345515 w 27930708"/>
              <a:gd name="connsiteY546" fmla="*/ 2172650 h 7790740"/>
              <a:gd name="connsiteX547" fmla="*/ 12386295 w 27930708"/>
              <a:gd name="connsiteY547" fmla="*/ 2153023 h 7790740"/>
              <a:gd name="connsiteX548" fmla="*/ 12741224 w 27930708"/>
              <a:gd name="connsiteY548" fmla="*/ 2223985 h 7790740"/>
              <a:gd name="connsiteX549" fmla="*/ 12792576 w 27930708"/>
              <a:gd name="connsiteY549" fmla="*/ 2204357 h 7790740"/>
              <a:gd name="connsiteX550" fmla="*/ 12405930 w 27930708"/>
              <a:gd name="connsiteY550" fmla="*/ 2122826 h 7790740"/>
              <a:gd name="connsiteX551" fmla="*/ 12366661 w 27930708"/>
              <a:gd name="connsiteY551" fmla="*/ 2131885 h 7790740"/>
              <a:gd name="connsiteX552" fmla="*/ 12102351 w 27930708"/>
              <a:gd name="connsiteY552" fmla="*/ 2060923 h 7790740"/>
              <a:gd name="connsiteX553" fmla="*/ 12050999 w 27930708"/>
              <a:gd name="connsiteY553" fmla="*/ 2082061 h 7790740"/>
              <a:gd name="connsiteX554" fmla="*/ 12061571 w 27930708"/>
              <a:gd name="connsiteY554" fmla="*/ 2092629 h 7790740"/>
              <a:gd name="connsiteX555" fmla="*/ 12020792 w 27930708"/>
              <a:gd name="connsiteY555" fmla="*/ 2082061 h 7790740"/>
              <a:gd name="connsiteX556" fmla="*/ 11868248 w 27930708"/>
              <a:gd name="connsiteY556" fmla="*/ 2041295 h 7790740"/>
              <a:gd name="connsiteX557" fmla="*/ 11898455 w 27930708"/>
              <a:gd name="connsiteY557" fmla="*/ 2041295 h 7790740"/>
              <a:gd name="connsiteX558" fmla="*/ 12040426 w 27930708"/>
              <a:gd name="connsiteY558" fmla="*/ 2060923 h 7790740"/>
              <a:gd name="connsiteX559" fmla="*/ 12091778 w 27930708"/>
              <a:gd name="connsiteY559" fmla="*/ 2030726 h 7790740"/>
              <a:gd name="connsiteX560" fmla="*/ 12034013 w 27930708"/>
              <a:gd name="connsiteY560" fmla="*/ 2020544 h 7790740"/>
              <a:gd name="connsiteX561" fmla="*/ 12223178 w 27930708"/>
              <a:gd name="connsiteY561" fmla="*/ 2041295 h 7790740"/>
              <a:gd name="connsiteX562" fmla="*/ 12263957 w 27930708"/>
              <a:gd name="connsiteY562" fmla="*/ 2011098 h 7790740"/>
              <a:gd name="connsiteX563" fmla="*/ 11919599 w 27930708"/>
              <a:gd name="connsiteY563" fmla="*/ 1909940 h 7790740"/>
              <a:gd name="connsiteX564" fmla="*/ 12040426 w 27930708"/>
              <a:gd name="connsiteY564" fmla="*/ 1918999 h 7790740"/>
              <a:gd name="connsiteX565" fmla="*/ 12081207 w 27930708"/>
              <a:gd name="connsiteY565" fmla="*/ 1888802 h 7790740"/>
              <a:gd name="connsiteX566" fmla="*/ 12111412 w 27930708"/>
              <a:gd name="connsiteY566" fmla="*/ 1869174 h 7790740"/>
              <a:gd name="connsiteX567" fmla="*/ 12010220 w 27930708"/>
              <a:gd name="connsiteY567" fmla="*/ 1837467 h 7790740"/>
              <a:gd name="connsiteX568" fmla="*/ 12263957 w 27930708"/>
              <a:gd name="connsiteY568" fmla="*/ 1878233 h 7790740"/>
              <a:gd name="connsiteX569" fmla="*/ 12315308 w 27930708"/>
              <a:gd name="connsiteY569" fmla="*/ 1848036 h 7790740"/>
              <a:gd name="connsiteX570" fmla="*/ 12141620 w 27930708"/>
              <a:gd name="connsiteY570" fmla="*/ 1807271 h 7790740"/>
              <a:gd name="connsiteX571" fmla="*/ 12141620 w 27930708"/>
              <a:gd name="connsiteY571" fmla="*/ 1796702 h 7790740"/>
              <a:gd name="connsiteX572" fmla="*/ 12396867 w 27930708"/>
              <a:gd name="connsiteY572" fmla="*/ 1858605 h 7790740"/>
              <a:gd name="connsiteX573" fmla="*/ 12446708 w 27930708"/>
              <a:gd name="connsiteY573" fmla="*/ 1828409 h 7790740"/>
              <a:gd name="connsiteX574" fmla="*/ 12396867 w 27930708"/>
              <a:gd name="connsiteY574" fmla="*/ 1817840 h 7790740"/>
              <a:gd name="connsiteX575" fmla="*/ 12487487 w 27930708"/>
              <a:gd name="connsiteY575" fmla="*/ 1817840 h 7790740"/>
              <a:gd name="connsiteX576" fmla="*/ 12478426 w 27930708"/>
              <a:gd name="connsiteY576" fmla="*/ 1828409 h 7790740"/>
              <a:gd name="connsiteX577" fmla="*/ 12782003 w 27930708"/>
              <a:gd name="connsiteY577" fmla="*/ 1869174 h 7790740"/>
              <a:gd name="connsiteX578" fmla="*/ 12945120 w 27930708"/>
              <a:gd name="connsiteY578" fmla="*/ 1899371 h 7790740"/>
              <a:gd name="connsiteX579" fmla="*/ 12996472 w 27930708"/>
              <a:gd name="connsiteY579" fmla="*/ 1878233 h 7790740"/>
              <a:gd name="connsiteX580" fmla="*/ 12925485 w 27930708"/>
              <a:gd name="connsiteY580" fmla="*/ 1858605 h 7790740"/>
              <a:gd name="connsiteX581" fmla="*/ 12934549 w 27930708"/>
              <a:gd name="connsiteY581" fmla="*/ 1858605 h 7790740"/>
              <a:gd name="connsiteX582" fmla="*/ 12975327 w 27930708"/>
              <a:gd name="connsiteY582" fmla="*/ 1828409 h 7790740"/>
              <a:gd name="connsiteX583" fmla="*/ 12964754 w 27930708"/>
              <a:gd name="connsiteY583" fmla="*/ 1817840 h 7790740"/>
              <a:gd name="connsiteX584" fmla="*/ 12945120 w 27930708"/>
              <a:gd name="connsiteY584" fmla="*/ 1817840 h 7790740"/>
              <a:gd name="connsiteX585" fmla="*/ 12925485 w 27930708"/>
              <a:gd name="connsiteY585" fmla="*/ 1817840 h 7790740"/>
              <a:gd name="connsiteX586" fmla="*/ 12711018 w 27930708"/>
              <a:gd name="connsiteY586" fmla="*/ 1787643 h 7790740"/>
              <a:gd name="connsiteX587" fmla="*/ 12670239 w 27930708"/>
              <a:gd name="connsiteY587" fmla="*/ 1796702 h 7790740"/>
              <a:gd name="connsiteX588" fmla="*/ 12661176 w 27930708"/>
              <a:gd name="connsiteY588" fmla="*/ 1796702 h 7790740"/>
              <a:gd name="connsiteX589" fmla="*/ 12640031 w 27930708"/>
              <a:gd name="connsiteY589" fmla="*/ 1807271 h 7790740"/>
              <a:gd name="connsiteX590" fmla="*/ 12620397 w 27930708"/>
              <a:gd name="connsiteY590" fmla="*/ 1807271 h 7790740"/>
              <a:gd name="connsiteX591" fmla="*/ 12650605 w 27930708"/>
              <a:gd name="connsiteY591" fmla="*/ 1777074 h 7790740"/>
              <a:gd name="connsiteX592" fmla="*/ 12579618 w 27930708"/>
              <a:gd name="connsiteY592" fmla="*/ 1766505 h 7790740"/>
              <a:gd name="connsiteX593" fmla="*/ 12711018 w 27930708"/>
              <a:gd name="connsiteY593" fmla="*/ 1757446 h 7790740"/>
              <a:gd name="connsiteX594" fmla="*/ 12751797 w 27930708"/>
              <a:gd name="connsiteY594" fmla="*/ 1725740 h 7790740"/>
              <a:gd name="connsiteX595" fmla="*/ 12782003 w 27930708"/>
              <a:gd name="connsiteY595" fmla="*/ 1725740 h 7790740"/>
              <a:gd name="connsiteX596" fmla="*/ 12782003 w 27930708"/>
              <a:gd name="connsiteY596" fmla="*/ 1736309 h 7790740"/>
              <a:gd name="connsiteX597" fmla="*/ 12762370 w 27930708"/>
              <a:gd name="connsiteY597" fmla="*/ 1757446 h 7790740"/>
              <a:gd name="connsiteX598" fmla="*/ 13361974 w 27930708"/>
              <a:gd name="connsiteY598" fmla="*/ 1848036 h 7790740"/>
              <a:gd name="connsiteX599" fmla="*/ 13411816 w 27930708"/>
              <a:gd name="connsiteY599" fmla="*/ 1828409 h 7790740"/>
              <a:gd name="connsiteX600" fmla="*/ 13351402 w 27930708"/>
              <a:gd name="connsiteY600" fmla="*/ 1807271 h 7790740"/>
              <a:gd name="connsiteX601" fmla="*/ 13473739 w 27930708"/>
              <a:gd name="connsiteY601" fmla="*/ 1828409 h 7790740"/>
              <a:gd name="connsiteX602" fmla="*/ 13523581 w 27930708"/>
              <a:gd name="connsiteY602" fmla="*/ 1796702 h 7790740"/>
              <a:gd name="connsiteX603" fmla="*/ 13544725 w 27930708"/>
              <a:gd name="connsiteY603" fmla="*/ 1807271 h 7790740"/>
              <a:gd name="connsiteX604" fmla="*/ 13787889 w 27930708"/>
              <a:gd name="connsiteY604" fmla="*/ 1848036 h 7790740"/>
              <a:gd name="connsiteX605" fmla="*/ 14032564 w 27930708"/>
              <a:gd name="connsiteY605" fmla="*/ 1869174 h 7790740"/>
              <a:gd name="connsiteX606" fmla="*/ 14052199 w 27930708"/>
              <a:gd name="connsiteY606" fmla="*/ 1869174 h 7790740"/>
              <a:gd name="connsiteX607" fmla="*/ 14245522 w 27930708"/>
              <a:gd name="connsiteY607" fmla="*/ 1878233 h 7790740"/>
              <a:gd name="connsiteX608" fmla="*/ 14296874 w 27930708"/>
              <a:gd name="connsiteY608" fmla="*/ 1848036 h 7790740"/>
              <a:gd name="connsiteX609" fmla="*/ 14185109 w 27930708"/>
              <a:gd name="connsiteY609" fmla="*/ 1837467 h 7790740"/>
              <a:gd name="connsiteX610" fmla="*/ 14305936 w 27930708"/>
              <a:gd name="connsiteY610" fmla="*/ 1837467 h 7790740"/>
              <a:gd name="connsiteX611" fmla="*/ 14357287 w 27930708"/>
              <a:gd name="connsiteY611" fmla="*/ 1817840 h 7790740"/>
              <a:gd name="connsiteX612" fmla="*/ 19385208 w 27930708"/>
              <a:gd name="connsiteY612" fmla="*/ 1837467 h 7790740"/>
              <a:gd name="connsiteX613" fmla="*/ 19303648 w 27930708"/>
              <a:gd name="connsiteY613" fmla="*/ 1858605 h 7790740"/>
              <a:gd name="connsiteX614" fmla="*/ 19273444 w 27930708"/>
              <a:gd name="connsiteY614" fmla="*/ 1899371 h 7790740"/>
              <a:gd name="connsiteX615" fmla="*/ 19333856 w 27930708"/>
              <a:gd name="connsiteY615" fmla="*/ 1888802 h 7790740"/>
              <a:gd name="connsiteX616" fmla="*/ 19314224 w 27930708"/>
              <a:gd name="connsiteY616" fmla="*/ 1918999 h 7790740"/>
              <a:gd name="connsiteX617" fmla="*/ 19445620 w 27930708"/>
              <a:gd name="connsiteY617" fmla="*/ 1918999 h 7790740"/>
              <a:gd name="connsiteX618" fmla="*/ 19425988 w 27930708"/>
              <a:gd name="connsiteY618" fmla="*/ 1949195 h 7790740"/>
              <a:gd name="connsiteX619" fmla="*/ 19456196 w 27930708"/>
              <a:gd name="connsiteY619" fmla="*/ 1949195 h 7790740"/>
              <a:gd name="connsiteX620" fmla="*/ 19425988 w 27930708"/>
              <a:gd name="connsiteY620" fmla="*/ 1989961 h 7790740"/>
              <a:gd name="connsiteX621" fmla="*/ 19842840 w 27930708"/>
              <a:gd name="connsiteY621" fmla="*/ 1949195 h 7790740"/>
              <a:gd name="connsiteX622" fmla="*/ 19821696 w 27930708"/>
              <a:gd name="connsiteY622" fmla="*/ 1959764 h 7790740"/>
              <a:gd name="connsiteX623" fmla="*/ 19780916 w 27930708"/>
              <a:gd name="connsiteY623" fmla="*/ 2000530 h 7790740"/>
              <a:gd name="connsiteX624" fmla="*/ 19924400 w 27930708"/>
              <a:gd name="connsiteY624" fmla="*/ 2000530 h 7790740"/>
              <a:gd name="connsiteX625" fmla="*/ 19892684 w 27930708"/>
              <a:gd name="connsiteY625" fmla="*/ 2030726 h 7790740"/>
              <a:gd name="connsiteX626" fmla="*/ 20156992 w 27930708"/>
              <a:gd name="connsiteY626" fmla="*/ 2030726 h 7790740"/>
              <a:gd name="connsiteX627" fmla="*/ 20187200 w 27930708"/>
              <a:gd name="connsiteY627" fmla="*/ 1989961 h 7790740"/>
              <a:gd name="connsiteX628" fmla="*/ 20036164 w 27930708"/>
              <a:gd name="connsiteY628" fmla="*/ 2000530 h 7790740"/>
              <a:gd name="connsiteX629" fmla="*/ 20137356 w 27930708"/>
              <a:gd name="connsiteY629" fmla="*/ 1959764 h 7790740"/>
              <a:gd name="connsiteX630" fmla="*/ 20554212 w 27930708"/>
              <a:gd name="connsiteY630" fmla="*/ 1940136 h 7790740"/>
              <a:gd name="connsiteX631" fmla="*/ 20339744 w 27930708"/>
              <a:gd name="connsiteY631" fmla="*/ 1989961 h 7790740"/>
              <a:gd name="connsiteX632" fmla="*/ 20298964 w 27930708"/>
              <a:gd name="connsiteY632" fmla="*/ 2030726 h 7790740"/>
              <a:gd name="connsiteX633" fmla="*/ 20330680 w 27930708"/>
              <a:gd name="connsiteY633" fmla="*/ 2030726 h 7790740"/>
              <a:gd name="connsiteX634" fmla="*/ 20268756 w 27930708"/>
              <a:gd name="connsiteY634" fmla="*/ 2041295 h 7790740"/>
              <a:gd name="connsiteX635" fmla="*/ 20249124 w 27930708"/>
              <a:gd name="connsiteY635" fmla="*/ 2041295 h 7790740"/>
              <a:gd name="connsiteX636" fmla="*/ 20096580 w 27930708"/>
              <a:gd name="connsiteY636" fmla="*/ 2071492 h 7790740"/>
              <a:gd name="connsiteX637" fmla="*/ 20055800 w 27930708"/>
              <a:gd name="connsiteY637" fmla="*/ 2112257 h 7790740"/>
              <a:gd name="connsiteX638" fmla="*/ 20431872 w 27930708"/>
              <a:gd name="connsiteY638" fmla="*/ 2071492 h 7790740"/>
              <a:gd name="connsiteX639" fmla="*/ 20330680 w 27930708"/>
              <a:gd name="connsiteY639" fmla="*/ 2112257 h 7790740"/>
              <a:gd name="connsiteX640" fmla="*/ 20298964 w 27930708"/>
              <a:gd name="connsiteY640" fmla="*/ 2153023 h 7790740"/>
              <a:gd name="connsiteX641" fmla="*/ 20492288 w 27930708"/>
              <a:gd name="connsiteY641" fmla="*/ 2131885 h 7790740"/>
              <a:gd name="connsiteX642" fmla="*/ 20055800 w 27930708"/>
              <a:gd name="connsiteY642" fmla="*/ 2243613 h 7790740"/>
              <a:gd name="connsiteX643" fmla="*/ 20025592 w 27930708"/>
              <a:gd name="connsiteY643" fmla="*/ 2284378 h 7790740"/>
              <a:gd name="connsiteX644" fmla="*/ 20147928 w 27930708"/>
              <a:gd name="connsiteY644" fmla="*/ 2264750 h 7790740"/>
              <a:gd name="connsiteX645" fmla="*/ 20137356 w 27930708"/>
              <a:gd name="connsiteY645" fmla="*/ 2294947 h 7790740"/>
              <a:gd name="connsiteX646" fmla="*/ 20197772 w 27930708"/>
              <a:gd name="connsiteY646" fmla="*/ 2284378 h 7790740"/>
              <a:gd name="connsiteX647" fmla="*/ 20187200 w 27930708"/>
              <a:gd name="connsiteY647" fmla="*/ 2305516 h 7790740"/>
              <a:gd name="connsiteX648" fmla="*/ 20756596 w 27930708"/>
              <a:gd name="connsiteY648" fmla="*/ 2243613 h 7790740"/>
              <a:gd name="connsiteX649" fmla="*/ 20797376 w 27930708"/>
              <a:gd name="connsiteY649" fmla="*/ 2204357 h 7790740"/>
              <a:gd name="connsiteX650" fmla="*/ 20330680 w 27930708"/>
              <a:gd name="connsiteY650" fmla="*/ 2264750 h 7790740"/>
              <a:gd name="connsiteX651" fmla="*/ 20442444 w 27930708"/>
              <a:gd name="connsiteY651" fmla="*/ 2243613 h 7790740"/>
              <a:gd name="connsiteX652" fmla="*/ 20483224 w 27930708"/>
              <a:gd name="connsiteY652" fmla="*/ 2204357 h 7790740"/>
              <a:gd name="connsiteX653" fmla="*/ 20604052 w 27930708"/>
              <a:gd name="connsiteY653" fmla="*/ 2183219 h 7790740"/>
              <a:gd name="connsiteX654" fmla="*/ 20644832 w 27930708"/>
              <a:gd name="connsiteY654" fmla="*/ 2142454 h 7790740"/>
              <a:gd name="connsiteX655" fmla="*/ 20371460 w 27930708"/>
              <a:gd name="connsiteY655" fmla="*/ 2193788 h 7790740"/>
              <a:gd name="connsiteX656" fmla="*/ 20726388 w 27930708"/>
              <a:gd name="connsiteY656" fmla="*/ 2101688 h 7790740"/>
              <a:gd name="connsiteX657" fmla="*/ 20746024 w 27930708"/>
              <a:gd name="connsiteY657" fmla="*/ 2082061 h 7790740"/>
              <a:gd name="connsiteX658" fmla="*/ 20859300 w 27930708"/>
              <a:gd name="connsiteY658" fmla="*/ 2071492 h 7790740"/>
              <a:gd name="connsiteX659" fmla="*/ 20756596 w 27930708"/>
              <a:gd name="connsiteY659" fmla="*/ 2101688 h 7790740"/>
              <a:gd name="connsiteX660" fmla="*/ 20726388 w 27930708"/>
              <a:gd name="connsiteY660" fmla="*/ 2142454 h 7790740"/>
              <a:gd name="connsiteX661" fmla="*/ 20990700 w 27930708"/>
              <a:gd name="connsiteY661" fmla="*/ 2142454 h 7790740"/>
              <a:gd name="connsiteX662" fmla="*/ 21010332 w 27930708"/>
              <a:gd name="connsiteY662" fmla="*/ 2142454 h 7790740"/>
              <a:gd name="connsiteX663" fmla="*/ 20909140 w 27930708"/>
              <a:gd name="connsiteY663" fmla="*/ 2172650 h 7790740"/>
              <a:gd name="connsiteX664" fmla="*/ 20878932 w 27930708"/>
              <a:gd name="connsiteY664" fmla="*/ 2213416 h 7790740"/>
              <a:gd name="connsiteX665" fmla="*/ 21162876 w 27930708"/>
              <a:gd name="connsiteY665" fmla="*/ 2223985 h 7790740"/>
              <a:gd name="connsiteX666" fmla="*/ 20930284 w 27930708"/>
              <a:gd name="connsiteY666" fmla="*/ 2275319 h 7790740"/>
              <a:gd name="connsiteX667" fmla="*/ 20878932 w 27930708"/>
              <a:gd name="connsiteY667" fmla="*/ 2316085 h 7790740"/>
              <a:gd name="connsiteX668" fmla="*/ 20594992 w 27930708"/>
              <a:gd name="connsiteY668" fmla="*/ 2346281 h 7790740"/>
              <a:gd name="connsiteX669" fmla="*/ 20614624 w 27930708"/>
              <a:gd name="connsiteY669" fmla="*/ 2316085 h 7790740"/>
              <a:gd name="connsiteX670" fmla="*/ 20492288 w 27930708"/>
              <a:gd name="connsiteY670" fmla="*/ 2346281 h 7790740"/>
              <a:gd name="connsiteX671" fmla="*/ 20451508 w 27930708"/>
              <a:gd name="connsiteY671" fmla="*/ 2387047 h 7790740"/>
              <a:gd name="connsiteX672" fmla="*/ 20492288 w 27930708"/>
              <a:gd name="connsiteY672" fmla="*/ 2387047 h 7790740"/>
              <a:gd name="connsiteX673" fmla="*/ 20462080 w 27930708"/>
              <a:gd name="connsiteY673" fmla="*/ 2396106 h 7790740"/>
              <a:gd name="connsiteX674" fmla="*/ 20421300 w 27930708"/>
              <a:gd name="connsiteY674" fmla="*/ 2436871 h 7790740"/>
              <a:gd name="connsiteX675" fmla="*/ 20756596 w 27930708"/>
              <a:gd name="connsiteY675" fmla="*/ 2406675 h 7790740"/>
              <a:gd name="connsiteX676" fmla="*/ 20726388 w 27930708"/>
              <a:gd name="connsiteY676" fmla="*/ 2447440 h 7790740"/>
              <a:gd name="connsiteX677" fmla="*/ 20298964 w 27930708"/>
              <a:gd name="connsiteY677" fmla="*/ 2569737 h 7790740"/>
              <a:gd name="connsiteX678" fmla="*/ 20268756 w 27930708"/>
              <a:gd name="connsiteY678" fmla="*/ 2610502 h 7790740"/>
              <a:gd name="connsiteX679" fmla="*/ 20513432 w 27930708"/>
              <a:gd name="connsiteY679" fmla="*/ 2559168 h 7790740"/>
              <a:gd name="connsiteX680" fmla="*/ 20371460 w 27930708"/>
              <a:gd name="connsiteY680" fmla="*/ 2630130 h 7790740"/>
              <a:gd name="connsiteX681" fmla="*/ 20350316 w 27930708"/>
              <a:gd name="connsiteY681" fmla="*/ 2660327 h 7790740"/>
              <a:gd name="connsiteX682" fmla="*/ 20584416 w 27930708"/>
              <a:gd name="connsiteY682" fmla="*/ 2619561 h 7790740"/>
              <a:gd name="connsiteX683" fmla="*/ 20584416 w 27930708"/>
              <a:gd name="connsiteY683" fmla="*/ 2630130 h 7790740"/>
              <a:gd name="connsiteX684" fmla="*/ 20604052 w 27930708"/>
              <a:gd name="connsiteY684" fmla="*/ 2630130 h 7790740"/>
              <a:gd name="connsiteX685" fmla="*/ 20584416 w 27930708"/>
              <a:gd name="connsiteY685" fmla="*/ 2670896 h 7790740"/>
              <a:gd name="connsiteX686" fmla="*/ 20838156 w 27930708"/>
              <a:gd name="connsiteY686" fmla="*/ 2651268 h 7790740"/>
              <a:gd name="connsiteX687" fmla="*/ 20878932 w 27930708"/>
              <a:gd name="connsiteY687" fmla="*/ 2610502 h 7790740"/>
              <a:gd name="connsiteX688" fmla="*/ 20909140 w 27930708"/>
              <a:gd name="connsiteY688" fmla="*/ 2610502 h 7790740"/>
              <a:gd name="connsiteX689" fmla="*/ 20971064 w 27930708"/>
              <a:gd name="connsiteY689" fmla="*/ 2630130 h 7790740"/>
              <a:gd name="connsiteX690" fmla="*/ 20848728 w 27930708"/>
              <a:gd name="connsiteY690" fmla="*/ 2670896 h 7790740"/>
              <a:gd name="connsiteX691" fmla="*/ 20807948 w 27930708"/>
              <a:gd name="connsiteY691" fmla="*/ 2722230 h 7790740"/>
              <a:gd name="connsiteX692" fmla="*/ 21061684 w 27930708"/>
              <a:gd name="connsiteY692" fmla="*/ 2690523 h 7790740"/>
              <a:gd name="connsiteX693" fmla="*/ 21061684 w 27930708"/>
              <a:gd name="connsiteY693" fmla="*/ 2701092 h 7790740"/>
              <a:gd name="connsiteX694" fmla="*/ 20898568 w 27930708"/>
              <a:gd name="connsiteY694" fmla="*/ 2762995 h 7790740"/>
              <a:gd name="connsiteX695" fmla="*/ 20859300 w 27930708"/>
              <a:gd name="connsiteY695" fmla="*/ 2803761 h 7790740"/>
              <a:gd name="connsiteX696" fmla="*/ 21295788 w 27930708"/>
              <a:gd name="connsiteY696" fmla="*/ 2752427 h 7790740"/>
              <a:gd name="connsiteX697" fmla="*/ 21315424 w 27930708"/>
              <a:gd name="connsiteY697" fmla="*/ 2762995 h 7790740"/>
              <a:gd name="connsiteX698" fmla="*/ 21356200 w 27930708"/>
              <a:gd name="connsiteY698" fmla="*/ 2772054 h 7790740"/>
              <a:gd name="connsiteX699" fmla="*/ 21325996 w 27930708"/>
              <a:gd name="connsiteY699" fmla="*/ 2793192 h 7790740"/>
              <a:gd name="connsiteX700" fmla="*/ 21295788 w 27930708"/>
              <a:gd name="connsiteY700" fmla="*/ 2833957 h 7790740"/>
              <a:gd name="connsiteX701" fmla="*/ 21538952 w 27930708"/>
              <a:gd name="connsiteY701" fmla="*/ 2812820 h 7790740"/>
              <a:gd name="connsiteX702" fmla="*/ 21792688 w 27930708"/>
              <a:gd name="connsiteY702" fmla="*/ 2782623 h 7790740"/>
              <a:gd name="connsiteX703" fmla="*/ 21803260 w 27930708"/>
              <a:gd name="connsiteY703" fmla="*/ 2782623 h 7790740"/>
              <a:gd name="connsiteX704" fmla="*/ 21448332 w 27930708"/>
              <a:gd name="connsiteY704" fmla="*/ 2883782 h 7790740"/>
              <a:gd name="connsiteX705" fmla="*/ 21407552 w 27930708"/>
              <a:gd name="connsiteY705" fmla="*/ 2924548 h 7790740"/>
              <a:gd name="connsiteX706" fmla="*/ 21274644 w 27930708"/>
              <a:gd name="connsiteY706" fmla="*/ 2965313 h 7790740"/>
              <a:gd name="connsiteX707" fmla="*/ 21255008 w 27930708"/>
              <a:gd name="connsiteY707" fmla="*/ 2965313 h 7790740"/>
              <a:gd name="connsiteX708" fmla="*/ 21274644 w 27930708"/>
              <a:gd name="connsiteY708" fmla="*/ 2935116 h 7790740"/>
              <a:gd name="connsiteX709" fmla="*/ 21306360 w 27930708"/>
              <a:gd name="connsiteY709" fmla="*/ 2894351 h 7790740"/>
              <a:gd name="connsiteX710" fmla="*/ 21102464 w 27930708"/>
              <a:gd name="connsiteY710" fmla="*/ 2945685 h 7790740"/>
              <a:gd name="connsiteX711" fmla="*/ 21285216 w 27930708"/>
              <a:gd name="connsiteY711" fmla="*/ 2883782 h 7790740"/>
              <a:gd name="connsiteX712" fmla="*/ 21315424 w 27930708"/>
              <a:gd name="connsiteY712" fmla="*/ 2833957 h 7790740"/>
              <a:gd name="connsiteX713" fmla="*/ 21143244 w 27930708"/>
              <a:gd name="connsiteY713" fmla="*/ 2874723 h 7790740"/>
              <a:gd name="connsiteX714" fmla="*/ 21173452 w 27930708"/>
              <a:gd name="connsiteY714" fmla="*/ 2864154 h 7790740"/>
              <a:gd name="connsiteX715" fmla="*/ 21203656 w 27930708"/>
              <a:gd name="connsiteY715" fmla="*/ 2823389 h 7790740"/>
              <a:gd name="connsiteX716" fmla="*/ 20868360 w 27930708"/>
              <a:gd name="connsiteY716" fmla="*/ 2853585 h 7790740"/>
              <a:gd name="connsiteX717" fmla="*/ 20786804 w 27930708"/>
              <a:gd name="connsiteY717" fmla="*/ 2864154 h 7790740"/>
              <a:gd name="connsiteX718" fmla="*/ 20756596 w 27930708"/>
              <a:gd name="connsiteY718" fmla="*/ 2904920 h 7790740"/>
              <a:gd name="connsiteX719" fmla="*/ 20818520 w 27930708"/>
              <a:gd name="connsiteY719" fmla="*/ 2894351 h 7790740"/>
              <a:gd name="connsiteX720" fmla="*/ 20898568 w 27930708"/>
              <a:gd name="connsiteY720" fmla="*/ 2883782 h 7790740"/>
              <a:gd name="connsiteX721" fmla="*/ 21061684 w 27930708"/>
              <a:gd name="connsiteY721" fmla="*/ 2864154 h 7790740"/>
              <a:gd name="connsiteX722" fmla="*/ 20777740 w 27930708"/>
              <a:gd name="connsiteY722" fmla="*/ 2945685 h 7790740"/>
              <a:gd name="connsiteX723" fmla="*/ 20746024 w 27930708"/>
              <a:gd name="connsiteY723" fmla="*/ 2986451 h 7790740"/>
              <a:gd name="connsiteX724" fmla="*/ 21072256 w 27930708"/>
              <a:gd name="connsiteY724" fmla="*/ 2924548 h 7790740"/>
              <a:gd name="connsiteX725" fmla="*/ 21020904 w 27930708"/>
              <a:gd name="connsiteY725" fmla="*/ 2954744 h 7790740"/>
              <a:gd name="connsiteX726" fmla="*/ 21001272 w 27930708"/>
              <a:gd name="connsiteY726" fmla="*/ 2995510 h 7790740"/>
              <a:gd name="connsiteX727" fmla="*/ 21026192 w 27930708"/>
              <a:gd name="connsiteY727" fmla="*/ 2987583 h 7790740"/>
              <a:gd name="connsiteX728" fmla="*/ 21040102 w 27930708"/>
              <a:gd name="connsiteY728" fmla="*/ 2986951 h 7790740"/>
              <a:gd name="connsiteX729" fmla="*/ 20950108 w 27930708"/>
              <a:gd name="connsiteY729" fmla="*/ 3010042 h 7790740"/>
              <a:gd name="connsiteX730" fmla="*/ 20859300 w 27930708"/>
              <a:gd name="connsiteY730" fmla="*/ 3025706 h 7790740"/>
              <a:gd name="connsiteX731" fmla="*/ 20655404 w 27930708"/>
              <a:gd name="connsiteY731" fmla="*/ 3098178 h 7790740"/>
              <a:gd name="connsiteX732" fmla="*/ 20685612 w 27930708"/>
              <a:gd name="connsiteY732" fmla="*/ 3098178 h 7790740"/>
              <a:gd name="connsiteX733" fmla="*/ 20756596 w 27930708"/>
              <a:gd name="connsiteY733" fmla="*/ 3077041 h 7790740"/>
              <a:gd name="connsiteX734" fmla="*/ 20756596 w 27930708"/>
              <a:gd name="connsiteY734" fmla="*/ 3098178 h 7790740"/>
              <a:gd name="connsiteX735" fmla="*/ 21233864 w 27930708"/>
              <a:gd name="connsiteY735" fmla="*/ 3016647 h 7790740"/>
              <a:gd name="connsiteX736" fmla="*/ 21325996 w 27930708"/>
              <a:gd name="connsiteY736" fmla="*/ 3006079 h 7790740"/>
              <a:gd name="connsiteX737" fmla="*/ 21295788 w 27930708"/>
              <a:gd name="connsiteY737" fmla="*/ 3036275 h 7790740"/>
              <a:gd name="connsiteX738" fmla="*/ 20868360 w 27930708"/>
              <a:gd name="connsiteY738" fmla="*/ 3137434 h 7790740"/>
              <a:gd name="connsiteX739" fmla="*/ 20838156 w 27930708"/>
              <a:gd name="connsiteY739" fmla="*/ 3178200 h 7790740"/>
              <a:gd name="connsiteX740" fmla="*/ 21061684 w 27930708"/>
              <a:gd name="connsiteY740" fmla="*/ 3137434 h 7790740"/>
              <a:gd name="connsiteX741" fmla="*/ 21051112 w 27930708"/>
              <a:gd name="connsiteY741" fmla="*/ 3169140 h 7790740"/>
              <a:gd name="connsiteX742" fmla="*/ 21091892 w 27930708"/>
              <a:gd name="connsiteY742" fmla="*/ 3158572 h 7790740"/>
              <a:gd name="connsiteX743" fmla="*/ 21091892 w 27930708"/>
              <a:gd name="connsiteY743" fmla="*/ 3169140 h 7790740"/>
              <a:gd name="connsiteX744" fmla="*/ 21098312 w 27930708"/>
              <a:gd name="connsiteY744" fmla="*/ 3167819 h 7790740"/>
              <a:gd name="connsiteX745" fmla="*/ 21133908 w 27930708"/>
              <a:gd name="connsiteY745" fmla="*/ 3160493 h 7790740"/>
              <a:gd name="connsiteX746" fmla="*/ 21132672 w 27930708"/>
              <a:gd name="connsiteY746" fmla="*/ 3169140 h 7790740"/>
              <a:gd name="connsiteX747" fmla="*/ 20563272 w 27930708"/>
              <a:gd name="connsiteY747" fmla="*/ 3270299 h 7790740"/>
              <a:gd name="connsiteX748" fmla="*/ 20524004 w 27930708"/>
              <a:gd name="connsiteY748" fmla="*/ 3311065 h 7790740"/>
              <a:gd name="connsiteX749" fmla="*/ 20513432 w 27930708"/>
              <a:gd name="connsiteY749" fmla="*/ 3311065 h 7790740"/>
              <a:gd name="connsiteX750" fmla="*/ 20492288 w 27930708"/>
              <a:gd name="connsiteY750" fmla="*/ 3351830 h 7790740"/>
              <a:gd name="connsiteX751" fmla="*/ 20644832 w 27930708"/>
              <a:gd name="connsiteY751" fmla="*/ 3300496 h 7790740"/>
              <a:gd name="connsiteX752" fmla="*/ 20625196 w 27930708"/>
              <a:gd name="connsiteY752" fmla="*/ 3330693 h 7790740"/>
              <a:gd name="connsiteX753" fmla="*/ 21102464 w 27930708"/>
              <a:gd name="connsiteY753" fmla="*/ 3270299 h 7790740"/>
              <a:gd name="connsiteX754" fmla="*/ 21233864 w 27930708"/>
              <a:gd name="connsiteY754" fmla="*/ 3240103 h 7790740"/>
              <a:gd name="connsiteX755" fmla="*/ 21233864 w 27930708"/>
              <a:gd name="connsiteY755" fmla="*/ 3250672 h 7790740"/>
              <a:gd name="connsiteX756" fmla="*/ 21377348 w 27930708"/>
              <a:gd name="connsiteY756" fmla="*/ 3229534 h 7790740"/>
              <a:gd name="connsiteX757" fmla="*/ 20736964 w 27930708"/>
              <a:gd name="connsiteY757" fmla="*/ 3382027 h 7790740"/>
              <a:gd name="connsiteX758" fmla="*/ 20554212 w 27930708"/>
              <a:gd name="connsiteY758" fmla="*/ 3422792 h 7790740"/>
              <a:gd name="connsiteX759" fmla="*/ 20513432 w 27930708"/>
              <a:gd name="connsiteY759" fmla="*/ 3463558 h 7790740"/>
              <a:gd name="connsiteX760" fmla="*/ 20634260 w 27930708"/>
              <a:gd name="connsiteY760" fmla="*/ 3433361 h 7790740"/>
              <a:gd name="connsiteX761" fmla="*/ 20644832 w 27930708"/>
              <a:gd name="connsiteY761" fmla="*/ 3442420 h 7790740"/>
              <a:gd name="connsiteX762" fmla="*/ 21042052 w 27930708"/>
              <a:gd name="connsiteY762" fmla="*/ 3392596 h 7790740"/>
              <a:gd name="connsiteX763" fmla="*/ 20971064 w 27930708"/>
              <a:gd name="connsiteY763" fmla="*/ 3412224 h 7790740"/>
              <a:gd name="connsiteX764" fmla="*/ 20756596 w 27930708"/>
              <a:gd name="connsiteY764" fmla="*/ 3452989 h 7790740"/>
              <a:gd name="connsiteX765" fmla="*/ 20736964 w 27930708"/>
              <a:gd name="connsiteY765" fmla="*/ 3452989 h 7790740"/>
              <a:gd name="connsiteX766" fmla="*/ 20726388 w 27930708"/>
              <a:gd name="connsiteY766" fmla="*/ 3463558 h 7790740"/>
              <a:gd name="connsiteX767" fmla="*/ 20665976 w 27930708"/>
              <a:gd name="connsiteY767" fmla="*/ 3472617 h 7790740"/>
              <a:gd name="connsiteX768" fmla="*/ 20644832 w 27930708"/>
              <a:gd name="connsiteY768" fmla="*/ 3472617 h 7790740"/>
              <a:gd name="connsiteX769" fmla="*/ 20218916 w 27930708"/>
              <a:gd name="connsiteY769" fmla="*/ 3545089 h 7790740"/>
              <a:gd name="connsiteX770" fmla="*/ 20208344 w 27930708"/>
              <a:gd name="connsiteY770" fmla="*/ 3545089 h 7790740"/>
              <a:gd name="connsiteX771" fmla="*/ 20178136 w 27930708"/>
              <a:gd name="connsiteY771" fmla="*/ 3584345 h 7790740"/>
              <a:gd name="connsiteX772" fmla="*/ 20483224 w 27930708"/>
              <a:gd name="connsiteY772" fmla="*/ 3545089 h 7790740"/>
              <a:gd name="connsiteX773" fmla="*/ 20320108 w 27930708"/>
              <a:gd name="connsiteY773" fmla="*/ 3605482 h 7790740"/>
              <a:gd name="connsiteX774" fmla="*/ 20289900 w 27930708"/>
              <a:gd name="connsiteY774" fmla="*/ 3646248 h 7790740"/>
              <a:gd name="connsiteX775" fmla="*/ 20594236 w 27930708"/>
              <a:gd name="connsiteY775" fmla="*/ 3596423 h 7790740"/>
              <a:gd name="connsiteX776" fmla="*/ 20765462 w 27930708"/>
              <a:gd name="connsiteY776" fmla="*/ 3555648 h 7790740"/>
              <a:gd name="connsiteX777" fmla="*/ 20746024 w 27930708"/>
              <a:gd name="connsiteY777" fmla="*/ 3564717 h 7790740"/>
              <a:gd name="connsiteX778" fmla="*/ 20543640 w 27930708"/>
              <a:gd name="connsiteY778" fmla="*/ 3616051 h 7790740"/>
              <a:gd name="connsiteX779" fmla="*/ 20513432 w 27930708"/>
              <a:gd name="connsiteY779" fmla="*/ 3656817 h 7790740"/>
              <a:gd name="connsiteX780" fmla="*/ 20634260 w 27930708"/>
              <a:gd name="connsiteY780" fmla="*/ 3656817 h 7790740"/>
              <a:gd name="connsiteX781" fmla="*/ 20502860 w 27930708"/>
              <a:gd name="connsiteY781" fmla="*/ 3706641 h 7790740"/>
              <a:gd name="connsiteX782" fmla="*/ 20472652 w 27930708"/>
              <a:gd name="connsiteY782" fmla="*/ 3747407 h 7790740"/>
              <a:gd name="connsiteX783" fmla="*/ 20726388 w 27930708"/>
              <a:gd name="connsiteY783" fmla="*/ 3717210 h 7790740"/>
              <a:gd name="connsiteX784" fmla="*/ 20706756 w 27930708"/>
              <a:gd name="connsiteY784" fmla="*/ 3747407 h 7790740"/>
              <a:gd name="connsiteX785" fmla="*/ 21102464 w 27930708"/>
              <a:gd name="connsiteY785" fmla="*/ 3687013 h 7790740"/>
              <a:gd name="connsiteX786" fmla="*/ 21508744 w 27930708"/>
              <a:gd name="connsiteY786" fmla="*/ 3594913 h 7790740"/>
              <a:gd name="connsiteX787" fmla="*/ 21508744 w 27930708"/>
              <a:gd name="connsiteY787" fmla="*/ 3605482 h 7790740"/>
              <a:gd name="connsiteX788" fmla="*/ 21691496 w 27930708"/>
              <a:gd name="connsiteY788" fmla="*/ 3564717 h 7790740"/>
              <a:gd name="connsiteX789" fmla="*/ 21457396 w 27930708"/>
              <a:gd name="connsiteY789" fmla="*/ 3625110 h 7790740"/>
              <a:gd name="connsiteX790" fmla="*/ 21345628 w 27930708"/>
              <a:gd name="connsiteY790" fmla="*/ 3656817 h 7790740"/>
              <a:gd name="connsiteX791" fmla="*/ 21306360 w 27930708"/>
              <a:gd name="connsiteY791" fmla="*/ 3697582 h 7790740"/>
              <a:gd name="connsiteX792" fmla="*/ 21295788 w 27930708"/>
              <a:gd name="connsiteY792" fmla="*/ 3697582 h 7790740"/>
              <a:gd name="connsiteX793" fmla="*/ 21295788 w 27930708"/>
              <a:gd name="connsiteY793" fmla="*/ 3676444 h 7790740"/>
              <a:gd name="connsiteX794" fmla="*/ 20971064 w 27930708"/>
              <a:gd name="connsiteY794" fmla="*/ 3747407 h 7790740"/>
              <a:gd name="connsiteX795" fmla="*/ 20930284 w 27930708"/>
              <a:gd name="connsiteY795" fmla="*/ 3788172 h 7790740"/>
              <a:gd name="connsiteX796" fmla="*/ 20904420 w 27930708"/>
              <a:gd name="connsiteY796" fmla="*/ 3819124 h 7790740"/>
              <a:gd name="connsiteX797" fmla="*/ 20901816 w 27930708"/>
              <a:gd name="connsiteY797" fmla="*/ 3824293 h 7790740"/>
              <a:gd name="connsiteX798" fmla="*/ 20764478 w 27930708"/>
              <a:gd name="connsiteY798" fmla="*/ 3845970 h 7790740"/>
              <a:gd name="connsiteX799" fmla="*/ 20227976 w 27930708"/>
              <a:gd name="connsiteY799" fmla="*/ 3940665 h 7790740"/>
              <a:gd name="connsiteX800" fmla="*/ 20187200 w 27930708"/>
              <a:gd name="connsiteY800" fmla="*/ 3981431 h 7790740"/>
              <a:gd name="connsiteX801" fmla="*/ 20634260 w 27930708"/>
              <a:gd name="connsiteY801" fmla="*/ 3910469 h 7790740"/>
              <a:gd name="connsiteX802" fmla="*/ 21091892 w 27930708"/>
              <a:gd name="connsiteY802" fmla="*/ 3839506 h 7790740"/>
              <a:gd name="connsiteX803" fmla="*/ 21122100 w 27930708"/>
              <a:gd name="connsiteY803" fmla="*/ 3818369 h 7790740"/>
              <a:gd name="connsiteX804" fmla="*/ 21418124 w 27930708"/>
              <a:gd name="connsiteY804" fmla="*/ 3736838 h 7790740"/>
              <a:gd name="connsiteX805" fmla="*/ 21464756 w 27930708"/>
              <a:gd name="connsiteY805" fmla="*/ 3728911 h 7790740"/>
              <a:gd name="connsiteX806" fmla="*/ 21508424 w 27930708"/>
              <a:gd name="connsiteY806" fmla="*/ 3728005 h 7790740"/>
              <a:gd name="connsiteX807" fmla="*/ 21502326 w 27930708"/>
              <a:gd name="connsiteY807" fmla="*/ 3732308 h 7790740"/>
              <a:gd name="connsiteX808" fmla="*/ 21489112 w 27930708"/>
              <a:gd name="connsiteY808" fmla="*/ 3736838 h 7790740"/>
              <a:gd name="connsiteX809" fmla="*/ 21153816 w 27930708"/>
              <a:gd name="connsiteY809" fmla="*/ 3839506 h 7790740"/>
              <a:gd name="connsiteX810" fmla="*/ 21162876 w 27930708"/>
              <a:gd name="connsiteY810" fmla="*/ 3818369 h 7790740"/>
              <a:gd name="connsiteX811" fmla="*/ 20573844 w 27930708"/>
              <a:gd name="connsiteY811" fmla="*/ 3930096 h 7790740"/>
              <a:gd name="connsiteX812" fmla="*/ 20543640 w 27930708"/>
              <a:gd name="connsiteY812" fmla="*/ 3940665 h 7790740"/>
              <a:gd name="connsiteX813" fmla="*/ 20502860 w 27930708"/>
              <a:gd name="connsiteY813" fmla="*/ 3981431 h 7790740"/>
              <a:gd name="connsiteX814" fmla="*/ 20644832 w 27930708"/>
              <a:gd name="connsiteY814" fmla="*/ 3960293 h 7790740"/>
              <a:gd name="connsiteX815" fmla="*/ 20665976 w 27930708"/>
              <a:gd name="connsiteY815" fmla="*/ 3951234 h 7790740"/>
              <a:gd name="connsiteX816" fmla="*/ 20696184 w 27930708"/>
              <a:gd name="connsiteY816" fmla="*/ 3960293 h 7790740"/>
              <a:gd name="connsiteX817" fmla="*/ 21010332 w 27930708"/>
              <a:gd name="connsiteY817" fmla="*/ 3899900 h 7790740"/>
              <a:gd name="connsiteX818" fmla="*/ 21001272 w 27930708"/>
              <a:gd name="connsiteY818" fmla="*/ 3930096 h 7790740"/>
              <a:gd name="connsiteX819" fmla="*/ 21061684 w 27930708"/>
              <a:gd name="connsiteY819" fmla="*/ 3919528 h 7790740"/>
              <a:gd name="connsiteX820" fmla="*/ 20949920 w 27930708"/>
              <a:gd name="connsiteY820" fmla="*/ 3960293 h 7790740"/>
              <a:gd name="connsiteX821" fmla="*/ 20960492 w 27930708"/>
              <a:gd name="connsiteY821" fmla="*/ 3940665 h 7790740"/>
              <a:gd name="connsiteX822" fmla="*/ 20777740 w 27930708"/>
              <a:gd name="connsiteY822" fmla="*/ 3960293 h 7790740"/>
              <a:gd name="connsiteX823" fmla="*/ 21214228 w 27930708"/>
              <a:gd name="connsiteY823" fmla="*/ 3992000 h 7790740"/>
              <a:gd name="connsiteX824" fmla="*/ 21193084 w 27930708"/>
              <a:gd name="connsiteY824" fmla="*/ 3992000 h 7790740"/>
              <a:gd name="connsiteX825" fmla="*/ 20706756 w 27930708"/>
              <a:gd name="connsiteY825" fmla="*/ 3970862 h 7790740"/>
              <a:gd name="connsiteX826" fmla="*/ 20451508 w 27930708"/>
              <a:gd name="connsiteY826" fmla="*/ 4022196 h 7790740"/>
              <a:gd name="connsiteX827" fmla="*/ 20421300 w 27930708"/>
              <a:gd name="connsiteY827" fmla="*/ 4041824 h 7790740"/>
              <a:gd name="connsiteX828" fmla="*/ 20524004 w 27930708"/>
              <a:gd name="connsiteY828" fmla="*/ 4041824 h 7790740"/>
              <a:gd name="connsiteX829" fmla="*/ 20767168 w 27930708"/>
              <a:gd name="connsiteY829" fmla="*/ 4001059 h 7790740"/>
              <a:gd name="connsiteX830" fmla="*/ 20594992 w 27930708"/>
              <a:gd name="connsiteY830" fmla="*/ 4052393 h 7790740"/>
              <a:gd name="connsiteX831" fmla="*/ 20827584 w 27930708"/>
              <a:gd name="connsiteY831" fmla="*/ 4062962 h 7790740"/>
              <a:gd name="connsiteX832" fmla="*/ 20797376 w 27930708"/>
              <a:gd name="connsiteY832" fmla="*/ 4062962 h 7790740"/>
              <a:gd name="connsiteX833" fmla="*/ 20706756 w 27930708"/>
              <a:gd name="connsiteY833" fmla="*/ 4093158 h 7790740"/>
              <a:gd name="connsiteX834" fmla="*/ 20726388 w 27930708"/>
              <a:gd name="connsiteY834" fmla="*/ 4103727 h 7790740"/>
              <a:gd name="connsiteX835" fmla="*/ 20807948 w 27930708"/>
              <a:gd name="connsiteY835" fmla="*/ 4072021 h 7790740"/>
              <a:gd name="connsiteX836" fmla="*/ 20827584 w 27930708"/>
              <a:gd name="connsiteY836" fmla="*/ 4062962 h 7790740"/>
              <a:gd name="connsiteX837" fmla="*/ 20838156 w 27930708"/>
              <a:gd name="connsiteY837" fmla="*/ 4052393 h 7790740"/>
              <a:gd name="connsiteX838" fmla="*/ 20889508 w 27930708"/>
              <a:gd name="connsiteY838" fmla="*/ 4011627 h 7790740"/>
              <a:gd name="connsiteX839" fmla="*/ 20980128 w 27930708"/>
              <a:gd name="connsiteY839" fmla="*/ 3992000 h 7790740"/>
              <a:gd name="connsiteX840" fmla="*/ 20949920 w 27930708"/>
              <a:gd name="connsiteY840" fmla="*/ 4031255 h 7790740"/>
              <a:gd name="connsiteX841" fmla="*/ 21081320 w 27930708"/>
              <a:gd name="connsiteY841" fmla="*/ 4001059 h 7790740"/>
              <a:gd name="connsiteX842" fmla="*/ 21042052 w 27930708"/>
              <a:gd name="connsiteY842" fmla="*/ 4022196 h 7790740"/>
              <a:gd name="connsiteX843" fmla="*/ 21010332 w 27930708"/>
              <a:gd name="connsiteY843" fmla="*/ 4062962 h 7790740"/>
              <a:gd name="connsiteX844" fmla="*/ 20777740 w 27930708"/>
              <a:gd name="connsiteY844" fmla="*/ 4103727 h 7790740"/>
              <a:gd name="connsiteX845" fmla="*/ 20767168 w 27930708"/>
              <a:gd name="connsiteY845" fmla="*/ 4103727 h 7790740"/>
              <a:gd name="connsiteX846" fmla="*/ 21010332 w 27930708"/>
              <a:gd name="connsiteY846" fmla="*/ 4133924 h 7790740"/>
              <a:gd name="connsiteX847" fmla="*/ 20939348 w 27930708"/>
              <a:gd name="connsiteY847" fmla="*/ 4164121 h 7790740"/>
              <a:gd name="connsiteX848" fmla="*/ 21498172 w 27930708"/>
              <a:gd name="connsiteY848" fmla="*/ 4215455 h 7790740"/>
              <a:gd name="connsiteX849" fmla="*/ 21590304 w 27930708"/>
              <a:gd name="connsiteY849" fmla="*/ 4183748 h 7790740"/>
              <a:gd name="connsiteX850" fmla="*/ 21255008 w 27930708"/>
              <a:gd name="connsiteY850" fmla="*/ 4153552 h 7790740"/>
              <a:gd name="connsiteX851" fmla="*/ 21498172 w 27930708"/>
              <a:gd name="connsiteY851" fmla="*/ 4144493 h 7790740"/>
              <a:gd name="connsiteX852" fmla="*/ 22392296 w 27930708"/>
              <a:gd name="connsiteY852" fmla="*/ 4204886 h 7790740"/>
              <a:gd name="connsiteX853" fmla="*/ 21915028 w 27930708"/>
              <a:gd name="connsiteY853" fmla="*/ 4215455 h 7790740"/>
              <a:gd name="connsiteX854" fmla="*/ 21824408 w 27930708"/>
              <a:gd name="connsiteY854" fmla="*/ 4245652 h 7790740"/>
              <a:gd name="connsiteX855" fmla="*/ 21874248 w 27930708"/>
              <a:gd name="connsiteY855" fmla="*/ 4256221 h 7790740"/>
              <a:gd name="connsiteX856" fmla="*/ 21732276 w 27930708"/>
              <a:gd name="connsiteY856" fmla="*/ 4245652 h 7790740"/>
              <a:gd name="connsiteX857" fmla="*/ 21702068 w 27930708"/>
              <a:gd name="connsiteY857" fmla="*/ 4245652 h 7790740"/>
              <a:gd name="connsiteX858" fmla="*/ 21356200 w 27930708"/>
              <a:gd name="connsiteY858" fmla="*/ 4245652 h 7790740"/>
              <a:gd name="connsiteX859" fmla="*/ 21265580 w 27930708"/>
              <a:gd name="connsiteY859" fmla="*/ 4275848 h 7790740"/>
              <a:gd name="connsiteX860" fmla="*/ 22087204 w 27930708"/>
              <a:gd name="connsiteY860" fmla="*/ 4316614 h 7790740"/>
              <a:gd name="connsiteX861" fmla="*/ 21854612 w 27930708"/>
              <a:gd name="connsiteY861" fmla="*/ 4325673 h 7790740"/>
              <a:gd name="connsiteX862" fmla="*/ 21783628 w 27930708"/>
              <a:gd name="connsiteY862" fmla="*/ 4366438 h 7790740"/>
              <a:gd name="connsiteX863" fmla="*/ 22200480 w 27930708"/>
              <a:gd name="connsiteY863" fmla="*/ 4377007 h 7790740"/>
              <a:gd name="connsiteX864" fmla="*/ 21702068 w 27930708"/>
              <a:gd name="connsiteY864" fmla="*/ 4387576 h 7790740"/>
              <a:gd name="connsiteX865" fmla="*/ 21214228 w 27930708"/>
              <a:gd name="connsiteY865" fmla="*/ 4398145 h 7790740"/>
              <a:gd name="connsiteX866" fmla="*/ 21122100 w 27930708"/>
              <a:gd name="connsiteY866" fmla="*/ 4428342 h 7790740"/>
              <a:gd name="connsiteX867" fmla="*/ 21396980 w 27930708"/>
              <a:gd name="connsiteY867" fmla="*/ 4447969 h 7790740"/>
              <a:gd name="connsiteX868" fmla="*/ 21356200 w 27930708"/>
              <a:gd name="connsiteY868" fmla="*/ 4469107 h 7790740"/>
              <a:gd name="connsiteX869" fmla="*/ 21508744 w 27930708"/>
              <a:gd name="connsiteY869" fmla="*/ 4478166 h 7790740"/>
              <a:gd name="connsiteX870" fmla="*/ 21478540 w 27930708"/>
              <a:gd name="connsiteY870" fmla="*/ 4499304 h 7790740"/>
              <a:gd name="connsiteX871" fmla="*/ 22718528 w 27930708"/>
              <a:gd name="connsiteY871" fmla="*/ 4550638 h 7790740"/>
              <a:gd name="connsiteX872" fmla="*/ 22809148 w 27930708"/>
              <a:gd name="connsiteY872" fmla="*/ 4509873 h 7790740"/>
              <a:gd name="connsiteX873" fmla="*/ 21792688 w 27930708"/>
              <a:gd name="connsiteY873" fmla="*/ 4478166 h 7790740"/>
              <a:gd name="connsiteX874" fmla="*/ 22047936 w 27930708"/>
              <a:gd name="connsiteY874" fmla="*/ 4478166 h 7790740"/>
              <a:gd name="connsiteX875" fmla="*/ 22138556 w 27930708"/>
              <a:gd name="connsiteY875" fmla="*/ 4458538 h 7790740"/>
              <a:gd name="connsiteX876" fmla="*/ 22413440 w 27930708"/>
              <a:gd name="connsiteY876" fmla="*/ 4458538 h 7790740"/>
              <a:gd name="connsiteX877" fmla="*/ 22514632 w 27930708"/>
              <a:gd name="connsiteY877" fmla="*/ 4417773 h 7790740"/>
              <a:gd name="connsiteX878" fmla="*/ 21904456 w 27930708"/>
              <a:gd name="connsiteY878" fmla="*/ 4417773 h 7790740"/>
              <a:gd name="connsiteX879" fmla="*/ 22697384 w 27930708"/>
              <a:gd name="connsiteY879" fmla="*/ 4398145 h 7790740"/>
              <a:gd name="connsiteX880" fmla="*/ 22759308 w 27930708"/>
              <a:gd name="connsiteY880" fmla="*/ 4387576 h 7790740"/>
              <a:gd name="connsiteX881" fmla="*/ 22991900 w 27930708"/>
              <a:gd name="connsiteY881" fmla="*/ 4398145 h 7790740"/>
              <a:gd name="connsiteX882" fmla="*/ 22768368 w 27930708"/>
              <a:gd name="connsiteY882" fmla="*/ 4407204 h 7790740"/>
              <a:gd name="connsiteX883" fmla="*/ 22677748 w 27930708"/>
              <a:gd name="connsiteY883" fmla="*/ 4447969 h 7790740"/>
              <a:gd name="connsiteX884" fmla="*/ 23256208 w 27930708"/>
              <a:gd name="connsiteY884" fmla="*/ 4488735 h 7790740"/>
              <a:gd name="connsiteX885" fmla="*/ 23296988 w 27930708"/>
              <a:gd name="connsiteY885" fmla="*/ 4488735 h 7790740"/>
              <a:gd name="connsiteX886" fmla="*/ 23084028 w 27930708"/>
              <a:gd name="connsiteY886" fmla="*/ 4499304 h 7790740"/>
              <a:gd name="connsiteX887" fmla="*/ 22991900 w 27930708"/>
              <a:gd name="connsiteY887" fmla="*/ 4540069 h 7790740"/>
              <a:gd name="connsiteX888" fmla="*/ 23602076 w 27930708"/>
              <a:gd name="connsiteY888" fmla="*/ 4591404 h 7790740"/>
              <a:gd name="connsiteX889" fmla="*/ 23062884 w 27930708"/>
              <a:gd name="connsiteY889" fmla="*/ 4611031 h 7790740"/>
              <a:gd name="connsiteX890" fmla="*/ 22961692 w 27930708"/>
              <a:gd name="connsiteY890" fmla="*/ 4630659 h 7790740"/>
              <a:gd name="connsiteX891" fmla="*/ 22951120 w 27930708"/>
              <a:gd name="connsiteY891" fmla="*/ 4630659 h 7790740"/>
              <a:gd name="connsiteX892" fmla="*/ 22321308 w 27930708"/>
              <a:gd name="connsiteY892" fmla="*/ 4611031 h 7790740"/>
              <a:gd name="connsiteX893" fmla="*/ 22383232 w 27930708"/>
              <a:gd name="connsiteY893" fmla="*/ 4591404 h 7790740"/>
              <a:gd name="connsiteX894" fmla="*/ 22108352 w 27930708"/>
              <a:gd name="connsiteY894" fmla="*/ 4591404 h 7790740"/>
              <a:gd name="connsiteX895" fmla="*/ 22016220 w 27930708"/>
              <a:gd name="connsiteY895" fmla="*/ 4630659 h 7790740"/>
              <a:gd name="connsiteX896" fmla="*/ 22087204 w 27930708"/>
              <a:gd name="connsiteY896" fmla="*/ 4630659 h 7790740"/>
              <a:gd name="connsiteX897" fmla="*/ 22026792 w 27930708"/>
              <a:gd name="connsiteY897" fmla="*/ 4641228 h 7790740"/>
              <a:gd name="connsiteX898" fmla="*/ 21936172 w 27930708"/>
              <a:gd name="connsiteY898" fmla="*/ 4671425 h 7790740"/>
              <a:gd name="connsiteX899" fmla="*/ 22656604 w 27930708"/>
              <a:gd name="connsiteY899" fmla="*/ 4712190 h 7790740"/>
              <a:gd name="connsiteX900" fmla="*/ 22575044 w 27930708"/>
              <a:gd name="connsiteY900" fmla="*/ 4742387 h 7790740"/>
              <a:gd name="connsiteX901" fmla="*/ 21620512 w 27930708"/>
              <a:gd name="connsiteY901" fmla="*/ 4772584 h 7790740"/>
              <a:gd name="connsiteX902" fmla="*/ 21528380 w 27930708"/>
              <a:gd name="connsiteY902" fmla="*/ 4804290 h 7790740"/>
              <a:gd name="connsiteX903" fmla="*/ 22078144 w 27930708"/>
              <a:gd name="connsiteY903" fmla="*/ 4813349 h 7790740"/>
              <a:gd name="connsiteX904" fmla="*/ 21742848 w 27930708"/>
              <a:gd name="connsiteY904" fmla="*/ 4854115 h 7790740"/>
              <a:gd name="connsiteX905" fmla="*/ 21702068 w 27930708"/>
              <a:gd name="connsiteY905" fmla="*/ 4875252 h 7790740"/>
              <a:gd name="connsiteX906" fmla="*/ 22200480 w 27930708"/>
              <a:gd name="connsiteY906" fmla="*/ 4885821 h 7790740"/>
              <a:gd name="connsiteX907" fmla="*/ 22209544 w 27930708"/>
              <a:gd name="connsiteY907" fmla="*/ 4894880 h 7790740"/>
              <a:gd name="connsiteX908" fmla="*/ 22250324 w 27930708"/>
              <a:gd name="connsiteY908" fmla="*/ 4894880 h 7790740"/>
              <a:gd name="connsiteX909" fmla="*/ 22189908 w 27930708"/>
              <a:gd name="connsiteY909" fmla="*/ 4925077 h 7790740"/>
              <a:gd name="connsiteX910" fmla="*/ 22738164 w 27930708"/>
              <a:gd name="connsiteY910" fmla="*/ 4956783 h 7790740"/>
              <a:gd name="connsiteX911" fmla="*/ 22839356 w 27930708"/>
              <a:gd name="connsiteY911" fmla="*/ 4935646 h 7790740"/>
              <a:gd name="connsiteX912" fmla="*/ 22901280 w 27930708"/>
              <a:gd name="connsiteY912" fmla="*/ 4935646 h 7790740"/>
              <a:gd name="connsiteX913" fmla="*/ 23013044 w 27930708"/>
              <a:gd name="connsiteY913" fmla="*/ 4965842 h 7790740"/>
              <a:gd name="connsiteX914" fmla="*/ 22738164 w 27930708"/>
              <a:gd name="connsiteY914" fmla="*/ 4986980 h 7790740"/>
              <a:gd name="connsiteX915" fmla="*/ 22656604 w 27930708"/>
              <a:gd name="connsiteY915" fmla="*/ 5017177 h 7790740"/>
              <a:gd name="connsiteX916" fmla="*/ 23185224 w 27930708"/>
              <a:gd name="connsiteY916" fmla="*/ 5038314 h 7790740"/>
              <a:gd name="connsiteX917" fmla="*/ 23195796 w 27930708"/>
              <a:gd name="connsiteY917" fmla="*/ 5047373 h 7790740"/>
              <a:gd name="connsiteX918" fmla="*/ 22819720 w 27930708"/>
              <a:gd name="connsiteY918" fmla="*/ 5077570 h 7790740"/>
              <a:gd name="connsiteX919" fmla="*/ 22727588 w 27930708"/>
              <a:gd name="connsiteY919" fmla="*/ 5118335 h 7790740"/>
              <a:gd name="connsiteX920" fmla="*/ 23662488 w 27930708"/>
              <a:gd name="connsiteY920" fmla="*/ 5139473 h 7790740"/>
              <a:gd name="connsiteX921" fmla="*/ 23713840 w 27930708"/>
              <a:gd name="connsiteY921" fmla="*/ 5150042 h 7790740"/>
              <a:gd name="connsiteX922" fmla="*/ 23795400 w 27930708"/>
              <a:gd name="connsiteY922" fmla="*/ 5159101 h 7790740"/>
              <a:gd name="connsiteX923" fmla="*/ 23703268 w 27930708"/>
              <a:gd name="connsiteY923" fmla="*/ 5180239 h 7790740"/>
              <a:gd name="connsiteX924" fmla="*/ 23632284 w 27930708"/>
              <a:gd name="connsiteY924" fmla="*/ 5210435 h 7790740"/>
              <a:gd name="connsiteX925" fmla="*/ 24160900 w 27930708"/>
              <a:gd name="connsiteY925" fmla="*/ 5230063 h 7790740"/>
              <a:gd name="connsiteX926" fmla="*/ 24698584 w 27930708"/>
              <a:gd name="connsiteY926" fmla="*/ 5230063 h 7790740"/>
              <a:gd name="connsiteX927" fmla="*/ 24730300 w 27930708"/>
              <a:gd name="connsiteY927" fmla="*/ 5230063 h 7790740"/>
              <a:gd name="connsiteX928" fmla="*/ 23967580 w 27930708"/>
              <a:gd name="connsiteY928" fmla="*/ 5291966 h 7790740"/>
              <a:gd name="connsiteX929" fmla="*/ 24109552 w 27930708"/>
              <a:gd name="connsiteY929" fmla="*/ 5281397 h 7790740"/>
              <a:gd name="connsiteX930" fmla="*/ 24089916 w 27930708"/>
              <a:gd name="connsiteY930" fmla="*/ 5291966 h 7790740"/>
              <a:gd name="connsiteX931" fmla="*/ 23875448 w 27930708"/>
              <a:gd name="connsiteY931" fmla="*/ 5301025 h 7790740"/>
              <a:gd name="connsiteX932" fmla="*/ 23845240 w 27930708"/>
              <a:gd name="connsiteY932" fmla="*/ 5332732 h 7790740"/>
              <a:gd name="connsiteX933" fmla="*/ 23541664 w 27930708"/>
              <a:gd name="connsiteY933" fmla="*/ 5341791 h 7790740"/>
              <a:gd name="connsiteX934" fmla="*/ 23500884 w 27930708"/>
              <a:gd name="connsiteY934" fmla="*/ 5341791 h 7790740"/>
              <a:gd name="connsiteX935" fmla="*/ 23531092 w 27930708"/>
              <a:gd name="connsiteY935" fmla="*/ 5332732 h 7790740"/>
              <a:gd name="connsiteX936" fmla="*/ 23479740 w 27930708"/>
              <a:gd name="connsiteY936" fmla="*/ 5332732 h 7790740"/>
              <a:gd name="connsiteX937" fmla="*/ 23531092 w 27930708"/>
              <a:gd name="connsiteY937" fmla="*/ 5311594 h 7790740"/>
              <a:gd name="connsiteX938" fmla="*/ 23550724 w 27930708"/>
              <a:gd name="connsiteY938" fmla="*/ 5311594 h 7790740"/>
              <a:gd name="connsiteX939" fmla="*/ 23621712 w 27930708"/>
              <a:gd name="connsiteY939" fmla="*/ 5270829 h 7790740"/>
              <a:gd name="connsiteX940" fmla="*/ 23185224 w 27930708"/>
              <a:gd name="connsiteY940" fmla="*/ 5291966 h 7790740"/>
              <a:gd name="connsiteX941" fmla="*/ 23591504 w 27930708"/>
              <a:gd name="connsiteY941" fmla="*/ 5260260 h 7790740"/>
              <a:gd name="connsiteX942" fmla="*/ 23673064 w 27930708"/>
              <a:gd name="connsiteY942" fmla="*/ 5219494 h 7790740"/>
              <a:gd name="connsiteX943" fmla="*/ 23480306 w 27930708"/>
              <a:gd name="connsiteY943" fmla="*/ 5224779 h 7790740"/>
              <a:gd name="connsiteX944" fmla="*/ 23363034 w 27930708"/>
              <a:gd name="connsiteY944" fmla="*/ 5227975 h 7790740"/>
              <a:gd name="connsiteX945" fmla="*/ 23386618 w 27930708"/>
              <a:gd name="connsiteY945" fmla="*/ 5219235 h 7790740"/>
              <a:gd name="connsiteX946" fmla="*/ 23460104 w 27930708"/>
              <a:gd name="connsiteY946" fmla="*/ 5189298 h 7790740"/>
              <a:gd name="connsiteX947" fmla="*/ 22718528 w 27930708"/>
              <a:gd name="connsiteY947" fmla="*/ 5169670 h 7790740"/>
              <a:gd name="connsiteX948" fmla="*/ 22555412 w 27930708"/>
              <a:gd name="connsiteY948" fmla="*/ 5159101 h 7790740"/>
              <a:gd name="connsiteX949" fmla="*/ 22463280 w 27930708"/>
              <a:gd name="connsiteY949" fmla="*/ 5189298 h 7790740"/>
              <a:gd name="connsiteX950" fmla="*/ 22606764 w 27930708"/>
              <a:gd name="connsiteY950" fmla="*/ 5199866 h 7790740"/>
              <a:gd name="connsiteX951" fmla="*/ 22768368 w 27930708"/>
              <a:gd name="connsiteY951" fmla="*/ 5210435 h 7790740"/>
              <a:gd name="connsiteX952" fmla="*/ 22789512 w 27930708"/>
              <a:gd name="connsiteY952" fmla="*/ 5210435 h 7790740"/>
              <a:gd name="connsiteX953" fmla="*/ 23133872 w 27930708"/>
              <a:gd name="connsiteY953" fmla="*/ 5210435 h 7790740"/>
              <a:gd name="connsiteX954" fmla="*/ 22819720 w 27930708"/>
              <a:gd name="connsiteY954" fmla="*/ 5219494 h 7790740"/>
              <a:gd name="connsiteX955" fmla="*/ 22504060 w 27930708"/>
              <a:gd name="connsiteY955" fmla="*/ 5240632 h 7790740"/>
              <a:gd name="connsiteX956" fmla="*/ 22422500 w 27930708"/>
              <a:gd name="connsiteY956" fmla="*/ 5270829 h 7790740"/>
              <a:gd name="connsiteX957" fmla="*/ 22778940 w 27930708"/>
              <a:gd name="connsiteY957" fmla="*/ 5281397 h 7790740"/>
              <a:gd name="connsiteX958" fmla="*/ 23124808 w 27930708"/>
              <a:gd name="connsiteY958" fmla="*/ 5270829 h 7790740"/>
              <a:gd name="connsiteX959" fmla="*/ 23013044 w 27930708"/>
              <a:gd name="connsiteY959" fmla="*/ 5291966 h 7790740"/>
              <a:gd name="connsiteX960" fmla="*/ 22951120 w 27930708"/>
              <a:gd name="connsiteY960" fmla="*/ 5322163 h 7790740"/>
              <a:gd name="connsiteX961" fmla="*/ 23053824 w 27930708"/>
              <a:gd name="connsiteY961" fmla="*/ 5322163 h 7790740"/>
              <a:gd name="connsiteX962" fmla="*/ 23032680 w 27930708"/>
              <a:gd name="connsiteY962" fmla="*/ 5332732 h 7790740"/>
              <a:gd name="connsiteX963" fmla="*/ 22636968 w 27930708"/>
              <a:gd name="connsiteY963" fmla="*/ 5332732 h 7790740"/>
              <a:gd name="connsiteX964" fmla="*/ 22433072 w 27930708"/>
              <a:gd name="connsiteY964" fmla="*/ 5332732 h 7790740"/>
              <a:gd name="connsiteX965" fmla="*/ 22433072 w 27930708"/>
              <a:gd name="connsiteY965" fmla="*/ 5341791 h 7790740"/>
              <a:gd name="connsiteX966" fmla="*/ 22596192 w 27930708"/>
              <a:gd name="connsiteY966" fmla="*/ 5341791 h 7790740"/>
              <a:gd name="connsiteX967" fmla="*/ 22544840 w 27930708"/>
              <a:gd name="connsiteY967" fmla="*/ 5362928 h 7790740"/>
              <a:gd name="connsiteX968" fmla="*/ 22830292 w 27930708"/>
              <a:gd name="connsiteY968" fmla="*/ 5371987 h 7790740"/>
              <a:gd name="connsiteX969" fmla="*/ 22789512 w 27930708"/>
              <a:gd name="connsiteY969" fmla="*/ 5393125 h 7790740"/>
              <a:gd name="connsiteX970" fmla="*/ 22910340 w 27930708"/>
              <a:gd name="connsiteY970" fmla="*/ 5393125 h 7790740"/>
              <a:gd name="connsiteX971" fmla="*/ 22904110 w 27930708"/>
              <a:gd name="connsiteY971" fmla="*/ 5394446 h 7790740"/>
              <a:gd name="connsiteX972" fmla="*/ 22863928 w 27930708"/>
              <a:gd name="connsiteY972" fmla="*/ 5402967 h 7790740"/>
              <a:gd name="connsiteX973" fmla="*/ 22830292 w 27930708"/>
              <a:gd name="connsiteY973" fmla="*/ 5403694 h 7790740"/>
              <a:gd name="connsiteX974" fmla="*/ 22849928 w 27930708"/>
              <a:gd name="connsiteY974" fmla="*/ 5403694 h 7790740"/>
              <a:gd name="connsiteX975" fmla="*/ 22860500 w 27930708"/>
              <a:gd name="connsiteY975" fmla="*/ 5403694 h 7790740"/>
              <a:gd name="connsiteX976" fmla="*/ 22863928 w 27930708"/>
              <a:gd name="connsiteY976" fmla="*/ 5402967 h 7790740"/>
              <a:gd name="connsiteX977" fmla="*/ 23135950 w 27930708"/>
              <a:gd name="connsiteY977" fmla="*/ 5397088 h 7790740"/>
              <a:gd name="connsiteX978" fmla="*/ 23449532 w 27930708"/>
              <a:gd name="connsiteY978" fmla="*/ 5382556 h 7790740"/>
              <a:gd name="connsiteX979" fmla="*/ 23632284 w 27930708"/>
              <a:gd name="connsiteY979" fmla="*/ 5382556 h 7790740"/>
              <a:gd name="connsiteX980" fmla="*/ 23561296 w 27930708"/>
              <a:gd name="connsiteY980" fmla="*/ 5412753 h 7790740"/>
              <a:gd name="connsiteX981" fmla="*/ 23647388 w 27930708"/>
              <a:gd name="connsiteY981" fmla="*/ 5404826 h 7790740"/>
              <a:gd name="connsiteX982" fmla="*/ 23680628 w 27930708"/>
              <a:gd name="connsiteY982" fmla="*/ 5404389 h 7790740"/>
              <a:gd name="connsiteX983" fmla="*/ 23656070 w 27930708"/>
              <a:gd name="connsiteY983" fmla="*/ 5410063 h 7790740"/>
              <a:gd name="connsiteX984" fmla="*/ 23591504 w 27930708"/>
              <a:gd name="connsiteY984" fmla="*/ 5444459 h 7790740"/>
              <a:gd name="connsiteX985" fmla="*/ 23907164 w 27930708"/>
              <a:gd name="connsiteY985" fmla="*/ 5444459 h 7790740"/>
              <a:gd name="connsiteX986" fmla="*/ 23845240 w 27930708"/>
              <a:gd name="connsiteY986" fmla="*/ 5485225 h 7790740"/>
              <a:gd name="connsiteX987" fmla="*/ 24435784 w 27930708"/>
              <a:gd name="connsiteY987" fmla="*/ 5474656 h 7790740"/>
              <a:gd name="connsiteX988" fmla="*/ 24536976 w 27930708"/>
              <a:gd name="connsiteY988" fmla="*/ 5433891 h 7790740"/>
              <a:gd name="connsiteX989" fmla="*/ 24425212 w 27930708"/>
              <a:gd name="connsiteY989" fmla="*/ 5444459 h 7790740"/>
              <a:gd name="connsiteX990" fmla="*/ 24373860 w 27930708"/>
              <a:gd name="connsiteY990" fmla="*/ 5453518 h 7790740"/>
              <a:gd name="connsiteX991" fmla="*/ 24251524 w 27930708"/>
              <a:gd name="connsiteY991" fmla="*/ 5444459 h 7790740"/>
              <a:gd name="connsiteX992" fmla="*/ 24191108 w 27930708"/>
              <a:gd name="connsiteY992" fmla="*/ 5444459 h 7790740"/>
              <a:gd name="connsiteX993" fmla="*/ 24171476 w 27930708"/>
              <a:gd name="connsiteY993" fmla="*/ 5444459 h 7790740"/>
              <a:gd name="connsiteX994" fmla="*/ 24120124 w 27930708"/>
              <a:gd name="connsiteY994" fmla="*/ 5444459 h 7790740"/>
              <a:gd name="connsiteX995" fmla="*/ 24150328 w 27930708"/>
              <a:gd name="connsiteY995" fmla="*/ 5423322 h 7790740"/>
              <a:gd name="connsiteX996" fmla="*/ 24343652 w 27930708"/>
              <a:gd name="connsiteY996" fmla="*/ 5423322 h 7790740"/>
              <a:gd name="connsiteX997" fmla="*/ 24425212 w 27930708"/>
              <a:gd name="connsiteY997" fmla="*/ 5403694 h 7790740"/>
              <a:gd name="connsiteX998" fmla="*/ 25379748 w 27930708"/>
              <a:gd name="connsiteY998" fmla="*/ 5362928 h 7790740"/>
              <a:gd name="connsiteX999" fmla="*/ 24872272 w 27930708"/>
              <a:gd name="connsiteY999" fmla="*/ 5423322 h 7790740"/>
              <a:gd name="connsiteX1000" fmla="*/ 24780140 w 27930708"/>
              <a:gd name="connsiteY1000" fmla="*/ 5464087 h 7790740"/>
              <a:gd name="connsiteX1001" fmla="*/ 24831492 w 27930708"/>
              <a:gd name="connsiteY1001" fmla="*/ 5464087 h 7790740"/>
              <a:gd name="connsiteX1002" fmla="*/ 24689520 w 27930708"/>
              <a:gd name="connsiteY1002" fmla="*/ 5474656 h 7790740"/>
              <a:gd name="connsiteX1003" fmla="*/ 24648740 w 27930708"/>
              <a:gd name="connsiteY1003" fmla="*/ 5485225 h 7790740"/>
              <a:gd name="connsiteX1004" fmla="*/ 24547548 w 27930708"/>
              <a:gd name="connsiteY1004" fmla="*/ 5494284 h 7790740"/>
              <a:gd name="connsiteX1005" fmla="*/ 24891908 w 27930708"/>
              <a:gd name="connsiteY1005" fmla="*/ 5494284 h 7790740"/>
              <a:gd name="connsiteX1006" fmla="*/ 24820920 w 27930708"/>
              <a:gd name="connsiteY1006" fmla="*/ 5504853 h 7790740"/>
              <a:gd name="connsiteX1007" fmla="*/ 24760508 w 27930708"/>
              <a:gd name="connsiteY1007" fmla="*/ 5524481 h 7790740"/>
              <a:gd name="connsiteX1008" fmla="*/ 25064084 w 27930708"/>
              <a:gd name="connsiteY1008" fmla="*/ 5504853 h 7790740"/>
              <a:gd name="connsiteX1009" fmla="*/ 24820920 w 27930708"/>
              <a:gd name="connsiteY1009" fmla="*/ 5545618 h 7790740"/>
              <a:gd name="connsiteX1010" fmla="*/ 25115436 w 27930708"/>
              <a:gd name="connsiteY1010" fmla="*/ 5545618 h 7790740"/>
              <a:gd name="connsiteX1011" fmla="*/ 25145644 w 27930708"/>
              <a:gd name="connsiteY1011" fmla="*/ 5556187 h 7790740"/>
              <a:gd name="connsiteX1012" fmla="*/ 25186424 w 27930708"/>
              <a:gd name="connsiteY1012" fmla="*/ 5556187 h 7790740"/>
              <a:gd name="connsiteX1013" fmla="*/ 25156216 w 27930708"/>
              <a:gd name="connsiteY1013" fmla="*/ 5565246 h 7790740"/>
              <a:gd name="connsiteX1014" fmla="*/ 25115436 w 27930708"/>
              <a:gd name="connsiteY1014" fmla="*/ 5565246 h 7790740"/>
              <a:gd name="connsiteX1015" fmla="*/ 24820920 w 27930708"/>
              <a:gd name="connsiteY1015" fmla="*/ 5606012 h 7790740"/>
              <a:gd name="connsiteX1016" fmla="*/ 24769568 w 27930708"/>
              <a:gd name="connsiteY1016" fmla="*/ 5636208 h 7790740"/>
              <a:gd name="connsiteX1017" fmla="*/ 25003672 w 27930708"/>
              <a:gd name="connsiteY1017" fmla="*/ 5627149 h 7790740"/>
              <a:gd name="connsiteX1018" fmla="*/ 24962892 w 27930708"/>
              <a:gd name="connsiteY1018" fmla="*/ 5636208 h 7790740"/>
              <a:gd name="connsiteX1019" fmla="*/ 24973464 w 27930708"/>
              <a:gd name="connsiteY1019" fmla="*/ 5636208 h 7790740"/>
              <a:gd name="connsiteX1020" fmla="*/ 25156216 w 27930708"/>
              <a:gd name="connsiteY1020" fmla="*/ 5636208 h 7790740"/>
              <a:gd name="connsiteX1021" fmla="*/ 25431096 w 27930708"/>
              <a:gd name="connsiteY1021" fmla="*/ 5606012 h 7790740"/>
              <a:gd name="connsiteX1022" fmla="*/ 25521716 w 27930708"/>
              <a:gd name="connsiteY1022" fmla="*/ 5556187 h 7790740"/>
              <a:gd name="connsiteX1023" fmla="*/ 24882844 w 27930708"/>
              <a:gd name="connsiteY1023" fmla="*/ 5627149 h 7790740"/>
              <a:gd name="connsiteX1024" fmla="*/ 25715040 w 27930708"/>
              <a:gd name="connsiteY1024" fmla="*/ 5515422 h 7790740"/>
              <a:gd name="connsiteX1025" fmla="*/ 25776964 w 27930708"/>
              <a:gd name="connsiteY1025" fmla="*/ 5494284 h 7790740"/>
              <a:gd name="connsiteX1026" fmla="*/ 26020132 w 27930708"/>
              <a:gd name="connsiteY1026" fmla="*/ 5474656 h 7790740"/>
              <a:gd name="connsiteX1027" fmla="*/ 25786028 w 27930708"/>
              <a:gd name="connsiteY1027" fmla="*/ 5515422 h 7790740"/>
              <a:gd name="connsiteX1028" fmla="*/ 25704468 w 27930708"/>
              <a:gd name="connsiteY1028" fmla="*/ 5565246 h 7790740"/>
              <a:gd name="connsiteX1029" fmla="*/ 26314648 w 27930708"/>
              <a:gd name="connsiteY1029" fmla="*/ 5535049 h 7790740"/>
              <a:gd name="connsiteX1030" fmla="*/ 26355424 w 27930708"/>
              <a:gd name="connsiteY1030" fmla="*/ 5535049 h 7790740"/>
              <a:gd name="connsiteX1031" fmla="*/ 26131896 w 27930708"/>
              <a:gd name="connsiteY1031" fmla="*/ 5575815 h 7790740"/>
              <a:gd name="connsiteX1032" fmla="*/ 26039764 w 27930708"/>
              <a:gd name="connsiteY1032" fmla="*/ 5616580 h 7790740"/>
              <a:gd name="connsiteX1033" fmla="*/ 26680148 w 27930708"/>
              <a:gd name="connsiteY1033" fmla="*/ 5596953 h 7790740"/>
              <a:gd name="connsiteX1034" fmla="*/ 26121324 w 27930708"/>
              <a:gd name="connsiteY1034" fmla="*/ 5676974 h 7790740"/>
              <a:gd name="connsiteX1035" fmla="*/ 26020132 w 27930708"/>
              <a:gd name="connsiteY1035" fmla="*/ 5717739 h 7790740"/>
              <a:gd name="connsiteX1036" fmla="*/ 26009556 w 27930708"/>
              <a:gd name="connsiteY1036" fmla="*/ 5717739 h 7790740"/>
              <a:gd name="connsiteX1037" fmla="*/ 25409952 w 27930708"/>
              <a:gd name="connsiteY1037" fmla="*/ 5769074 h 7790740"/>
              <a:gd name="connsiteX1038" fmla="*/ 25502084 w 27930708"/>
              <a:gd name="connsiteY1038" fmla="*/ 5769074 h 7790740"/>
              <a:gd name="connsiteX1039" fmla="*/ 25024816 w 27930708"/>
              <a:gd name="connsiteY1039" fmla="*/ 5818898 h 7790740"/>
              <a:gd name="connsiteX1040" fmla="*/ 25104864 w 27930708"/>
              <a:gd name="connsiteY1040" fmla="*/ 5818898 h 7790740"/>
              <a:gd name="connsiteX1041" fmla="*/ 25044452 w 27930708"/>
              <a:gd name="connsiteY1041" fmla="*/ 5829467 h 7790740"/>
              <a:gd name="connsiteX1042" fmla="*/ 24943256 w 27930708"/>
              <a:gd name="connsiteY1042" fmla="*/ 5870232 h 7790740"/>
              <a:gd name="connsiteX1043" fmla="*/ 25237776 w 27930708"/>
              <a:gd name="connsiteY1043" fmla="*/ 5870232 h 7790740"/>
              <a:gd name="connsiteX1044" fmla="*/ 25104864 w 27930708"/>
              <a:gd name="connsiteY1044" fmla="*/ 5880801 h 7790740"/>
              <a:gd name="connsiteX1045" fmla="*/ 25704468 w 27930708"/>
              <a:gd name="connsiteY1045" fmla="*/ 5829467 h 7790740"/>
              <a:gd name="connsiteX1046" fmla="*/ 25624420 w 27930708"/>
              <a:gd name="connsiteY1046" fmla="*/ 5870232 h 7790740"/>
              <a:gd name="connsiteX1047" fmla="*/ 24627596 w 27930708"/>
              <a:gd name="connsiteY1047" fmla="*/ 6012157 h 7790740"/>
              <a:gd name="connsiteX1048" fmla="*/ 24536976 w 27930708"/>
              <a:gd name="connsiteY1048" fmla="*/ 6052922 h 7790740"/>
              <a:gd name="connsiteX1049" fmla="*/ 24536976 w 27930708"/>
              <a:gd name="connsiteY1049" fmla="*/ 6052922 h 7790740"/>
              <a:gd name="connsiteX1050" fmla="*/ 25115436 w 27930708"/>
              <a:gd name="connsiteY1050" fmla="*/ 5992529 h 7790740"/>
              <a:gd name="connsiteX1051" fmla="*/ 24769568 w 27930708"/>
              <a:gd name="connsiteY1051" fmla="*/ 6074060 h 7790740"/>
              <a:gd name="connsiteX1052" fmla="*/ 24719728 w 27930708"/>
              <a:gd name="connsiteY1052" fmla="*/ 6104257 h 7790740"/>
              <a:gd name="connsiteX1053" fmla="*/ 25248348 w 27930708"/>
              <a:gd name="connsiteY1053" fmla="*/ 6052922 h 7790740"/>
              <a:gd name="connsiteX1054" fmla="*/ 25257408 w 27930708"/>
              <a:gd name="connsiteY1054" fmla="*/ 6063491 h 7790740"/>
              <a:gd name="connsiteX1055" fmla="*/ 25263828 w 27930708"/>
              <a:gd name="connsiteY1055" fmla="*/ 6063491 h 7790740"/>
              <a:gd name="connsiteX1056" fmla="*/ 25298188 w 27930708"/>
              <a:gd name="connsiteY1056" fmla="*/ 6063491 h 7790740"/>
              <a:gd name="connsiteX1057" fmla="*/ 25237776 w 27930708"/>
              <a:gd name="connsiteY1057" fmla="*/ 6104257 h 7790740"/>
              <a:gd name="connsiteX1058" fmla="*/ 25826808 w 27930708"/>
              <a:gd name="connsiteY1058" fmla="*/ 6074060 h 7790740"/>
              <a:gd name="connsiteX1059" fmla="*/ 25918936 w 27930708"/>
              <a:gd name="connsiteY1059" fmla="*/ 6033294 h 7790740"/>
              <a:gd name="connsiteX1060" fmla="*/ 25989924 w 27930708"/>
              <a:gd name="connsiteY1060" fmla="*/ 6022726 h 7790740"/>
              <a:gd name="connsiteX1061" fmla="*/ 26110752 w 27930708"/>
              <a:gd name="connsiteY1061" fmla="*/ 6043863 h 7790740"/>
              <a:gd name="connsiteX1062" fmla="*/ 25826808 w 27930708"/>
              <a:gd name="connsiteY1062" fmla="*/ 6093688 h 7790740"/>
              <a:gd name="connsiteX1063" fmla="*/ 25736188 w 27930708"/>
              <a:gd name="connsiteY1063" fmla="*/ 6134453 h 7790740"/>
              <a:gd name="connsiteX1064" fmla="*/ 26295012 w 27930708"/>
              <a:gd name="connsiteY1064" fmla="*/ 6093688 h 7790740"/>
              <a:gd name="connsiteX1065" fmla="*/ 26314648 w 27930708"/>
              <a:gd name="connsiteY1065" fmla="*/ 6104257 h 7790740"/>
              <a:gd name="connsiteX1066" fmla="*/ 25918936 w 27930708"/>
              <a:gd name="connsiteY1066" fmla="*/ 6185788 h 7790740"/>
              <a:gd name="connsiteX1067" fmla="*/ 25826808 w 27930708"/>
              <a:gd name="connsiteY1067" fmla="*/ 6226553 h 7790740"/>
              <a:gd name="connsiteX1068" fmla="*/ 26813060 w 27930708"/>
              <a:gd name="connsiteY1068" fmla="*/ 6134453 h 7790740"/>
              <a:gd name="connsiteX1069" fmla="*/ 26862900 w 27930708"/>
              <a:gd name="connsiteY1069" fmla="*/ 6134453 h 7790740"/>
              <a:gd name="connsiteX1070" fmla="*/ 26944456 w 27930708"/>
              <a:gd name="connsiteY1070" fmla="*/ 6145022 h 7790740"/>
              <a:gd name="connsiteX1071" fmla="*/ 26862900 w 27930708"/>
              <a:gd name="connsiteY1071" fmla="*/ 6164650 h 7790740"/>
              <a:gd name="connsiteX1072" fmla="*/ 26791912 w 27930708"/>
              <a:gd name="connsiteY1072" fmla="*/ 6215984 h 7790740"/>
              <a:gd name="connsiteX1073" fmla="*/ 27340168 w 27930708"/>
              <a:gd name="connsiteY1073" fmla="*/ 6175219 h 7790740"/>
              <a:gd name="connsiteX1074" fmla="*/ 27898992 w 27930708"/>
              <a:gd name="connsiteY1074" fmla="*/ 6104257 h 7790740"/>
              <a:gd name="connsiteX1075" fmla="*/ 27930708 w 27930708"/>
              <a:gd name="connsiteY1075" fmla="*/ 6104257 h 7790740"/>
              <a:gd name="connsiteX1076" fmla="*/ 27107576 w 27930708"/>
              <a:gd name="connsiteY1076" fmla="*/ 6256750 h 7790740"/>
              <a:gd name="connsiteX1077" fmla="*/ 27015444 w 27930708"/>
              <a:gd name="connsiteY1077" fmla="*/ 6306574 h 7790740"/>
              <a:gd name="connsiteX1078" fmla="*/ 26701292 w 27930708"/>
              <a:gd name="connsiteY1078" fmla="*/ 6357909 h 7790740"/>
              <a:gd name="connsiteX1079" fmla="*/ 26660516 w 27930708"/>
              <a:gd name="connsiteY1079" fmla="*/ 6357909 h 7790740"/>
              <a:gd name="connsiteX1080" fmla="*/ 26701292 w 27930708"/>
              <a:gd name="connsiteY1080" fmla="*/ 6327712 h 7790740"/>
              <a:gd name="connsiteX1081" fmla="*/ 26630308 w 27930708"/>
              <a:gd name="connsiteY1081" fmla="*/ 6338281 h 7790740"/>
              <a:gd name="connsiteX1082" fmla="*/ 26710356 w 27930708"/>
              <a:gd name="connsiteY1082" fmla="*/ 6317143 h 7790740"/>
              <a:gd name="connsiteX1083" fmla="*/ 26782852 w 27930708"/>
              <a:gd name="connsiteY1083" fmla="*/ 6276378 h 7790740"/>
              <a:gd name="connsiteX1084" fmla="*/ 26325220 w 27930708"/>
              <a:gd name="connsiteY1084" fmla="*/ 6347340 h 7790740"/>
              <a:gd name="connsiteX1085" fmla="*/ 26742072 w 27930708"/>
              <a:gd name="connsiteY1085" fmla="*/ 6265809 h 7790740"/>
              <a:gd name="connsiteX1086" fmla="*/ 26832692 w 27930708"/>
              <a:gd name="connsiteY1086" fmla="*/ 6215984 h 7790740"/>
              <a:gd name="connsiteX1087" fmla="*/ 26426412 w 27930708"/>
              <a:gd name="connsiteY1087" fmla="*/ 6276378 h 7790740"/>
              <a:gd name="connsiteX1088" fmla="*/ 26507968 w 27930708"/>
              <a:gd name="connsiteY1088" fmla="*/ 6256750 h 7790740"/>
              <a:gd name="connsiteX1089" fmla="*/ 26598592 w 27930708"/>
              <a:gd name="connsiteY1089" fmla="*/ 6215984 h 7790740"/>
              <a:gd name="connsiteX1090" fmla="*/ 25826808 w 27930708"/>
              <a:gd name="connsiteY1090" fmla="*/ 6276378 h 7790740"/>
              <a:gd name="connsiteX1091" fmla="*/ 25654628 w 27930708"/>
              <a:gd name="connsiteY1091" fmla="*/ 6286946 h 7790740"/>
              <a:gd name="connsiteX1092" fmla="*/ 25551924 w 27930708"/>
              <a:gd name="connsiteY1092" fmla="*/ 6327712 h 7790740"/>
              <a:gd name="connsiteX1093" fmla="*/ 25715040 w 27930708"/>
              <a:gd name="connsiteY1093" fmla="*/ 6317143 h 7790740"/>
              <a:gd name="connsiteX1094" fmla="*/ 25878160 w 27930708"/>
              <a:gd name="connsiteY1094" fmla="*/ 6306574 h 7790740"/>
              <a:gd name="connsiteX1095" fmla="*/ 25897792 w 27930708"/>
              <a:gd name="connsiteY1095" fmla="*/ 6306574 h 7790740"/>
              <a:gd name="connsiteX1096" fmla="*/ 26263296 w 27930708"/>
              <a:gd name="connsiteY1096" fmla="*/ 6265809 h 7790740"/>
              <a:gd name="connsiteX1097" fmla="*/ 25938572 w 27930708"/>
              <a:gd name="connsiteY1097" fmla="*/ 6317143 h 7790740"/>
              <a:gd name="connsiteX1098" fmla="*/ 25613848 w 27930708"/>
              <a:gd name="connsiteY1098" fmla="*/ 6368477 h 7790740"/>
              <a:gd name="connsiteX1099" fmla="*/ 25521716 w 27930708"/>
              <a:gd name="connsiteY1099" fmla="*/ 6418302 h 7790740"/>
              <a:gd name="connsiteX1100" fmla="*/ 25897792 w 27930708"/>
              <a:gd name="connsiteY1100" fmla="*/ 6388105 h 7790740"/>
              <a:gd name="connsiteX1101" fmla="*/ 26263296 w 27930708"/>
              <a:gd name="connsiteY1101" fmla="*/ 6338281 h 7790740"/>
              <a:gd name="connsiteX1102" fmla="*/ 26142468 w 27930708"/>
              <a:gd name="connsiteY1102" fmla="*/ 6368477 h 7790740"/>
              <a:gd name="connsiteX1103" fmla="*/ 26091116 w 27930708"/>
              <a:gd name="connsiteY1103" fmla="*/ 6409243 h 7790740"/>
              <a:gd name="connsiteX1104" fmla="*/ 26137748 w 27930708"/>
              <a:gd name="connsiteY1104" fmla="*/ 6399995 h 7790740"/>
              <a:gd name="connsiteX1105" fmla="*/ 26168470 w 27930708"/>
              <a:gd name="connsiteY1105" fmla="*/ 6399251 h 7790740"/>
              <a:gd name="connsiteX1106" fmla="*/ 25960850 w 27930708"/>
              <a:gd name="connsiteY1106" fmla="*/ 6427738 h 7790740"/>
              <a:gd name="connsiteX1107" fmla="*/ 25755820 w 27930708"/>
              <a:gd name="connsiteY1107" fmla="*/ 6450008 h 7790740"/>
              <a:gd name="connsiteX1108" fmla="*/ 25289124 w 27930708"/>
              <a:gd name="connsiteY1108" fmla="*/ 6540598 h 7790740"/>
              <a:gd name="connsiteX1109" fmla="*/ 25349540 w 27930708"/>
              <a:gd name="connsiteY1109" fmla="*/ 6530030 h 7790740"/>
              <a:gd name="connsiteX1110" fmla="*/ 25521716 w 27930708"/>
              <a:gd name="connsiteY1110" fmla="*/ 6510402 h 7790740"/>
              <a:gd name="connsiteX1111" fmla="*/ 25511144 w 27930708"/>
              <a:gd name="connsiteY1111" fmla="*/ 6530030 h 7790740"/>
              <a:gd name="connsiteX1112" fmla="*/ 26609164 w 27930708"/>
              <a:gd name="connsiteY1112" fmla="*/ 6409243 h 7790740"/>
              <a:gd name="connsiteX1113" fmla="*/ 26802484 w 27930708"/>
              <a:gd name="connsiteY1113" fmla="*/ 6388105 h 7790740"/>
              <a:gd name="connsiteX1114" fmla="*/ 26720928 w 27930708"/>
              <a:gd name="connsiteY1114" fmla="*/ 6428871 h 7790740"/>
              <a:gd name="connsiteX1115" fmla="*/ 26243660 w 27930708"/>
              <a:gd name="connsiteY1115" fmla="*/ 6490774 h 7790740"/>
              <a:gd name="connsiteX1116" fmla="*/ 25755820 w 27930708"/>
              <a:gd name="connsiteY1116" fmla="*/ 6570795 h 7790740"/>
              <a:gd name="connsiteX1117" fmla="*/ 25674264 w 27930708"/>
              <a:gd name="connsiteY1117" fmla="*/ 6611561 h 7790740"/>
              <a:gd name="connsiteX1118" fmla="*/ 25928000 w 27930708"/>
              <a:gd name="connsiteY1118" fmla="*/ 6581364 h 7790740"/>
              <a:gd name="connsiteX1119" fmla="*/ 26183248 w 27930708"/>
              <a:gd name="connsiteY1119" fmla="*/ 6551167 h 7790740"/>
              <a:gd name="connsiteX1120" fmla="*/ 26151528 w 27930708"/>
              <a:gd name="connsiteY1120" fmla="*/ 6581364 h 7790740"/>
              <a:gd name="connsiteX1121" fmla="*/ 26243660 w 27930708"/>
              <a:gd name="connsiteY1121" fmla="*/ 6570795 h 7790740"/>
              <a:gd name="connsiteX1122" fmla="*/ 26344852 w 27930708"/>
              <a:gd name="connsiteY1122" fmla="*/ 6560226 h 7790740"/>
              <a:gd name="connsiteX1123" fmla="*/ 26325220 w 27930708"/>
              <a:gd name="connsiteY1123" fmla="*/ 6570795 h 7790740"/>
              <a:gd name="connsiteX1124" fmla="*/ 25033880 w 27930708"/>
              <a:gd name="connsiteY1124" fmla="*/ 6712719 h 7790740"/>
              <a:gd name="connsiteX1125" fmla="*/ 24932684 w 27930708"/>
              <a:gd name="connsiteY1125" fmla="*/ 6753485 h 7790740"/>
              <a:gd name="connsiteX1126" fmla="*/ 24902480 w 27930708"/>
              <a:gd name="connsiteY1126" fmla="*/ 6764054 h 7790740"/>
              <a:gd name="connsiteX1127" fmla="*/ 24851128 w 27930708"/>
              <a:gd name="connsiteY1127" fmla="*/ 6794250 h 7790740"/>
              <a:gd name="connsiteX1128" fmla="*/ 25196996 w 27930708"/>
              <a:gd name="connsiteY1128" fmla="*/ 6744426 h 7790740"/>
              <a:gd name="connsiteX1129" fmla="*/ 25145644 w 27930708"/>
              <a:gd name="connsiteY1129" fmla="*/ 6774623 h 7790740"/>
              <a:gd name="connsiteX1130" fmla="*/ 25695408 w 27930708"/>
              <a:gd name="connsiteY1130" fmla="*/ 6733857 h 7790740"/>
              <a:gd name="connsiteX1131" fmla="*/ 25958208 w 27930708"/>
              <a:gd name="connsiteY1131" fmla="*/ 6712719 h 7790740"/>
              <a:gd name="connsiteX1132" fmla="*/ 26233088 w 27930708"/>
              <a:gd name="connsiteY1132" fmla="*/ 6673464 h 7790740"/>
              <a:gd name="connsiteX1133" fmla="*/ 26527604 w 27930708"/>
              <a:gd name="connsiteY1133" fmla="*/ 6632698 h 7790740"/>
              <a:gd name="connsiteX1134" fmla="*/ 26527604 w 27930708"/>
              <a:gd name="connsiteY1134" fmla="*/ 6652326 h 7790740"/>
              <a:gd name="connsiteX1135" fmla="*/ 26852328 w 27930708"/>
              <a:gd name="connsiteY1135" fmla="*/ 6611561 h 7790740"/>
              <a:gd name="connsiteX1136" fmla="*/ 26131896 w 27930708"/>
              <a:gd name="connsiteY1136" fmla="*/ 6733857 h 7790740"/>
              <a:gd name="connsiteX1137" fmla="*/ 25949144 w 27930708"/>
              <a:gd name="connsiteY1137" fmla="*/ 6764054 h 7790740"/>
              <a:gd name="connsiteX1138" fmla="*/ 25766392 w 27930708"/>
              <a:gd name="connsiteY1138" fmla="*/ 6785191 h 7790740"/>
              <a:gd name="connsiteX1139" fmla="*/ 25400892 w 27930708"/>
              <a:gd name="connsiteY1139" fmla="*/ 6815388 h 7790740"/>
              <a:gd name="connsiteX1140" fmla="*/ 25390320 w 27930708"/>
              <a:gd name="connsiteY1140" fmla="*/ 6815388 h 7790740"/>
              <a:gd name="connsiteX1141" fmla="*/ 24973464 w 27930708"/>
              <a:gd name="connsiteY1141" fmla="*/ 6865213 h 7790740"/>
              <a:gd name="connsiteX1142" fmla="*/ 24882844 w 27930708"/>
              <a:gd name="connsiteY1142" fmla="*/ 6905978 h 7790740"/>
              <a:gd name="connsiteX1143" fmla="*/ 25156216 w 27930708"/>
              <a:gd name="connsiteY1143" fmla="*/ 6875781 h 7790740"/>
              <a:gd name="connsiteX1144" fmla="*/ 25156216 w 27930708"/>
              <a:gd name="connsiteY1144" fmla="*/ 6886350 h 7790740"/>
              <a:gd name="connsiteX1145" fmla="*/ 26071480 w 27930708"/>
              <a:gd name="connsiteY1145" fmla="*/ 6815388 h 7790740"/>
              <a:gd name="connsiteX1146" fmla="*/ 25908364 w 27930708"/>
              <a:gd name="connsiteY1146" fmla="*/ 6845585 h 7790740"/>
              <a:gd name="connsiteX1147" fmla="*/ 25420524 w 27930708"/>
              <a:gd name="connsiteY1147" fmla="*/ 6886350 h 7790740"/>
              <a:gd name="connsiteX1148" fmla="*/ 25379748 w 27930708"/>
              <a:gd name="connsiteY1148" fmla="*/ 6896919 h 7790740"/>
              <a:gd name="connsiteX1149" fmla="*/ 25338968 w 27930708"/>
              <a:gd name="connsiteY1149" fmla="*/ 6896919 h 7790740"/>
              <a:gd name="connsiteX1150" fmla="*/ 25207568 w 27930708"/>
              <a:gd name="connsiteY1150" fmla="*/ 6916547 h 7790740"/>
              <a:gd name="connsiteX1151" fmla="*/ 25166788 w 27930708"/>
              <a:gd name="connsiteY1151" fmla="*/ 6916547 h 7790740"/>
              <a:gd name="connsiteX1152" fmla="*/ 24678948 w 27930708"/>
              <a:gd name="connsiteY1152" fmla="*/ 6957312 h 7790740"/>
              <a:gd name="connsiteX1153" fmla="*/ 24191108 w 27930708"/>
              <a:gd name="connsiteY1153" fmla="*/ 7007137 h 7790740"/>
              <a:gd name="connsiteX1154" fmla="*/ 24180536 w 27930708"/>
              <a:gd name="connsiteY1154" fmla="*/ 7007137 h 7790740"/>
              <a:gd name="connsiteX1155" fmla="*/ 24089916 w 27930708"/>
              <a:gd name="connsiteY1155" fmla="*/ 7047902 h 7790740"/>
              <a:gd name="connsiteX1156" fmla="*/ 24435784 w 27930708"/>
              <a:gd name="connsiteY1156" fmla="*/ 7028275 h 7790740"/>
              <a:gd name="connsiteX1157" fmla="*/ 24780140 w 27930708"/>
              <a:gd name="connsiteY1157" fmla="*/ 6998078 h 7790740"/>
              <a:gd name="connsiteX1158" fmla="*/ 24404068 w 27930708"/>
              <a:gd name="connsiteY1158" fmla="*/ 7069040 h 7790740"/>
              <a:gd name="connsiteX1159" fmla="*/ 24322508 w 27930708"/>
              <a:gd name="connsiteY1159" fmla="*/ 7109806 h 7790740"/>
              <a:gd name="connsiteX1160" fmla="*/ 24673260 w 27930708"/>
              <a:gd name="connsiteY1160" fmla="*/ 7081732 h 7790740"/>
              <a:gd name="connsiteX1161" fmla="*/ 25003696 w 27930708"/>
              <a:gd name="connsiteY1161" fmla="*/ 7046891 h 7790740"/>
              <a:gd name="connsiteX1162" fmla="*/ 24913052 w 27930708"/>
              <a:gd name="connsiteY1162" fmla="*/ 7058471 h 7790740"/>
              <a:gd name="connsiteX1163" fmla="*/ 24810348 w 27930708"/>
              <a:gd name="connsiteY1163" fmla="*/ 7109806 h 7790740"/>
              <a:gd name="connsiteX1164" fmla="*/ 25095804 w 27930708"/>
              <a:gd name="connsiteY1164" fmla="*/ 7099237 h 7790740"/>
              <a:gd name="connsiteX1165" fmla="*/ 24780140 w 27930708"/>
              <a:gd name="connsiteY1165" fmla="*/ 7159630 h 7790740"/>
              <a:gd name="connsiteX1166" fmla="*/ 24698584 w 27930708"/>
              <a:gd name="connsiteY1166" fmla="*/ 7200396 h 7790740"/>
              <a:gd name="connsiteX1167" fmla="*/ 25278552 w 27930708"/>
              <a:gd name="connsiteY1167" fmla="*/ 7159630 h 7790740"/>
              <a:gd name="connsiteX1168" fmla="*/ 25216628 w 27930708"/>
              <a:gd name="connsiteY1168" fmla="*/ 7200396 h 7790740"/>
              <a:gd name="connsiteX1169" fmla="*/ 26121324 w 27930708"/>
              <a:gd name="connsiteY1169" fmla="*/ 7109806 h 7790740"/>
              <a:gd name="connsiteX1170" fmla="*/ 27026016 w 27930708"/>
              <a:gd name="connsiteY1170" fmla="*/ 6976940 h 7790740"/>
              <a:gd name="connsiteX1171" fmla="*/ 27026016 w 27930708"/>
              <a:gd name="connsiteY1171" fmla="*/ 6987509 h 7790740"/>
              <a:gd name="connsiteX1172" fmla="*/ 27432296 w 27930708"/>
              <a:gd name="connsiteY1172" fmla="*/ 6937685 h 7790740"/>
              <a:gd name="connsiteX1173" fmla="*/ 26903680 w 27930708"/>
              <a:gd name="connsiteY1173" fmla="*/ 7017706 h 7790740"/>
              <a:gd name="connsiteX1174" fmla="*/ 26903680 w 27930708"/>
              <a:gd name="connsiteY1174" fmla="*/ 7007137 h 7790740"/>
              <a:gd name="connsiteX1175" fmla="*/ 26649940 w 27930708"/>
              <a:gd name="connsiteY1175" fmla="*/ 7047902 h 7790740"/>
              <a:gd name="connsiteX1176" fmla="*/ 26548748 w 27930708"/>
              <a:gd name="connsiteY1176" fmla="*/ 7099237 h 7790740"/>
              <a:gd name="connsiteX1177" fmla="*/ 26527604 w 27930708"/>
              <a:gd name="connsiteY1177" fmla="*/ 7099237 h 7790740"/>
              <a:gd name="connsiteX1178" fmla="*/ 26538176 w 27930708"/>
              <a:gd name="connsiteY1178" fmla="*/ 7088668 h 7790740"/>
              <a:gd name="connsiteX1179" fmla="*/ 26172676 w 27930708"/>
              <a:gd name="connsiteY1179" fmla="*/ 7140002 h 7790740"/>
              <a:gd name="connsiteX1180" fmla="*/ 25989924 w 27930708"/>
              <a:gd name="connsiteY1180" fmla="*/ 7170199 h 7790740"/>
              <a:gd name="connsiteX1181" fmla="*/ 25807172 w 27930708"/>
              <a:gd name="connsiteY1181" fmla="*/ 7180768 h 7790740"/>
              <a:gd name="connsiteX1182" fmla="*/ 25695408 w 27930708"/>
              <a:gd name="connsiteY1182" fmla="*/ 7232102 h 7790740"/>
              <a:gd name="connsiteX1183" fmla="*/ 25663688 w 27930708"/>
              <a:gd name="connsiteY1183" fmla="*/ 7262299 h 7790740"/>
              <a:gd name="connsiteX1184" fmla="*/ 25786028 w 27930708"/>
              <a:gd name="connsiteY1184" fmla="*/ 7221533 h 7790740"/>
              <a:gd name="connsiteX1185" fmla="*/ 25816236 w 27930708"/>
              <a:gd name="connsiteY1185" fmla="*/ 7221533 h 7790740"/>
              <a:gd name="connsiteX1186" fmla="*/ 26254232 w 27930708"/>
              <a:gd name="connsiteY1186" fmla="*/ 7159630 h 7790740"/>
              <a:gd name="connsiteX1187" fmla="*/ 26243660 w 27930708"/>
              <a:gd name="connsiteY1187" fmla="*/ 7170199 h 7790740"/>
              <a:gd name="connsiteX1188" fmla="*/ 26009556 w 27930708"/>
              <a:gd name="connsiteY1188" fmla="*/ 7210964 h 7790740"/>
              <a:gd name="connsiteX1189" fmla="*/ 25786028 w 27930708"/>
              <a:gd name="connsiteY1189" fmla="*/ 7241161 h 7790740"/>
              <a:gd name="connsiteX1190" fmla="*/ 25725612 w 27930708"/>
              <a:gd name="connsiteY1190" fmla="*/ 7262299 h 7790740"/>
              <a:gd name="connsiteX1191" fmla="*/ 24932684 w 27930708"/>
              <a:gd name="connsiteY1191" fmla="*/ 7333261 h 7790740"/>
              <a:gd name="connsiteX1192" fmla="*/ 24536976 w 27930708"/>
              <a:gd name="connsiteY1192" fmla="*/ 7374026 h 7790740"/>
              <a:gd name="connsiteX1193" fmla="*/ 24139756 w 27930708"/>
              <a:gd name="connsiteY1193" fmla="*/ 7404223 h 7790740"/>
              <a:gd name="connsiteX1194" fmla="*/ 24038564 w 27930708"/>
              <a:gd name="connsiteY1194" fmla="*/ 7444989 h 7790740"/>
              <a:gd name="connsiteX1195" fmla="*/ 24536976 w 27930708"/>
              <a:gd name="connsiteY1195" fmla="*/ 7404223 h 7790740"/>
              <a:gd name="connsiteX1196" fmla="*/ 25033880 w 27930708"/>
              <a:gd name="connsiteY1196" fmla="*/ 7352889 h 7790740"/>
              <a:gd name="connsiteX1197" fmla="*/ 26039764 w 27930708"/>
              <a:gd name="connsiteY1197" fmla="*/ 7271358 h 7790740"/>
              <a:gd name="connsiteX1198" fmla="*/ 26131896 w 27930708"/>
              <a:gd name="connsiteY1198" fmla="*/ 7241161 h 7790740"/>
              <a:gd name="connsiteX1199" fmla="*/ 26791912 w 27930708"/>
              <a:gd name="connsiteY1199" fmla="*/ 7129433 h 7790740"/>
              <a:gd name="connsiteX1200" fmla="*/ 26898392 w 27930708"/>
              <a:gd name="connsiteY1200" fmla="*/ 7123583 h 7790740"/>
              <a:gd name="connsiteX1201" fmla="*/ 26992446 w 27930708"/>
              <a:gd name="connsiteY1201" fmla="*/ 7111414 h 7790740"/>
              <a:gd name="connsiteX1202" fmla="*/ 26974098 w 27930708"/>
              <a:gd name="connsiteY1202" fmla="*/ 7120186 h 7790740"/>
              <a:gd name="connsiteX1203" fmla="*/ 26944456 w 27930708"/>
              <a:gd name="connsiteY1203" fmla="*/ 7129433 h 7790740"/>
              <a:gd name="connsiteX1204" fmla="*/ 26192308 w 27930708"/>
              <a:gd name="connsiteY1204" fmla="*/ 7262299 h 7790740"/>
              <a:gd name="connsiteX1205" fmla="*/ 26202880 w 27930708"/>
              <a:gd name="connsiteY1205" fmla="*/ 7241161 h 7790740"/>
              <a:gd name="connsiteX1206" fmla="*/ 25551924 w 27930708"/>
              <a:gd name="connsiteY1206" fmla="*/ 7333261 h 7790740"/>
              <a:gd name="connsiteX1207" fmla="*/ 24891908 w 27930708"/>
              <a:gd name="connsiteY1207" fmla="*/ 7384595 h 7790740"/>
              <a:gd name="connsiteX1208" fmla="*/ 24820920 w 27930708"/>
              <a:gd name="connsiteY1208" fmla="*/ 7393654 h 7790740"/>
              <a:gd name="connsiteX1209" fmla="*/ 24719728 w 27930708"/>
              <a:gd name="connsiteY1209" fmla="*/ 7444989 h 7790740"/>
              <a:gd name="connsiteX1210" fmla="*/ 25867584 w 27930708"/>
              <a:gd name="connsiteY1210" fmla="*/ 7333261 h 7790740"/>
              <a:gd name="connsiteX1211" fmla="*/ 25826808 w 27930708"/>
              <a:gd name="connsiteY1211" fmla="*/ 7363458 h 7790740"/>
              <a:gd name="connsiteX1212" fmla="*/ 25958208 w 27930708"/>
              <a:gd name="connsiteY1212" fmla="*/ 7352889 h 7790740"/>
              <a:gd name="connsiteX1213" fmla="*/ 25704468 w 27930708"/>
              <a:gd name="connsiteY1213" fmla="*/ 7393654 h 7790740"/>
              <a:gd name="connsiteX1214" fmla="*/ 25725612 w 27930708"/>
              <a:gd name="connsiteY1214" fmla="*/ 7374026 h 7790740"/>
              <a:gd name="connsiteX1215" fmla="*/ 24597392 w 27930708"/>
              <a:gd name="connsiteY1215" fmla="*/ 7475185 h 7790740"/>
              <a:gd name="connsiteX1216" fmla="*/ 24496196 w 27930708"/>
              <a:gd name="connsiteY1216" fmla="*/ 7526519 h 7790740"/>
              <a:gd name="connsiteX1217" fmla="*/ 25298188 w 27930708"/>
              <a:gd name="connsiteY1217" fmla="*/ 7444989 h 7790740"/>
              <a:gd name="connsiteX1218" fmla="*/ 24760508 w 27930708"/>
              <a:gd name="connsiteY1218" fmla="*/ 7526519 h 7790740"/>
              <a:gd name="connsiteX1219" fmla="*/ 24231888 w 27930708"/>
              <a:gd name="connsiteY1219" fmla="*/ 7597481 h 7790740"/>
              <a:gd name="connsiteX1220" fmla="*/ 23053824 w 27930708"/>
              <a:gd name="connsiteY1220" fmla="*/ 7688071 h 7790740"/>
              <a:gd name="connsiteX1221" fmla="*/ 22951120 w 27930708"/>
              <a:gd name="connsiteY1221" fmla="*/ 7728837 h 7790740"/>
              <a:gd name="connsiteX1222" fmla="*/ 24049136 w 27930708"/>
              <a:gd name="connsiteY1222" fmla="*/ 7647306 h 7790740"/>
              <a:gd name="connsiteX1223" fmla="*/ 24068772 w 27930708"/>
              <a:gd name="connsiteY1223" fmla="*/ 7647306 h 7790740"/>
              <a:gd name="connsiteX1224" fmla="*/ 24150328 w 27930708"/>
              <a:gd name="connsiteY1224" fmla="*/ 7638247 h 7790740"/>
              <a:gd name="connsiteX1225" fmla="*/ 24657804 w 27930708"/>
              <a:gd name="connsiteY1225" fmla="*/ 7586913 h 7790740"/>
              <a:gd name="connsiteX1226" fmla="*/ 24861700 w 27930708"/>
              <a:gd name="connsiteY1226" fmla="*/ 7567285 h 7790740"/>
              <a:gd name="connsiteX1227" fmla="*/ 24780140 w 27930708"/>
              <a:gd name="connsiteY1227" fmla="*/ 7597481 h 7790740"/>
              <a:gd name="connsiteX1228" fmla="*/ 23795400 w 27930708"/>
              <a:gd name="connsiteY1228" fmla="*/ 7679013 h 7790740"/>
              <a:gd name="connsiteX1229" fmla="*/ 23307560 w 27930708"/>
              <a:gd name="connsiteY1229" fmla="*/ 7709209 h 7790740"/>
              <a:gd name="connsiteX1230" fmla="*/ 22809148 w 27930708"/>
              <a:gd name="connsiteY1230" fmla="*/ 7739406 h 7790740"/>
              <a:gd name="connsiteX1231" fmla="*/ 21824408 w 27930708"/>
              <a:gd name="connsiteY1231" fmla="*/ 7780172 h 7790740"/>
              <a:gd name="connsiteX1232" fmla="*/ 21336568 w 27930708"/>
              <a:gd name="connsiteY1232" fmla="*/ 7790740 h 7790740"/>
              <a:gd name="connsiteX1233" fmla="*/ 20838156 w 27930708"/>
              <a:gd name="connsiteY1233" fmla="*/ 7790740 h 7790740"/>
              <a:gd name="connsiteX1234" fmla="*/ 19851904 w 27930708"/>
              <a:gd name="connsiteY1234" fmla="*/ 7790740 h 7790740"/>
              <a:gd name="connsiteX1235" fmla="*/ 18867160 w 27930708"/>
              <a:gd name="connsiteY1235" fmla="*/ 7759033 h 7790740"/>
              <a:gd name="connsiteX1236" fmla="*/ 18368748 w 27930708"/>
              <a:gd name="connsiteY1236" fmla="*/ 7749975 h 7790740"/>
              <a:gd name="connsiteX1237" fmla="*/ 17880908 w 27930708"/>
              <a:gd name="connsiteY1237" fmla="*/ 7718268 h 7790740"/>
              <a:gd name="connsiteX1238" fmla="*/ 16896168 w 27930708"/>
              <a:gd name="connsiteY1238" fmla="*/ 7657875 h 7790740"/>
              <a:gd name="connsiteX1239" fmla="*/ 16002047 w 27930708"/>
              <a:gd name="connsiteY1239" fmla="*/ 7576344 h 7790740"/>
              <a:gd name="connsiteX1240" fmla="*/ 15554987 w 27930708"/>
              <a:gd name="connsiteY1240" fmla="*/ 7535579 h 7790740"/>
              <a:gd name="connsiteX1241" fmla="*/ 15107926 w 27930708"/>
              <a:gd name="connsiteY1241" fmla="*/ 7485754 h 7790740"/>
              <a:gd name="connsiteX1242" fmla="*/ 14215316 w 27930708"/>
              <a:gd name="connsiteY1242" fmla="*/ 7374026 h 7790740"/>
              <a:gd name="connsiteX1243" fmla="*/ 13778827 w 27930708"/>
              <a:gd name="connsiteY1243" fmla="*/ 7312123 h 7790740"/>
              <a:gd name="connsiteX1244" fmla="*/ 13331768 w 27930708"/>
              <a:gd name="connsiteY1244" fmla="*/ 7241161 h 7790740"/>
              <a:gd name="connsiteX1245" fmla="*/ 10314108 w 27930708"/>
              <a:gd name="connsiteY1245" fmla="*/ 6673464 h 7790740"/>
              <a:gd name="connsiteX1246" fmla="*/ 10333743 w 27930708"/>
              <a:gd name="connsiteY1246" fmla="*/ 6662895 h 7790740"/>
              <a:gd name="connsiteX1247" fmla="*/ 9826270 w 27930708"/>
              <a:gd name="connsiteY1247" fmla="*/ 6551167 h 7790740"/>
              <a:gd name="connsiteX1248" fmla="*/ 9845903 w 27930708"/>
              <a:gd name="connsiteY1248" fmla="*/ 6540598 h 7790740"/>
              <a:gd name="connsiteX1249" fmla="*/ 9237236 w 27930708"/>
              <a:gd name="connsiteY1249" fmla="*/ 6388105 h 7790740"/>
              <a:gd name="connsiteX1250" fmla="*/ 9317285 w 27930708"/>
              <a:gd name="connsiteY1250" fmla="*/ 6388105 h 7790740"/>
              <a:gd name="connsiteX1251" fmla="*/ 9358064 w 27930708"/>
              <a:gd name="connsiteY1251" fmla="*/ 6398674 h 7790740"/>
              <a:gd name="connsiteX1252" fmla="*/ 9368636 w 27930708"/>
              <a:gd name="connsiteY1252" fmla="*/ 6398674 h 7790740"/>
              <a:gd name="connsiteX1253" fmla="*/ 9379208 w 27930708"/>
              <a:gd name="connsiteY1253" fmla="*/ 6398674 h 7790740"/>
              <a:gd name="connsiteX1254" fmla="*/ 9469828 w 27930708"/>
              <a:gd name="connsiteY1254" fmla="*/ 6388105 h 7790740"/>
              <a:gd name="connsiteX1255" fmla="*/ 9317285 w 27930708"/>
              <a:gd name="connsiteY1255" fmla="*/ 6338281 h 7790740"/>
              <a:gd name="connsiteX1256" fmla="*/ 9500035 w 27930708"/>
              <a:gd name="connsiteY1256" fmla="*/ 6379046 h 7790740"/>
              <a:gd name="connsiteX1257" fmla="*/ 9611800 w 27930708"/>
              <a:gd name="connsiteY1257" fmla="*/ 6368477 h 7790740"/>
              <a:gd name="connsiteX1258" fmla="*/ 9175312 w 27930708"/>
              <a:gd name="connsiteY1258" fmla="*/ 6256750 h 7790740"/>
              <a:gd name="connsiteX1259" fmla="*/ 9226664 w 27930708"/>
              <a:gd name="connsiteY1259" fmla="*/ 6246181 h 7790740"/>
              <a:gd name="connsiteX1260" fmla="*/ 8850590 w 27930708"/>
              <a:gd name="connsiteY1260" fmla="*/ 6134453 h 7790740"/>
              <a:gd name="connsiteX1261" fmla="*/ 8891368 w 27930708"/>
              <a:gd name="connsiteY1261" fmla="*/ 6123884 h 7790740"/>
              <a:gd name="connsiteX1262" fmla="*/ 8911004 w 27930708"/>
              <a:gd name="connsiteY1262" fmla="*/ 6123884 h 7790740"/>
              <a:gd name="connsiteX1263" fmla="*/ 9012196 w 27930708"/>
              <a:gd name="connsiteY1263" fmla="*/ 6113316 h 7790740"/>
              <a:gd name="connsiteX1264" fmla="*/ 8850590 w 27930708"/>
              <a:gd name="connsiteY1264" fmla="*/ 6063491 h 7790740"/>
              <a:gd name="connsiteX1265" fmla="*/ 8738824 w 27930708"/>
              <a:gd name="connsiteY1265" fmla="*/ 6063491 h 7790740"/>
              <a:gd name="connsiteX1266" fmla="*/ 8596852 w 27930708"/>
              <a:gd name="connsiteY1266" fmla="*/ 6033294 h 7790740"/>
              <a:gd name="connsiteX1267" fmla="*/ 8596852 w 27930708"/>
              <a:gd name="connsiteY1267" fmla="*/ 6022726 h 7790740"/>
              <a:gd name="connsiteX1268" fmla="*/ 8169426 w 27930708"/>
              <a:gd name="connsiteY1268" fmla="*/ 5880801 h 7790740"/>
              <a:gd name="connsiteX1269" fmla="*/ 8373322 w 27930708"/>
              <a:gd name="connsiteY1269" fmla="*/ 5921567 h 7790740"/>
              <a:gd name="connsiteX1270" fmla="*/ 9012196 w 27930708"/>
              <a:gd name="connsiteY1270" fmla="*/ 6083119 h 7790740"/>
              <a:gd name="connsiteX1271" fmla="*/ 9114900 w 27930708"/>
              <a:gd name="connsiteY1271" fmla="*/ 6074060 h 7790740"/>
              <a:gd name="connsiteX1272" fmla="*/ 9490974 w 27930708"/>
              <a:gd name="connsiteY1272" fmla="*/ 6164650 h 7790740"/>
              <a:gd name="connsiteX1273" fmla="*/ 9510608 w 27930708"/>
              <a:gd name="connsiteY1273" fmla="*/ 6164650 h 7790740"/>
              <a:gd name="connsiteX1274" fmla="*/ 9531752 w 27930708"/>
              <a:gd name="connsiteY1274" fmla="*/ 6175219 h 7790740"/>
              <a:gd name="connsiteX1275" fmla="*/ 9916889 w 27930708"/>
              <a:gd name="connsiteY1275" fmla="*/ 6246181 h 7790740"/>
              <a:gd name="connsiteX1276" fmla="*/ 10028654 w 27930708"/>
              <a:gd name="connsiteY1276" fmla="*/ 6235612 h 7790740"/>
              <a:gd name="connsiteX1277" fmla="*/ 9744710 w 27930708"/>
              <a:gd name="connsiteY1277" fmla="*/ 6164650 h 7790740"/>
              <a:gd name="connsiteX1278" fmla="*/ 9785489 w 27930708"/>
              <a:gd name="connsiteY1278" fmla="*/ 6145022 h 7790740"/>
              <a:gd name="connsiteX1279" fmla="*/ 9510608 w 27930708"/>
              <a:gd name="connsiteY1279" fmla="*/ 6063491 h 7790740"/>
              <a:gd name="connsiteX1280" fmla="*/ 9602739 w 27930708"/>
              <a:gd name="connsiteY1280" fmla="*/ 6052922 h 7790740"/>
              <a:gd name="connsiteX1281" fmla="*/ 9267444 w 27930708"/>
              <a:gd name="connsiteY1281" fmla="*/ 5962332 h 7790740"/>
              <a:gd name="connsiteX1282" fmla="*/ 8941210 w 27930708"/>
              <a:gd name="connsiteY1282" fmla="*/ 5870232 h 7790740"/>
              <a:gd name="connsiteX1283" fmla="*/ 8901942 w 27930708"/>
              <a:gd name="connsiteY1283" fmla="*/ 5870232 h 7790740"/>
              <a:gd name="connsiteX1284" fmla="*/ 7915690 w 27930708"/>
              <a:gd name="connsiteY1284" fmla="*/ 5627149 h 7790740"/>
              <a:gd name="connsiteX1285" fmla="*/ 7905117 w 27930708"/>
              <a:gd name="connsiteY1285" fmla="*/ 5627149 h 7790740"/>
              <a:gd name="connsiteX1286" fmla="*/ 7296450 w 27930708"/>
              <a:gd name="connsiteY1286" fmla="*/ 5412753 h 7790740"/>
              <a:gd name="connsiteX1287" fmla="*/ 7305513 w 27930708"/>
              <a:gd name="connsiteY1287" fmla="*/ 5403694 h 7790740"/>
              <a:gd name="connsiteX1288" fmla="*/ 7021568 w 27930708"/>
              <a:gd name="connsiteY1288" fmla="*/ 5322163 h 7790740"/>
              <a:gd name="connsiteX1289" fmla="*/ 7092555 w 27930708"/>
              <a:gd name="connsiteY1289" fmla="*/ 5332732 h 7790740"/>
              <a:gd name="connsiteX1290" fmla="*/ 7204320 w 27930708"/>
              <a:gd name="connsiteY1290" fmla="*/ 5341791 h 7790740"/>
              <a:gd name="connsiteX1291" fmla="*/ 7671015 w 27930708"/>
              <a:gd name="connsiteY1291" fmla="*/ 5474656 h 7790740"/>
              <a:gd name="connsiteX1292" fmla="*/ 7569822 w 27930708"/>
              <a:gd name="connsiteY1292" fmla="*/ 5485225 h 7790740"/>
              <a:gd name="connsiteX1293" fmla="*/ 7763145 w 27930708"/>
              <a:gd name="connsiteY1293" fmla="*/ 5545618 h 7790740"/>
              <a:gd name="connsiteX1294" fmla="*/ 7885483 w 27930708"/>
              <a:gd name="connsiteY1294" fmla="*/ 5575815 h 7790740"/>
              <a:gd name="connsiteX1295" fmla="*/ 7945897 w 27930708"/>
              <a:gd name="connsiteY1295" fmla="*/ 5596953 h 7790740"/>
              <a:gd name="connsiteX1296" fmla="*/ 8038027 w 27930708"/>
              <a:gd name="connsiteY1296" fmla="*/ 5596953 h 7790740"/>
              <a:gd name="connsiteX1297" fmla="*/ 8057662 w 27930708"/>
              <a:gd name="connsiteY1297" fmla="*/ 5596953 h 7790740"/>
              <a:gd name="connsiteX1298" fmla="*/ 8139220 w 27930708"/>
              <a:gd name="connsiteY1298" fmla="*/ 5606012 h 7790740"/>
              <a:gd name="connsiteX1299" fmla="*/ 8149792 w 27930708"/>
              <a:gd name="connsiteY1299" fmla="*/ 5606012 h 7790740"/>
              <a:gd name="connsiteX1300" fmla="*/ 8596852 w 27930708"/>
              <a:gd name="connsiteY1300" fmla="*/ 5707170 h 7790740"/>
              <a:gd name="connsiteX1301" fmla="*/ 8646694 w 27930708"/>
              <a:gd name="connsiteY1301" fmla="*/ 5707170 h 7790740"/>
              <a:gd name="connsiteX1302" fmla="*/ 8861162 w 27930708"/>
              <a:gd name="connsiteY1302" fmla="*/ 5769074 h 7790740"/>
              <a:gd name="connsiteX1303" fmla="*/ 8972928 w 27930708"/>
              <a:gd name="connsiteY1303" fmla="*/ 5769074 h 7790740"/>
              <a:gd name="connsiteX1304" fmla="*/ 8810000 w 27930708"/>
              <a:gd name="connsiteY1304" fmla="*/ 5717173 h 7790740"/>
              <a:gd name="connsiteX1305" fmla="*/ 8756899 w 27930708"/>
              <a:gd name="connsiteY1305" fmla="*/ 5700756 h 7790740"/>
              <a:gd name="connsiteX1306" fmla="*/ 8840017 w 27930708"/>
              <a:gd name="connsiteY1306" fmla="*/ 5717739 h 7790740"/>
              <a:gd name="connsiteX1307" fmla="*/ 8941210 w 27930708"/>
              <a:gd name="connsiteY1307" fmla="*/ 5707170 h 7790740"/>
              <a:gd name="connsiteX1308" fmla="*/ 8504722 w 27930708"/>
              <a:gd name="connsiteY1308" fmla="*/ 5586384 h 7790740"/>
              <a:gd name="connsiteX1309" fmla="*/ 8667838 w 27930708"/>
              <a:gd name="connsiteY1309" fmla="*/ 5616580 h 7790740"/>
              <a:gd name="connsiteX1310" fmla="*/ 8880796 w 27930708"/>
              <a:gd name="connsiteY1310" fmla="*/ 5676974 h 7790740"/>
              <a:gd name="connsiteX1311" fmla="*/ 9123961 w 27930708"/>
              <a:gd name="connsiteY1311" fmla="*/ 5747936 h 7790740"/>
              <a:gd name="connsiteX1312" fmla="*/ 9358064 w 27930708"/>
              <a:gd name="connsiteY1312" fmla="*/ 5818898 h 7790740"/>
              <a:gd name="connsiteX1313" fmla="*/ 9469828 w 27930708"/>
              <a:gd name="connsiteY1313" fmla="*/ 5809839 h 7790740"/>
              <a:gd name="connsiteX1314" fmla="*/ 8861162 w 27930708"/>
              <a:gd name="connsiteY1314" fmla="*/ 5627149 h 7790740"/>
              <a:gd name="connsiteX1315" fmla="*/ 8850590 w 27930708"/>
              <a:gd name="connsiteY1315" fmla="*/ 5616580 h 7790740"/>
              <a:gd name="connsiteX1316" fmla="*/ 8809810 w 27930708"/>
              <a:gd name="connsiteY1316" fmla="*/ 5606012 h 7790740"/>
              <a:gd name="connsiteX1317" fmla="*/ 8809810 w 27930708"/>
              <a:gd name="connsiteY1317" fmla="*/ 5596953 h 7790740"/>
              <a:gd name="connsiteX1318" fmla="*/ 8423164 w 27930708"/>
              <a:gd name="connsiteY1318" fmla="*/ 5474656 h 7790740"/>
              <a:gd name="connsiteX1319" fmla="*/ 8403529 w 27930708"/>
              <a:gd name="connsiteY1319" fmla="*/ 5464087 h 7790740"/>
              <a:gd name="connsiteX1320" fmla="*/ 8352178 w 27930708"/>
              <a:gd name="connsiteY1320" fmla="*/ 5453518 h 7790740"/>
              <a:gd name="connsiteX1321" fmla="*/ 8352178 w 27930708"/>
              <a:gd name="connsiteY1321" fmla="*/ 5444459 h 7790740"/>
              <a:gd name="connsiteX1322" fmla="*/ 8423164 w 27930708"/>
              <a:gd name="connsiteY1322" fmla="*/ 5433891 h 7790740"/>
              <a:gd name="connsiteX1323" fmla="*/ 8038027 w 27930708"/>
              <a:gd name="connsiteY1323" fmla="*/ 5322163 h 7790740"/>
              <a:gd name="connsiteX1324" fmla="*/ 7945897 w 27930708"/>
              <a:gd name="connsiteY1324" fmla="*/ 5322163 h 7790740"/>
              <a:gd name="connsiteX1325" fmla="*/ 7133334 w 27930708"/>
              <a:gd name="connsiteY1325" fmla="*/ 5128904 h 7790740"/>
              <a:gd name="connsiteX1326" fmla="*/ 7062348 w 27930708"/>
              <a:gd name="connsiteY1326" fmla="*/ 5139473 h 7790740"/>
              <a:gd name="connsiteX1327" fmla="*/ 7275306 w 27930708"/>
              <a:gd name="connsiteY1327" fmla="*/ 5210435 h 7790740"/>
              <a:gd name="connsiteX1328" fmla="*/ 7468629 w 27930708"/>
              <a:gd name="connsiteY1328" fmla="*/ 5270829 h 7790740"/>
              <a:gd name="connsiteX1329" fmla="*/ 7610601 w 27930708"/>
              <a:gd name="connsiteY1329" fmla="*/ 5311594 h 7790740"/>
              <a:gd name="connsiteX1330" fmla="*/ 7580394 w 27930708"/>
              <a:gd name="connsiteY1330" fmla="*/ 5322163 h 7790740"/>
              <a:gd name="connsiteX1331" fmla="*/ 7448995 w 27930708"/>
              <a:gd name="connsiteY1331" fmla="*/ 5301025 h 7790740"/>
              <a:gd name="connsiteX1332" fmla="*/ 7417278 w 27930708"/>
              <a:gd name="connsiteY1332" fmla="*/ 5301025 h 7790740"/>
              <a:gd name="connsiteX1333" fmla="*/ 6514095 w 27930708"/>
              <a:gd name="connsiteY1333" fmla="*/ 5006608 h 7790740"/>
              <a:gd name="connsiteX1334" fmla="*/ 5619973 w 27930708"/>
              <a:gd name="connsiteY1334" fmla="*/ 4692562 h 7790740"/>
              <a:gd name="connsiteX1335" fmla="*/ 5792152 w 27930708"/>
              <a:gd name="connsiteY1335" fmla="*/ 4742387 h 7790740"/>
              <a:gd name="connsiteX1336" fmla="*/ 5863138 w 27930708"/>
              <a:gd name="connsiteY1336" fmla="*/ 4752956 h 7790740"/>
              <a:gd name="connsiteX1337" fmla="*/ 5934124 w 27930708"/>
              <a:gd name="connsiteY1337" fmla="*/ 4772584 h 7790740"/>
              <a:gd name="connsiteX1338" fmla="*/ 6035317 w 27930708"/>
              <a:gd name="connsiteY1338" fmla="*/ 4783152 h 7790740"/>
              <a:gd name="connsiteX1339" fmla="*/ 6452171 w 27930708"/>
              <a:gd name="connsiteY1339" fmla="*/ 4916018 h 7790740"/>
              <a:gd name="connsiteX1340" fmla="*/ 6563936 w 27930708"/>
              <a:gd name="connsiteY1340" fmla="*/ 4905449 h 7790740"/>
              <a:gd name="connsiteX1341" fmla="*/ 6235248 w 27930708"/>
              <a:gd name="connsiteY1341" fmla="*/ 4800327 h 7790740"/>
              <a:gd name="connsiteX1342" fmla="*/ 5920795 w 27930708"/>
              <a:gd name="connsiteY1342" fmla="*/ 4705042 h 7790740"/>
              <a:gd name="connsiteX1343" fmla="*/ 6030786 w 27930708"/>
              <a:gd name="connsiteY1343" fmla="*/ 4733894 h 7790740"/>
              <a:gd name="connsiteX1344" fmla="*/ 6228640 w 27930708"/>
              <a:gd name="connsiteY1344" fmla="*/ 4793721 h 7790740"/>
              <a:gd name="connsiteX1345" fmla="*/ 6320771 w 27930708"/>
              <a:gd name="connsiteY1345" fmla="*/ 4793721 h 7790740"/>
              <a:gd name="connsiteX1346" fmla="*/ 6798038 w 27930708"/>
              <a:gd name="connsiteY1346" fmla="*/ 4916018 h 7790740"/>
              <a:gd name="connsiteX1347" fmla="*/ 6869024 w 27930708"/>
              <a:gd name="connsiteY1347" fmla="*/ 4925077 h 7790740"/>
              <a:gd name="connsiteX1348" fmla="*/ 6991362 w 27930708"/>
              <a:gd name="connsiteY1348" fmla="*/ 4965842 h 7790740"/>
              <a:gd name="connsiteX1349" fmla="*/ 6980789 w 27930708"/>
              <a:gd name="connsiteY1349" fmla="*/ 4976411 h 7790740"/>
              <a:gd name="connsiteX1350" fmla="*/ 7468629 w 27930708"/>
              <a:gd name="connsiteY1350" fmla="*/ 5128904 h 7790740"/>
              <a:gd name="connsiteX1351" fmla="*/ 8769032 w 27930708"/>
              <a:gd name="connsiteY1351" fmla="*/ 5474656 h 7790740"/>
              <a:gd name="connsiteX1352" fmla="*/ 9338430 w 27930708"/>
              <a:gd name="connsiteY1352" fmla="*/ 5606012 h 7790740"/>
              <a:gd name="connsiteX1353" fmla="*/ 9450195 w 27930708"/>
              <a:gd name="connsiteY1353" fmla="*/ 5596953 h 7790740"/>
              <a:gd name="connsiteX1354" fmla="*/ 9063548 w 27930708"/>
              <a:gd name="connsiteY1354" fmla="*/ 5474656 h 7790740"/>
              <a:gd name="connsiteX1355" fmla="*/ 9114900 w 27930708"/>
              <a:gd name="connsiteY1355" fmla="*/ 5485225 h 7790740"/>
              <a:gd name="connsiteX1356" fmla="*/ 9216092 w 27930708"/>
              <a:gd name="connsiteY1356" fmla="*/ 5474656 h 7790740"/>
              <a:gd name="connsiteX1357" fmla="*/ 8586280 w 27930708"/>
              <a:gd name="connsiteY1357" fmla="*/ 5301025 h 7790740"/>
              <a:gd name="connsiteX1358" fmla="*/ 8270620 w 27930708"/>
              <a:gd name="connsiteY1358" fmla="*/ 5199866 h 7790740"/>
              <a:gd name="connsiteX1359" fmla="*/ 8749396 w 27930708"/>
              <a:gd name="connsiteY1359" fmla="*/ 5301025 h 7790740"/>
              <a:gd name="connsiteX1360" fmla="*/ 8951782 w 27930708"/>
              <a:gd name="connsiteY1360" fmla="*/ 5341791 h 7790740"/>
              <a:gd name="connsiteX1361" fmla="*/ 9003134 w 27930708"/>
              <a:gd name="connsiteY1361" fmla="*/ 5352360 h 7790740"/>
              <a:gd name="connsiteX1362" fmla="*/ 9043914 w 27930708"/>
              <a:gd name="connsiteY1362" fmla="*/ 5352360 h 7790740"/>
              <a:gd name="connsiteX1363" fmla="*/ 9123961 w 27930708"/>
              <a:gd name="connsiteY1363" fmla="*/ 5341791 h 7790740"/>
              <a:gd name="connsiteX1364" fmla="*/ 8850590 w 27930708"/>
              <a:gd name="connsiteY1364" fmla="*/ 5291966 h 7790740"/>
              <a:gd name="connsiteX1365" fmla="*/ 8829444 w 27930708"/>
              <a:gd name="connsiteY1365" fmla="*/ 5281397 h 7790740"/>
              <a:gd name="connsiteX1366" fmla="*/ 8911004 w 27930708"/>
              <a:gd name="connsiteY1366" fmla="*/ 5301025 h 7790740"/>
              <a:gd name="connsiteX1367" fmla="*/ 9012196 w 27930708"/>
              <a:gd name="connsiteY1367" fmla="*/ 5291966 h 7790740"/>
              <a:gd name="connsiteX1368" fmla="*/ 9114900 w 27930708"/>
              <a:gd name="connsiteY1368" fmla="*/ 5301025 h 7790740"/>
              <a:gd name="connsiteX1369" fmla="*/ 9205520 w 27930708"/>
              <a:gd name="connsiteY1369" fmla="*/ 5291966 h 7790740"/>
              <a:gd name="connsiteX1370" fmla="*/ 8972928 w 27930708"/>
              <a:gd name="connsiteY1370" fmla="*/ 5210435 h 7790740"/>
              <a:gd name="connsiteX1371" fmla="*/ 8972928 w 27930708"/>
              <a:gd name="connsiteY1371" fmla="*/ 5199866 h 7790740"/>
              <a:gd name="connsiteX1372" fmla="*/ 8850590 w 27930708"/>
              <a:gd name="connsiteY1372" fmla="*/ 5159101 h 7790740"/>
              <a:gd name="connsiteX1373" fmla="*/ 9003134 w 27930708"/>
              <a:gd name="connsiteY1373" fmla="*/ 5180239 h 7790740"/>
              <a:gd name="connsiteX1374" fmla="*/ 9084692 w 27930708"/>
              <a:gd name="connsiteY1374" fmla="*/ 5169670 h 7790740"/>
              <a:gd name="connsiteX1375" fmla="*/ 8463942 w 27930708"/>
              <a:gd name="connsiteY1375" fmla="*/ 5006608 h 7790740"/>
              <a:gd name="connsiteX1376" fmla="*/ 8463942 w 27930708"/>
              <a:gd name="connsiteY1376" fmla="*/ 4997549 h 7790740"/>
              <a:gd name="connsiteX1377" fmla="*/ 8444308 w 27930708"/>
              <a:gd name="connsiteY1377" fmla="*/ 4986980 h 7790740"/>
              <a:gd name="connsiteX1378" fmla="*/ 8749396 w 27930708"/>
              <a:gd name="connsiteY1378" fmla="*/ 5047373 h 7790740"/>
              <a:gd name="connsiteX1379" fmla="*/ 8840017 w 27930708"/>
              <a:gd name="connsiteY1379" fmla="*/ 5038314 h 7790740"/>
              <a:gd name="connsiteX1380" fmla="*/ 8758458 w 27930708"/>
              <a:gd name="connsiteY1380" fmla="*/ 5006608 h 7790740"/>
              <a:gd name="connsiteX1381" fmla="*/ 9003134 w 27930708"/>
              <a:gd name="connsiteY1381" fmla="*/ 5047373 h 7790740"/>
              <a:gd name="connsiteX1382" fmla="*/ 9093754 w 27930708"/>
              <a:gd name="connsiteY1382" fmla="*/ 5038314 h 7790740"/>
              <a:gd name="connsiteX1383" fmla="*/ 9052976 w 27930708"/>
              <a:gd name="connsiteY1383" fmla="*/ 5027745 h 7790740"/>
              <a:gd name="connsiteX1384" fmla="*/ 9145106 w 27930708"/>
              <a:gd name="connsiteY1384" fmla="*/ 5006608 h 7790740"/>
              <a:gd name="connsiteX1385" fmla="*/ 8596852 w 27930708"/>
              <a:gd name="connsiteY1385" fmla="*/ 4875252 h 7790740"/>
              <a:gd name="connsiteX1386" fmla="*/ 8683508 w 27930708"/>
              <a:gd name="connsiteY1386" fmla="*/ 4861876 h 7790740"/>
              <a:gd name="connsiteX1387" fmla="*/ 8678424 w 27930708"/>
              <a:gd name="connsiteY1387" fmla="*/ 4855905 h 7790740"/>
              <a:gd name="connsiteX1388" fmla="*/ 8811132 w 27930708"/>
              <a:gd name="connsiteY1388" fmla="*/ 4883934 h 7790740"/>
              <a:gd name="connsiteX1389" fmla="*/ 9003134 w 27930708"/>
              <a:gd name="connsiteY1389" fmla="*/ 4916018 h 7790740"/>
              <a:gd name="connsiteX1390" fmla="*/ 9074120 w 27930708"/>
              <a:gd name="connsiteY1390" fmla="*/ 4905449 h 7790740"/>
              <a:gd name="connsiteX1391" fmla="*/ 8047088 w 27930708"/>
              <a:gd name="connsiteY1391" fmla="*/ 4722759 h 7790740"/>
              <a:gd name="connsiteX1392" fmla="*/ 8373322 w 27930708"/>
              <a:gd name="connsiteY1392" fmla="*/ 4813349 h 7790740"/>
              <a:gd name="connsiteX1393" fmla="*/ 8302336 w 27930708"/>
              <a:gd name="connsiteY1393" fmla="*/ 4823918 h 7790740"/>
              <a:gd name="connsiteX1394" fmla="*/ 8414102 w 27930708"/>
              <a:gd name="connsiteY1394" fmla="*/ 4854115 h 7790740"/>
              <a:gd name="connsiteX1395" fmla="*/ 8352178 w 27930708"/>
              <a:gd name="connsiteY1395" fmla="*/ 4845056 h 7790740"/>
              <a:gd name="connsiteX1396" fmla="*/ 7986676 w 27930708"/>
              <a:gd name="connsiteY1396" fmla="*/ 4752956 h 7790740"/>
              <a:gd name="connsiteX1397" fmla="*/ 7692159 w 27930708"/>
              <a:gd name="connsiteY1397" fmla="*/ 4651797 h 7790740"/>
              <a:gd name="connsiteX1398" fmla="*/ 7285878 w 27930708"/>
              <a:gd name="connsiteY1398" fmla="*/ 4570266 h 7790740"/>
              <a:gd name="connsiteX1399" fmla="*/ 7427850 w 27930708"/>
              <a:gd name="connsiteY1399" fmla="*/ 4611031 h 7790740"/>
              <a:gd name="connsiteX1400" fmla="*/ 7397643 w 27930708"/>
              <a:gd name="connsiteY1400" fmla="*/ 4621600 h 7790740"/>
              <a:gd name="connsiteX1401" fmla="*/ 7468629 w 27930708"/>
              <a:gd name="connsiteY1401" fmla="*/ 4641228 h 7790740"/>
              <a:gd name="connsiteX1402" fmla="*/ 6869024 w 27930708"/>
              <a:gd name="connsiteY1402" fmla="*/ 4499304 h 7790740"/>
              <a:gd name="connsiteX1403" fmla="*/ 6776893 w 27930708"/>
              <a:gd name="connsiteY1403" fmla="*/ 4499304 h 7790740"/>
              <a:gd name="connsiteX1404" fmla="*/ 7722366 w 27930708"/>
              <a:gd name="connsiteY1404" fmla="*/ 4783152 h 7790740"/>
              <a:gd name="connsiteX1405" fmla="*/ 7681587 w 27930708"/>
              <a:gd name="connsiteY1405" fmla="*/ 4804290 h 7790740"/>
              <a:gd name="connsiteX1406" fmla="*/ 7855276 w 27930708"/>
              <a:gd name="connsiteY1406" fmla="*/ 4864683 h 7790740"/>
              <a:gd name="connsiteX1407" fmla="*/ 7782779 w 27930708"/>
              <a:gd name="connsiteY1407" fmla="*/ 4845056 h 7790740"/>
              <a:gd name="connsiteX1408" fmla="*/ 7722366 w 27930708"/>
              <a:gd name="connsiteY1408" fmla="*/ 4845056 h 7790740"/>
              <a:gd name="connsiteX1409" fmla="*/ 7610601 w 27930708"/>
              <a:gd name="connsiteY1409" fmla="*/ 4804290 h 7790740"/>
              <a:gd name="connsiteX1410" fmla="*/ 7498835 w 27930708"/>
              <a:gd name="connsiteY1410" fmla="*/ 4813349 h 7790740"/>
              <a:gd name="connsiteX1411" fmla="*/ 7681587 w 27930708"/>
              <a:gd name="connsiteY1411" fmla="*/ 4875252 h 7790740"/>
              <a:gd name="connsiteX1412" fmla="*/ 7621173 w 27930708"/>
              <a:gd name="connsiteY1412" fmla="*/ 4875252 h 7790740"/>
              <a:gd name="connsiteX1413" fmla="*/ 7356864 w 27930708"/>
              <a:gd name="connsiteY1413" fmla="*/ 4793721 h 7790740"/>
              <a:gd name="connsiteX1414" fmla="*/ 7264733 w 27930708"/>
              <a:gd name="connsiteY1414" fmla="*/ 4783152 h 7790740"/>
              <a:gd name="connsiteX1415" fmla="*/ 6991362 w 27930708"/>
              <a:gd name="connsiteY1415" fmla="*/ 4703131 h 7790740"/>
              <a:gd name="connsiteX1416" fmla="*/ 6888659 w 27930708"/>
              <a:gd name="connsiteY1416" fmla="*/ 4712190 h 7790740"/>
              <a:gd name="connsiteX1417" fmla="*/ 7032141 w 27930708"/>
              <a:gd name="connsiteY1417" fmla="*/ 4763525 h 7790740"/>
              <a:gd name="connsiteX1418" fmla="*/ 7010996 w 27930708"/>
              <a:gd name="connsiteY1418" fmla="*/ 4772584 h 7790740"/>
              <a:gd name="connsiteX1419" fmla="*/ 7692159 w 27930708"/>
              <a:gd name="connsiteY1419" fmla="*/ 4986980 h 7790740"/>
              <a:gd name="connsiteX1420" fmla="*/ 7651380 w 27930708"/>
              <a:gd name="connsiteY1420" fmla="*/ 4997549 h 7790740"/>
              <a:gd name="connsiteX1421" fmla="*/ 7509408 w 27930708"/>
              <a:gd name="connsiteY1421" fmla="*/ 4956783 h 7790740"/>
              <a:gd name="connsiteX1422" fmla="*/ 7408216 w 27930708"/>
              <a:gd name="connsiteY1422" fmla="*/ 4956783 h 7790740"/>
              <a:gd name="connsiteX1423" fmla="*/ 7488264 w 27930708"/>
              <a:gd name="connsiteY1423" fmla="*/ 4997549 h 7790740"/>
              <a:gd name="connsiteX1424" fmla="*/ 7041203 w 27930708"/>
              <a:gd name="connsiteY1424" fmla="*/ 4885821 h 7790740"/>
              <a:gd name="connsiteX1425" fmla="*/ 6950583 w 27930708"/>
              <a:gd name="connsiteY1425" fmla="*/ 4885821 h 7790740"/>
              <a:gd name="connsiteX1426" fmla="*/ 6961155 w 27930708"/>
              <a:gd name="connsiteY1426" fmla="*/ 4894880 h 7790740"/>
              <a:gd name="connsiteX1427" fmla="*/ 6828245 w 27930708"/>
              <a:gd name="connsiteY1427" fmla="*/ 4864683 h 7790740"/>
              <a:gd name="connsiteX1428" fmla="*/ 6615287 w 27930708"/>
              <a:gd name="connsiteY1428" fmla="*/ 4793721 h 7790740"/>
              <a:gd name="connsiteX1429" fmla="*/ 6625860 w 27930708"/>
              <a:gd name="connsiteY1429" fmla="*/ 4783152 h 7790740"/>
              <a:gd name="connsiteX1430" fmla="*/ 6503522 w 27930708"/>
              <a:gd name="connsiteY1430" fmla="*/ 4752956 h 7790740"/>
              <a:gd name="connsiteX1431" fmla="*/ 6432536 w 27930708"/>
              <a:gd name="connsiteY1431" fmla="*/ 4722759 h 7790740"/>
              <a:gd name="connsiteX1432" fmla="*/ 6615287 w 27930708"/>
              <a:gd name="connsiteY1432" fmla="*/ 4742387 h 7790740"/>
              <a:gd name="connsiteX1433" fmla="*/ 6696846 w 27930708"/>
              <a:gd name="connsiteY1433" fmla="*/ 4733328 h 7790740"/>
              <a:gd name="connsiteX1434" fmla="*/ 6219578 w 27930708"/>
              <a:gd name="connsiteY1434" fmla="*/ 4550638 h 7790740"/>
              <a:gd name="connsiteX1435" fmla="*/ 6209005 w 27930708"/>
              <a:gd name="connsiteY1435" fmla="*/ 4550638 h 7790740"/>
              <a:gd name="connsiteX1436" fmla="*/ 6209005 w 27930708"/>
              <a:gd name="connsiteY1436" fmla="*/ 4540069 h 7790740"/>
              <a:gd name="connsiteX1437" fmla="*/ 6299626 w 27930708"/>
              <a:gd name="connsiteY1437" fmla="*/ 4570266 h 7790740"/>
              <a:gd name="connsiteX1438" fmla="*/ 6411391 w 27930708"/>
              <a:gd name="connsiteY1438" fmla="*/ 4570266 h 7790740"/>
              <a:gd name="connsiteX1439" fmla="*/ 6067034 w 27930708"/>
              <a:gd name="connsiteY1439" fmla="*/ 4438910 h 7790740"/>
              <a:gd name="connsiteX1440" fmla="*/ 6157654 w 27930708"/>
              <a:gd name="connsiteY1440" fmla="*/ 4428342 h 7790740"/>
              <a:gd name="connsiteX1441" fmla="*/ 6005110 w 27930708"/>
              <a:gd name="connsiteY1441" fmla="*/ 4377007 h 7790740"/>
              <a:gd name="connsiteX1442" fmla="*/ 6107813 w 27930708"/>
              <a:gd name="connsiteY1442" fmla="*/ 4407204 h 7790740"/>
              <a:gd name="connsiteX1443" fmla="*/ 6219578 w 27930708"/>
              <a:gd name="connsiteY1443" fmla="*/ 4438910 h 7790740"/>
              <a:gd name="connsiteX1444" fmla="*/ 6329833 w 27930708"/>
              <a:gd name="connsiteY1444" fmla="*/ 4438910 h 7790740"/>
              <a:gd name="connsiteX1445" fmla="*/ 6219578 w 27930708"/>
              <a:gd name="connsiteY1445" fmla="*/ 4407204 h 7790740"/>
              <a:gd name="connsiteX1446" fmla="*/ 6138020 w 27930708"/>
              <a:gd name="connsiteY1446" fmla="*/ 4377007 h 7790740"/>
              <a:gd name="connsiteX1447" fmla="*/ 6574508 w 27930708"/>
              <a:gd name="connsiteY1447" fmla="*/ 4499304 h 7790740"/>
              <a:gd name="connsiteX1448" fmla="*/ 6666639 w 27930708"/>
              <a:gd name="connsiteY1448" fmla="*/ 4488735 h 7790740"/>
              <a:gd name="connsiteX1449" fmla="*/ 6116875 w 27930708"/>
              <a:gd name="connsiteY1449" fmla="*/ 4295476 h 7790740"/>
              <a:gd name="connsiteX1450" fmla="*/ 5243898 w 27930708"/>
              <a:gd name="connsiteY1450" fmla="*/ 4062962 h 7790740"/>
              <a:gd name="connsiteX1451" fmla="*/ 4358840 w 27930708"/>
              <a:gd name="connsiteY1451" fmla="*/ 3809310 h 7790740"/>
              <a:gd name="connsiteX1452" fmla="*/ 3922352 w 27930708"/>
              <a:gd name="connsiteY1452" fmla="*/ 3676444 h 7790740"/>
              <a:gd name="connsiteX1453" fmla="*/ 3485863 w 27930708"/>
              <a:gd name="connsiteY1453" fmla="*/ 3534520 h 7790740"/>
              <a:gd name="connsiteX1454" fmla="*/ 2733714 w 27930708"/>
              <a:gd name="connsiteY1454" fmla="*/ 3300496 h 7790740"/>
              <a:gd name="connsiteX1455" fmla="*/ 2002710 w 27930708"/>
              <a:gd name="connsiteY1455" fmla="*/ 3016647 h 7790740"/>
              <a:gd name="connsiteX1456" fmla="*/ 2022344 w 27930708"/>
              <a:gd name="connsiteY1456" fmla="*/ 3006079 h 7790740"/>
              <a:gd name="connsiteX1457" fmla="*/ 1768608 w 27930708"/>
              <a:gd name="connsiteY1457" fmla="*/ 2924548 h 7790740"/>
              <a:gd name="connsiteX1458" fmla="*/ 1779180 w 27930708"/>
              <a:gd name="connsiteY1458" fmla="*/ 2904920 h 7790740"/>
              <a:gd name="connsiteX1459" fmla="*/ 1484663 w 27930708"/>
              <a:gd name="connsiteY1459" fmla="*/ 2782623 h 7790740"/>
              <a:gd name="connsiteX1460" fmla="*/ 1523932 w 27930708"/>
              <a:gd name="connsiteY1460" fmla="*/ 2782623 h 7790740"/>
              <a:gd name="connsiteX1461" fmla="*/ 1555649 w 27930708"/>
              <a:gd name="connsiteY1461" fmla="*/ 2782623 h 7790740"/>
              <a:gd name="connsiteX1462" fmla="*/ 1616063 w 27930708"/>
              <a:gd name="connsiteY1462" fmla="*/ 2772054 h 7790740"/>
              <a:gd name="connsiteX1463" fmla="*/ 1545077 w 27930708"/>
              <a:gd name="connsiteY1463" fmla="*/ 2731289 h 7790740"/>
              <a:gd name="connsiteX1464" fmla="*/ 1637207 w 27930708"/>
              <a:gd name="connsiteY1464" fmla="*/ 2762995 h 7790740"/>
              <a:gd name="connsiteX1465" fmla="*/ 1697621 w 27930708"/>
              <a:gd name="connsiteY1465" fmla="*/ 2752427 h 7790740"/>
              <a:gd name="connsiteX1466" fmla="*/ 1484663 w 27930708"/>
              <a:gd name="connsiteY1466" fmla="*/ 2660327 h 7790740"/>
              <a:gd name="connsiteX1467" fmla="*/ 1514870 w 27930708"/>
              <a:gd name="connsiteY1467" fmla="*/ 2640699 h 7790740"/>
              <a:gd name="connsiteX1468" fmla="*/ 1332119 w 27930708"/>
              <a:gd name="connsiteY1468" fmla="*/ 2569737 h 7790740"/>
              <a:gd name="connsiteX1469" fmla="*/ 1362326 w 27930708"/>
              <a:gd name="connsiteY1469" fmla="*/ 2548599 h 7790740"/>
              <a:gd name="connsiteX1470" fmla="*/ 1372898 w 27930708"/>
              <a:gd name="connsiteY1470" fmla="*/ 2559168 h 7790740"/>
              <a:gd name="connsiteX1471" fmla="*/ 1422739 w 27930708"/>
              <a:gd name="connsiteY1471" fmla="*/ 2539540 h 7790740"/>
              <a:gd name="connsiteX1472" fmla="*/ 1351754 w 27930708"/>
              <a:gd name="connsiteY1472" fmla="*/ 2498775 h 7790740"/>
              <a:gd name="connsiteX1473" fmla="*/ 1291340 w 27930708"/>
              <a:gd name="connsiteY1473" fmla="*/ 2498775 h 7790740"/>
              <a:gd name="connsiteX1474" fmla="*/ 1220354 w 27930708"/>
              <a:gd name="connsiteY1474" fmla="*/ 2477637 h 7790740"/>
              <a:gd name="connsiteX1475" fmla="*/ 1220354 w 27930708"/>
              <a:gd name="connsiteY1475" fmla="*/ 2468578 h 7790740"/>
              <a:gd name="connsiteX1476" fmla="*/ 1016458 w 27930708"/>
              <a:gd name="connsiteY1476" fmla="*/ 2365909 h 7790740"/>
              <a:gd name="connsiteX1477" fmla="*/ 1117651 w 27930708"/>
              <a:gd name="connsiteY1477" fmla="*/ 2387047 h 7790740"/>
              <a:gd name="connsiteX1478" fmla="*/ 1433312 w 27930708"/>
              <a:gd name="connsiteY1478" fmla="*/ 2507834 h 7790740"/>
              <a:gd name="connsiteX1479" fmla="*/ 1493725 w 27930708"/>
              <a:gd name="connsiteY1479" fmla="*/ 2488206 h 7790740"/>
              <a:gd name="connsiteX1480" fmla="*/ 1676476 w 27930708"/>
              <a:gd name="connsiteY1480" fmla="*/ 2559168 h 7790740"/>
              <a:gd name="connsiteX1481" fmla="*/ 1687049 w 27930708"/>
              <a:gd name="connsiteY1481" fmla="*/ 2559168 h 7790740"/>
              <a:gd name="connsiteX1482" fmla="*/ 1697621 w 27930708"/>
              <a:gd name="connsiteY1482" fmla="*/ 2569737 h 7790740"/>
              <a:gd name="connsiteX1483" fmla="*/ 1890945 w 27930708"/>
              <a:gd name="connsiteY1483" fmla="*/ 2630130 h 7790740"/>
              <a:gd name="connsiteX1484" fmla="*/ 1951358 w 27930708"/>
              <a:gd name="connsiteY1484" fmla="*/ 2619561 h 7790740"/>
              <a:gd name="connsiteX1485" fmla="*/ 1819959 w 27930708"/>
              <a:gd name="connsiteY1485" fmla="*/ 2559168 h 7790740"/>
              <a:gd name="connsiteX1486" fmla="*/ 1839593 w 27930708"/>
              <a:gd name="connsiteY1486" fmla="*/ 2539540 h 7790740"/>
              <a:gd name="connsiteX1487" fmla="*/ 1717256 w 27930708"/>
              <a:gd name="connsiteY1487" fmla="*/ 2468578 h 7790740"/>
              <a:gd name="connsiteX1488" fmla="*/ 1768608 w 27930708"/>
              <a:gd name="connsiteY1488" fmla="*/ 2447440 h 7790740"/>
              <a:gd name="connsiteX1489" fmla="*/ 1443884 w 27930708"/>
              <a:gd name="connsiteY1489" fmla="*/ 2316085 h 7790740"/>
              <a:gd name="connsiteX1490" fmla="*/ 1422739 w 27930708"/>
              <a:gd name="connsiteY1490" fmla="*/ 2316085 h 7790740"/>
              <a:gd name="connsiteX1491" fmla="*/ 934900 w 27930708"/>
              <a:gd name="connsiteY1491" fmla="*/ 2131885 h 7790740"/>
              <a:gd name="connsiteX1492" fmla="*/ 640383 w 27930708"/>
              <a:gd name="connsiteY1492" fmla="*/ 1980902 h 7790740"/>
              <a:gd name="connsiteX1493" fmla="*/ 650956 w 27930708"/>
              <a:gd name="connsiteY1493" fmla="*/ 1970333 h 7790740"/>
              <a:gd name="connsiteX1494" fmla="*/ 591062 w 27930708"/>
              <a:gd name="connsiteY1494" fmla="*/ 1944854 h 7790740"/>
              <a:gd name="connsiteX1495" fmla="*/ 554616 w 27930708"/>
              <a:gd name="connsiteY1495" fmla="*/ 1929351 h 7790740"/>
              <a:gd name="connsiteX1496" fmla="*/ 579403 w 27930708"/>
              <a:gd name="connsiteY1496" fmla="*/ 1928246 h 7790740"/>
              <a:gd name="connsiteX1497" fmla="*/ 610177 w 27930708"/>
              <a:gd name="connsiteY1497" fmla="*/ 1918999 h 7790740"/>
              <a:gd name="connsiteX1498" fmla="*/ 833707 w 27930708"/>
              <a:gd name="connsiteY1498" fmla="*/ 2011098 h 7790740"/>
              <a:gd name="connsiteX1499" fmla="*/ 782356 w 27930708"/>
              <a:gd name="connsiteY1499" fmla="*/ 2030726 h 7790740"/>
              <a:gd name="connsiteX1500" fmla="*/ 965106 w 27930708"/>
              <a:gd name="connsiteY1500" fmla="*/ 2101688 h 7790740"/>
              <a:gd name="connsiteX1501" fmla="*/ 1016458 w 27930708"/>
              <a:gd name="connsiteY1501" fmla="*/ 2101688 h 7790740"/>
              <a:gd name="connsiteX1502" fmla="*/ 1027031 w 27930708"/>
              <a:gd name="connsiteY1502" fmla="*/ 2101688 h 7790740"/>
              <a:gd name="connsiteX1503" fmla="*/ 1067810 w 27930708"/>
              <a:gd name="connsiteY1503" fmla="*/ 2101688 h 7790740"/>
              <a:gd name="connsiteX1504" fmla="*/ 1076872 w 27930708"/>
              <a:gd name="connsiteY1504" fmla="*/ 2101688 h 7790740"/>
              <a:gd name="connsiteX1505" fmla="*/ 1301912 w 27930708"/>
              <a:gd name="connsiteY1505" fmla="*/ 2172650 h 7790740"/>
              <a:gd name="connsiteX1506" fmla="*/ 1321547 w 27930708"/>
              <a:gd name="connsiteY1506" fmla="*/ 2172650 h 7790740"/>
              <a:gd name="connsiteX1507" fmla="*/ 1422739 w 27930708"/>
              <a:gd name="connsiteY1507" fmla="*/ 2223985 h 7790740"/>
              <a:gd name="connsiteX1508" fmla="*/ 1484663 w 27930708"/>
              <a:gd name="connsiteY1508" fmla="*/ 2213416 h 7790740"/>
              <a:gd name="connsiteX1509" fmla="*/ 1321547 w 27930708"/>
              <a:gd name="connsiteY1509" fmla="*/ 2131885 h 7790740"/>
              <a:gd name="connsiteX1510" fmla="*/ 1433312 w 27930708"/>
              <a:gd name="connsiteY1510" fmla="*/ 2172650 h 7790740"/>
              <a:gd name="connsiteX1511" fmla="*/ 1484663 w 27930708"/>
              <a:gd name="connsiteY1511" fmla="*/ 2153023 h 7790740"/>
              <a:gd name="connsiteX1512" fmla="*/ 1270195 w 27930708"/>
              <a:gd name="connsiteY1512" fmla="*/ 2071492 h 7790740"/>
              <a:gd name="connsiteX1513" fmla="*/ 1362326 w 27930708"/>
              <a:gd name="connsiteY1513" fmla="*/ 2082061 h 7790740"/>
              <a:gd name="connsiteX1514" fmla="*/ 1463519 w 27930708"/>
              <a:gd name="connsiteY1514" fmla="*/ 2131885 h 7790740"/>
              <a:gd name="connsiteX1515" fmla="*/ 1575284 w 27930708"/>
              <a:gd name="connsiteY1515" fmla="*/ 2183219 h 7790740"/>
              <a:gd name="connsiteX1516" fmla="*/ 1697621 w 27930708"/>
              <a:gd name="connsiteY1516" fmla="*/ 2243613 h 7790740"/>
              <a:gd name="connsiteX1517" fmla="*/ 1758035 w 27930708"/>
              <a:gd name="connsiteY1517" fmla="*/ 2223985 h 7790740"/>
              <a:gd name="connsiteX1518" fmla="*/ 1463519 w 27930708"/>
              <a:gd name="connsiteY1518" fmla="*/ 2082061 h 7790740"/>
              <a:gd name="connsiteX1519" fmla="*/ 1433312 w 27930708"/>
              <a:gd name="connsiteY1519" fmla="*/ 2071492 h 7790740"/>
              <a:gd name="connsiteX1520" fmla="*/ 1443884 w 27930708"/>
              <a:gd name="connsiteY1520" fmla="*/ 2060923 h 7790740"/>
              <a:gd name="connsiteX1521" fmla="*/ 1261133 w 27930708"/>
              <a:gd name="connsiteY1521" fmla="*/ 1970333 h 7790740"/>
              <a:gd name="connsiteX1522" fmla="*/ 1250561 w 27930708"/>
              <a:gd name="connsiteY1522" fmla="*/ 1959764 h 7790740"/>
              <a:gd name="connsiteX1523" fmla="*/ 1229416 w 27930708"/>
              <a:gd name="connsiteY1523" fmla="*/ 1949195 h 7790740"/>
              <a:gd name="connsiteX1524" fmla="*/ 1229416 w 27930708"/>
              <a:gd name="connsiteY1524" fmla="*/ 1940136 h 7790740"/>
              <a:gd name="connsiteX1525" fmla="*/ 1220354 w 27930708"/>
              <a:gd name="connsiteY1525" fmla="*/ 1940136 h 7790740"/>
              <a:gd name="connsiteX1526" fmla="*/ 1270195 w 27930708"/>
              <a:gd name="connsiteY1526" fmla="*/ 1929567 h 7790740"/>
              <a:gd name="connsiteX1527" fmla="*/ 1076872 w 27930708"/>
              <a:gd name="connsiteY1527" fmla="*/ 1848036 h 7790740"/>
              <a:gd name="connsiteX1528" fmla="*/ 1027031 w 27930708"/>
              <a:gd name="connsiteY1528" fmla="*/ 1848036 h 7790740"/>
              <a:gd name="connsiteX1529" fmla="*/ 620749 w 27930708"/>
              <a:gd name="connsiteY1529" fmla="*/ 1725740 h 7790740"/>
              <a:gd name="connsiteX1530" fmla="*/ 579970 w 27930708"/>
              <a:gd name="connsiteY1530" fmla="*/ 1746878 h 7790740"/>
              <a:gd name="connsiteX1531" fmla="*/ 681163 w 27930708"/>
              <a:gd name="connsiteY1531" fmla="*/ 1787643 h 7790740"/>
              <a:gd name="connsiteX1532" fmla="*/ 681163 w 27930708"/>
              <a:gd name="connsiteY1532" fmla="*/ 1796702 h 7790740"/>
              <a:gd name="connsiteX1533" fmla="*/ 773293 w 27930708"/>
              <a:gd name="connsiteY1533" fmla="*/ 1828409 h 7790740"/>
              <a:gd name="connsiteX1534" fmla="*/ 844279 w 27930708"/>
              <a:gd name="connsiteY1534" fmla="*/ 1858605 h 7790740"/>
              <a:gd name="connsiteX1535" fmla="*/ 823135 w 27930708"/>
              <a:gd name="connsiteY1535" fmla="*/ 1869174 h 7790740"/>
              <a:gd name="connsiteX1536" fmla="*/ 752149 w 27930708"/>
              <a:gd name="connsiteY1536" fmla="*/ 1869174 h 7790740"/>
              <a:gd name="connsiteX1537" fmla="*/ 743087 w 27930708"/>
              <a:gd name="connsiteY1537" fmla="*/ 1869174 h 7790740"/>
              <a:gd name="connsiteX1538" fmla="*/ 193323 w 27930708"/>
              <a:gd name="connsiteY1538" fmla="*/ 1604953 h 7790740"/>
              <a:gd name="connsiteX1539" fmla="*/ 102702 w 27930708"/>
              <a:gd name="connsiteY1539" fmla="*/ 1583815 h 7790740"/>
              <a:gd name="connsiteX1540" fmla="*/ 81558 w 27930708"/>
              <a:gd name="connsiteY1540" fmla="*/ 1574757 h 7790740"/>
              <a:gd name="connsiteX1541" fmla="*/ 173689 w 27930708"/>
              <a:gd name="connsiteY1541" fmla="*/ 1594384 h 7790740"/>
              <a:gd name="connsiteX1542" fmla="*/ 92130 w 27930708"/>
              <a:gd name="connsiteY1542" fmla="*/ 1553619 h 7790740"/>
              <a:gd name="connsiteX1543" fmla="*/ 70985 w 27930708"/>
              <a:gd name="connsiteY1543" fmla="*/ 1564188 h 7790740"/>
              <a:gd name="connsiteX1544" fmla="*/ 0 w 27930708"/>
              <a:gd name="connsiteY1544" fmla="*/ 1523422 h 7790740"/>
              <a:gd name="connsiteX1545" fmla="*/ 21144 w 27930708"/>
              <a:gd name="connsiteY1545" fmla="*/ 1493226 h 7790740"/>
              <a:gd name="connsiteX1546" fmla="*/ 81558 w 27930708"/>
              <a:gd name="connsiteY1546" fmla="*/ 1493226 h 7790740"/>
              <a:gd name="connsiteX1547" fmla="*/ 296026 w 27930708"/>
              <a:gd name="connsiteY1547" fmla="*/ 1574757 h 7790740"/>
              <a:gd name="connsiteX1548" fmla="*/ 356440 w 27930708"/>
              <a:gd name="connsiteY1548" fmla="*/ 1564188 h 7790740"/>
              <a:gd name="connsiteX1549" fmla="*/ 81558 w 27930708"/>
              <a:gd name="connsiteY1549" fmla="*/ 1452460 h 7790740"/>
              <a:gd name="connsiteX1550" fmla="*/ 193323 w 27930708"/>
              <a:gd name="connsiteY1550" fmla="*/ 1482657 h 7790740"/>
              <a:gd name="connsiteX1551" fmla="*/ 244675 w 27930708"/>
              <a:gd name="connsiteY1551" fmla="*/ 1482657 h 7790740"/>
              <a:gd name="connsiteX1552" fmla="*/ 478777 w 27930708"/>
              <a:gd name="connsiteY1552" fmla="*/ 1553619 h 7790740"/>
              <a:gd name="connsiteX1553" fmla="*/ 518046 w 27930708"/>
              <a:gd name="connsiteY1553" fmla="*/ 1553619 h 7790740"/>
              <a:gd name="connsiteX1554" fmla="*/ 579970 w 27930708"/>
              <a:gd name="connsiteY1554" fmla="*/ 1583815 h 7790740"/>
              <a:gd name="connsiteX1555" fmla="*/ 569398 w 27930708"/>
              <a:gd name="connsiteY1555" fmla="*/ 1594384 h 7790740"/>
              <a:gd name="connsiteX1556" fmla="*/ 803500 w 27930708"/>
              <a:gd name="connsiteY1556" fmla="*/ 1706112 h 7790740"/>
              <a:gd name="connsiteX1557" fmla="*/ 1452946 w 27930708"/>
              <a:gd name="connsiteY1557" fmla="*/ 1940136 h 7790740"/>
              <a:gd name="connsiteX1558" fmla="*/ 1738400 w 27930708"/>
              <a:gd name="connsiteY1558" fmla="*/ 2041295 h 7790740"/>
              <a:gd name="connsiteX1559" fmla="*/ 1798814 w 27930708"/>
              <a:gd name="connsiteY1559" fmla="*/ 2021667 h 7790740"/>
              <a:gd name="connsiteX1560" fmla="*/ 1711403 w 27930708"/>
              <a:gd name="connsiteY1560" fmla="*/ 1967691 h 7790740"/>
              <a:gd name="connsiteX1561" fmla="*/ 1641073 w 27930708"/>
              <a:gd name="connsiteY1561" fmla="*/ 1939568 h 7790740"/>
              <a:gd name="connsiteX1562" fmla="*/ 1682140 w 27930708"/>
              <a:gd name="connsiteY1562" fmla="*/ 1933531 h 7790740"/>
              <a:gd name="connsiteX1563" fmla="*/ 1697621 w 27930708"/>
              <a:gd name="connsiteY1563" fmla="*/ 1918999 h 7790740"/>
              <a:gd name="connsiteX1564" fmla="*/ 1392532 w 27930708"/>
              <a:gd name="connsiteY1564" fmla="*/ 1796702 h 7790740"/>
              <a:gd name="connsiteX1565" fmla="*/ 1239988 w 27930708"/>
              <a:gd name="connsiteY1565" fmla="*/ 1716681 h 7790740"/>
              <a:gd name="connsiteX1566" fmla="*/ 1484663 w 27930708"/>
              <a:gd name="connsiteY1566" fmla="*/ 1787643 h 7790740"/>
              <a:gd name="connsiteX1567" fmla="*/ 1585856 w 27930708"/>
              <a:gd name="connsiteY1567" fmla="*/ 1817840 h 7790740"/>
              <a:gd name="connsiteX1568" fmla="*/ 1605490 w 27930708"/>
              <a:gd name="connsiteY1568" fmla="*/ 1817840 h 7790740"/>
              <a:gd name="connsiteX1569" fmla="*/ 1626635 w 27930708"/>
              <a:gd name="connsiteY1569" fmla="*/ 1817840 h 7790740"/>
              <a:gd name="connsiteX1570" fmla="*/ 1676476 w 27930708"/>
              <a:gd name="connsiteY1570" fmla="*/ 1807271 h 7790740"/>
              <a:gd name="connsiteX1571" fmla="*/ 1611343 w 27930708"/>
              <a:gd name="connsiteY1571" fmla="*/ 1786888 h 7790740"/>
              <a:gd name="connsiteX1572" fmla="*/ 1577940 w 27930708"/>
              <a:gd name="connsiteY1572" fmla="*/ 1776614 h 7790740"/>
              <a:gd name="connsiteX1573" fmla="*/ 1612287 w 27930708"/>
              <a:gd name="connsiteY1573" fmla="*/ 1770657 h 7790740"/>
              <a:gd name="connsiteX1574" fmla="*/ 1626635 w 27930708"/>
              <a:gd name="connsiteY1574" fmla="*/ 1757446 h 7790740"/>
              <a:gd name="connsiteX1575" fmla="*/ 1687049 w 27930708"/>
              <a:gd name="connsiteY1575" fmla="*/ 1766505 h 7790740"/>
              <a:gd name="connsiteX1576" fmla="*/ 1738400 w 27930708"/>
              <a:gd name="connsiteY1576" fmla="*/ 1746878 h 7790740"/>
              <a:gd name="connsiteX1577" fmla="*/ 1626635 w 27930708"/>
              <a:gd name="connsiteY1577" fmla="*/ 1684974 h 7790740"/>
              <a:gd name="connsiteX1578" fmla="*/ 1626635 w 27930708"/>
              <a:gd name="connsiteY1578" fmla="*/ 1675915 h 7790740"/>
              <a:gd name="connsiteX1579" fmla="*/ 1575284 w 27930708"/>
              <a:gd name="connsiteY1579" fmla="*/ 1645719 h 7790740"/>
              <a:gd name="connsiteX1580" fmla="*/ 1646270 w 27930708"/>
              <a:gd name="connsiteY1580" fmla="*/ 1654778 h 7790740"/>
              <a:gd name="connsiteX1581" fmla="*/ 1697621 w 27930708"/>
              <a:gd name="connsiteY1581" fmla="*/ 1645719 h 7790740"/>
              <a:gd name="connsiteX1582" fmla="*/ 1392532 w 27930708"/>
              <a:gd name="connsiteY1582" fmla="*/ 1523422 h 7790740"/>
              <a:gd name="connsiteX1583" fmla="*/ 1400280 w 27930708"/>
              <a:gd name="connsiteY1583" fmla="*/ 1514387 h 7790740"/>
              <a:gd name="connsiteX1584" fmla="*/ 1545077 w 27930708"/>
              <a:gd name="connsiteY1584" fmla="*/ 1543050 h 7790740"/>
              <a:gd name="connsiteX1585" fmla="*/ 1596429 w 27930708"/>
              <a:gd name="connsiteY1585" fmla="*/ 1533991 h 7790740"/>
              <a:gd name="connsiteX1586" fmla="*/ 1555649 w 27930708"/>
              <a:gd name="connsiteY1586" fmla="*/ 1512853 h 7790740"/>
              <a:gd name="connsiteX1587" fmla="*/ 1687049 w 27930708"/>
              <a:gd name="connsiteY1587" fmla="*/ 1533991 h 7790740"/>
              <a:gd name="connsiteX1588" fmla="*/ 1738400 w 27930708"/>
              <a:gd name="connsiteY1588" fmla="*/ 1512853 h 7790740"/>
              <a:gd name="connsiteX1589" fmla="*/ 1717256 w 27930708"/>
              <a:gd name="connsiteY1589" fmla="*/ 1502284 h 7790740"/>
              <a:gd name="connsiteX1590" fmla="*/ 1768608 w 27930708"/>
              <a:gd name="connsiteY1590" fmla="*/ 1493226 h 7790740"/>
              <a:gd name="connsiteX1591" fmla="*/ 1504298 w 27930708"/>
              <a:gd name="connsiteY1591" fmla="*/ 1390557 h 7790740"/>
              <a:gd name="connsiteX1592" fmla="*/ 1545077 w 27930708"/>
              <a:gd name="connsiteY1592" fmla="*/ 1370929 h 7790740"/>
              <a:gd name="connsiteX1593" fmla="*/ 1523932 w 27930708"/>
              <a:gd name="connsiteY1593" fmla="*/ 1360360 h 7790740"/>
              <a:gd name="connsiteX1594" fmla="*/ 1717256 w 27930708"/>
              <a:gd name="connsiteY1594" fmla="*/ 1401126 h 7790740"/>
              <a:gd name="connsiteX1595" fmla="*/ 1768608 w 27930708"/>
              <a:gd name="connsiteY1595" fmla="*/ 1390557 h 7790740"/>
              <a:gd name="connsiteX1596" fmla="*/ 1280767 w 27930708"/>
              <a:gd name="connsiteY1596" fmla="*/ 1207867 h 7790740"/>
              <a:gd name="connsiteX1597" fmla="*/ 1646270 w 27930708"/>
              <a:gd name="connsiteY1597" fmla="*/ 1340732 h 7790740"/>
              <a:gd name="connsiteX1598" fmla="*/ 1687049 w 27930708"/>
              <a:gd name="connsiteY1598" fmla="*/ 1330164 h 7790740"/>
              <a:gd name="connsiteX1599" fmla="*/ 1809386 w 27930708"/>
              <a:gd name="connsiteY1599" fmla="*/ 1370929 h 7790740"/>
              <a:gd name="connsiteX1600" fmla="*/ 1859228 w 27930708"/>
              <a:gd name="connsiteY1600" fmla="*/ 1360360 h 7790740"/>
              <a:gd name="connsiteX1601" fmla="*/ 1970993 w 27930708"/>
              <a:gd name="connsiteY1601" fmla="*/ 1411695 h 7790740"/>
              <a:gd name="connsiteX1602" fmla="*/ 2032917 w 27930708"/>
              <a:gd name="connsiteY1602" fmla="*/ 1390557 h 7790740"/>
              <a:gd name="connsiteX1603" fmla="*/ 1890945 w 27930708"/>
              <a:gd name="connsiteY1603" fmla="*/ 1330164 h 7790740"/>
              <a:gd name="connsiteX1604" fmla="*/ 1921152 w 27930708"/>
              <a:gd name="connsiteY1604" fmla="*/ 1319595 h 7790740"/>
              <a:gd name="connsiteX1605" fmla="*/ 1291340 w 27930708"/>
              <a:gd name="connsiteY1605" fmla="*/ 1087080 h 7790740"/>
              <a:gd name="connsiteX1606" fmla="*/ 1748973 w 27930708"/>
              <a:gd name="connsiteY1606" fmla="*/ 1248633 h 7790740"/>
              <a:gd name="connsiteX1607" fmla="*/ 1798814 w 27930708"/>
              <a:gd name="connsiteY1607" fmla="*/ 1229005 h 7790740"/>
              <a:gd name="connsiteX1608" fmla="*/ 1504298 w 27930708"/>
              <a:gd name="connsiteY1608" fmla="*/ 1117277 h 7790740"/>
              <a:gd name="connsiteX1609" fmla="*/ 1859228 w 27930708"/>
              <a:gd name="connsiteY1609" fmla="*/ 1229005 h 7790740"/>
              <a:gd name="connsiteX1610" fmla="*/ 1910579 w 27930708"/>
              <a:gd name="connsiteY1610" fmla="*/ 1218436 h 7790740"/>
              <a:gd name="connsiteX1611" fmla="*/ 1433312 w 27930708"/>
              <a:gd name="connsiteY1611" fmla="*/ 1016118 h 7790740"/>
              <a:gd name="connsiteX1612" fmla="*/ 1433312 w 27930708"/>
              <a:gd name="connsiteY1612" fmla="*/ 1005549 h 7790740"/>
              <a:gd name="connsiteX1613" fmla="*/ 1443884 w 27930708"/>
              <a:gd name="connsiteY1613" fmla="*/ 1016118 h 7790740"/>
              <a:gd name="connsiteX1614" fmla="*/ 1829021 w 27930708"/>
              <a:gd name="connsiteY1614" fmla="*/ 1158043 h 7790740"/>
              <a:gd name="connsiteX1615" fmla="*/ 1890945 w 27930708"/>
              <a:gd name="connsiteY1615" fmla="*/ 1147474 h 7790740"/>
              <a:gd name="connsiteX1616" fmla="*/ 1869800 w 27930708"/>
              <a:gd name="connsiteY1616" fmla="*/ 1147474 h 7790740"/>
              <a:gd name="connsiteX1617" fmla="*/ 1910579 w 27930708"/>
              <a:gd name="connsiteY1617" fmla="*/ 1127846 h 7790740"/>
              <a:gd name="connsiteX1618" fmla="*/ 1819959 w 27930708"/>
              <a:gd name="connsiteY1618" fmla="*/ 1096139 h 7790740"/>
              <a:gd name="connsiteX1619" fmla="*/ 1869800 w 27930708"/>
              <a:gd name="connsiteY1619" fmla="*/ 1076511 h 7790740"/>
              <a:gd name="connsiteX1620" fmla="*/ 1758035 w 27930708"/>
              <a:gd name="connsiteY1620" fmla="*/ 1035746 h 7790740"/>
              <a:gd name="connsiteX1621" fmla="*/ 1789752 w 27930708"/>
              <a:gd name="connsiteY1621" fmla="*/ 1025177 h 7790740"/>
              <a:gd name="connsiteX1622" fmla="*/ 1128223 w 27930708"/>
              <a:gd name="connsiteY1622" fmla="*/ 689994 h 7790740"/>
              <a:gd name="connsiteX1623" fmla="*/ 1128223 w 27930708"/>
              <a:gd name="connsiteY1623" fmla="*/ 680935 h 7790740"/>
              <a:gd name="connsiteX1624" fmla="*/ 945472 w 27930708"/>
              <a:gd name="connsiteY1624" fmla="*/ 599404 h 7790740"/>
              <a:gd name="connsiteX1625" fmla="*/ 904693 w 27930708"/>
              <a:gd name="connsiteY1625" fmla="*/ 569208 h 7790740"/>
              <a:gd name="connsiteX1626" fmla="*/ 1076872 w 27930708"/>
              <a:gd name="connsiteY1626" fmla="*/ 640170 h 7790740"/>
              <a:gd name="connsiteX1627" fmla="*/ 1138796 w 27930708"/>
              <a:gd name="connsiteY1627" fmla="*/ 629601 h 7790740"/>
              <a:gd name="connsiteX1628" fmla="*/ 823135 w 27930708"/>
              <a:gd name="connsiteY1628" fmla="*/ 466539 h 7790740"/>
              <a:gd name="connsiteX1629" fmla="*/ 764939 w 27930708"/>
              <a:gd name="connsiteY1629" fmla="*/ 468237 h 7790740"/>
              <a:gd name="connsiteX1630" fmla="*/ 763673 w 27930708"/>
              <a:gd name="connsiteY1630" fmla="*/ 473299 h 7790740"/>
              <a:gd name="connsiteX1631" fmla="*/ 754225 w 27930708"/>
              <a:gd name="connsiteY1631" fmla="*/ 469559 h 7790740"/>
              <a:gd name="connsiteX1632" fmla="*/ 620749 w 27930708"/>
              <a:gd name="connsiteY1632" fmla="*/ 416714 h 7790740"/>
              <a:gd name="connsiteX1633" fmla="*/ 650956 w 27930708"/>
              <a:gd name="connsiteY1633" fmla="*/ 406145 h 7790740"/>
              <a:gd name="connsiteX1634" fmla="*/ 640383 w 27930708"/>
              <a:gd name="connsiteY1634" fmla="*/ 406145 h 7790740"/>
              <a:gd name="connsiteX1635" fmla="*/ 640383 w 27930708"/>
              <a:gd name="connsiteY1635" fmla="*/ 395577 h 7790740"/>
              <a:gd name="connsiteX1636" fmla="*/ 620749 w 27930708"/>
              <a:gd name="connsiteY1636" fmla="*/ 385008 h 7790740"/>
              <a:gd name="connsiteX1637" fmla="*/ 661528 w 27930708"/>
              <a:gd name="connsiteY1637" fmla="*/ 375949 h 7790740"/>
              <a:gd name="connsiteX1638" fmla="*/ 539191 w 27930708"/>
              <a:gd name="connsiteY1638" fmla="*/ 314046 h 7790740"/>
              <a:gd name="connsiteX1639" fmla="*/ 558825 w 27930708"/>
              <a:gd name="connsiteY1639" fmla="*/ 314046 h 7790740"/>
              <a:gd name="connsiteX1640" fmla="*/ 691735 w 27930708"/>
              <a:gd name="connsiteY1640" fmla="*/ 385008 h 7790740"/>
              <a:gd name="connsiteX1641" fmla="*/ 743087 w 27930708"/>
              <a:gd name="connsiteY1641" fmla="*/ 375949 h 7790740"/>
              <a:gd name="connsiteX1642" fmla="*/ 1117651 w 27930708"/>
              <a:gd name="connsiteY1642" fmla="*/ 558639 h 7790740"/>
              <a:gd name="connsiteX1643" fmla="*/ 1179575 w 27930708"/>
              <a:gd name="connsiteY1643" fmla="*/ 548070 h 7790740"/>
              <a:gd name="connsiteX1644" fmla="*/ 762721 w 27930708"/>
              <a:gd name="connsiteY1644" fmla="*/ 344242 h 7790740"/>
              <a:gd name="connsiteX1645" fmla="*/ 721942 w 27930708"/>
              <a:gd name="connsiteY1645" fmla="*/ 354811 h 7790740"/>
              <a:gd name="connsiteX1646" fmla="*/ 558825 w 27930708"/>
              <a:gd name="connsiteY1646" fmla="*/ 274790 h 7790740"/>
              <a:gd name="connsiteX1647" fmla="*/ 558825 w 27930708"/>
              <a:gd name="connsiteY1647" fmla="*/ 253652 h 7790740"/>
              <a:gd name="connsiteX1648" fmla="*/ 528618 w 27930708"/>
              <a:gd name="connsiteY1648" fmla="*/ 202318 h 7790740"/>
              <a:gd name="connsiteX1649" fmla="*/ 569398 w 27930708"/>
              <a:gd name="connsiteY1649" fmla="*/ 212887 h 7790740"/>
              <a:gd name="connsiteX1650" fmla="*/ 629811 w 27930708"/>
              <a:gd name="connsiteY1650" fmla="*/ 202318 h 7790740"/>
              <a:gd name="connsiteX1651" fmla="*/ 549763 w 27930708"/>
              <a:gd name="connsiteY1651" fmla="*/ 161552 h 7790740"/>
              <a:gd name="connsiteX1652" fmla="*/ 590542 w 27930708"/>
              <a:gd name="connsiteY1652" fmla="*/ 40766 h 7790740"/>
              <a:gd name="connsiteX1653" fmla="*/ 650956 w 27930708"/>
              <a:gd name="connsiteY1653" fmla="*/ 70962 h 7790740"/>
              <a:gd name="connsiteX1654" fmla="*/ 711369 w 27930708"/>
              <a:gd name="connsiteY1654" fmla="*/ 49825 h 7790740"/>
              <a:gd name="connsiteX1655" fmla="*/ 610177 w 27930708"/>
              <a:gd name="connsiteY1655" fmla="*/ 0 h 779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Lst>
            <a:rect l="l" t="t" r="r" b="b"/>
            <a:pathLst>
              <a:path w="27930708" h="7790740">
                <a:moveTo>
                  <a:pt x="26995808" y="7109806"/>
                </a:moveTo>
                <a:cubicBezTo>
                  <a:pt x="27004872" y="7109806"/>
                  <a:pt x="27004872" y="7109806"/>
                  <a:pt x="27004872" y="7109806"/>
                </a:cubicBezTo>
                <a:lnTo>
                  <a:pt x="26992446" y="7111414"/>
                </a:lnTo>
                <a:close/>
                <a:moveTo>
                  <a:pt x="25160290" y="7027484"/>
                </a:moveTo>
                <a:lnTo>
                  <a:pt x="25022738" y="7044883"/>
                </a:lnTo>
                <a:lnTo>
                  <a:pt x="25003696" y="7046891"/>
                </a:lnTo>
                <a:lnTo>
                  <a:pt x="25140546" y="7029407"/>
                </a:lnTo>
                <a:close/>
                <a:moveTo>
                  <a:pt x="25394702" y="6997832"/>
                </a:moveTo>
                <a:lnTo>
                  <a:pt x="25369172" y="7007137"/>
                </a:lnTo>
                <a:lnTo>
                  <a:pt x="25160290" y="7027484"/>
                </a:lnTo>
                <a:close/>
                <a:moveTo>
                  <a:pt x="25441668" y="6987509"/>
                </a:moveTo>
                <a:lnTo>
                  <a:pt x="25450964" y="6990716"/>
                </a:lnTo>
                <a:lnTo>
                  <a:pt x="25394702" y="6997832"/>
                </a:lnTo>
                <a:lnTo>
                  <a:pt x="25405422" y="6993926"/>
                </a:lnTo>
                <a:cubicBezTo>
                  <a:pt x="25418258" y="6990151"/>
                  <a:pt x="25431096" y="6987509"/>
                  <a:pt x="25441668" y="6987509"/>
                </a:cubicBezTo>
                <a:close/>
                <a:moveTo>
                  <a:pt x="25928384" y="6924418"/>
                </a:moveTo>
                <a:lnTo>
                  <a:pt x="25918182" y="6928248"/>
                </a:lnTo>
                <a:cubicBezTo>
                  <a:pt x="25903080" y="6934665"/>
                  <a:pt x="25887976" y="6942214"/>
                  <a:pt x="25878160" y="6946744"/>
                </a:cubicBezTo>
                <a:cubicBezTo>
                  <a:pt x="25807172" y="6957312"/>
                  <a:pt x="25736188" y="6967881"/>
                  <a:pt x="25663688" y="6976940"/>
                </a:cubicBezTo>
                <a:cubicBezTo>
                  <a:pt x="25663688" y="6976940"/>
                  <a:pt x="25663688" y="6976940"/>
                  <a:pt x="25511144" y="6998078"/>
                </a:cubicBezTo>
                <a:cubicBezTo>
                  <a:pt x="25496042" y="6998078"/>
                  <a:pt x="25480938" y="6998078"/>
                  <a:pt x="25468478" y="6996757"/>
                </a:cubicBezTo>
                <a:lnTo>
                  <a:pt x="25450964" y="6990716"/>
                </a:lnTo>
                <a:lnTo>
                  <a:pt x="25715040" y="6957312"/>
                </a:lnTo>
                <a:close/>
                <a:moveTo>
                  <a:pt x="25998860" y="6913552"/>
                </a:moveTo>
                <a:lnTo>
                  <a:pt x="25928384" y="6924418"/>
                </a:lnTo>
                <a:lnTo>
                  <a:pt x="25940178" y="6919991"/>
                </a:lnTo>
                <a:cubicBezTo>
                  <a:pt x="25947068" y="6917868"/>
                  <a:pt x="25953300" y="6916547"/>
                  <a:pt x="25958208" y="6916547"/>
                </a:cubicBezTo>
                <a:close/>
                <a:moveTo>
                  <a:pt x="27066796" y="6600992"/>
                </a:moveTo>
                <a:cubicBezTo>
                  <a:pt x="27077368" y="6600992"/>
                  <a:pt x="27077368" y="6600992"/>
                  <a:pt x="27077368" y="6600992"/>
                </a:cubicBezTo>
                <a:lnTo>
                  <a:pt x="27067696" y="6602898"/>
                </a:lnTo>
                <a:close/>
                <a:moveTo>
                  <a:pt x="27859724" y="6581364"/>
                </a:moveTo>
                <a:cubicBezTo>
                  <a:pt x="27707180" y="6611561"/>
                  <a:pt x="27574268" y="6652326"/>
                  <a:pt x="27442868" y="6693092"/>
                </a:cubicBezTo>
                <a:cubicBezTo>
                  <a:pt x="27432296" y="6703660"/>
                  <a:pt x="27340168" y="6733857"/>
                  <a:pt x="27371884" y="6733857"/>
                </a:cubicBezTo>
                <a:cubicBezTo>
                  <a:pt x="27391520" y="6733857"/>
                  <a:pt x="27412664" y="6733857"/>
                  <a:pt x="27432296" y="6733857"/>
                </a:cubicBezTo>
                <a:cubicBezTo>
                  <a:pt x="27340168" y="6753485"/>
                  <a:pt x="27260120" y="6764054"/>
                  <a:pt x="27167988" y="6785191"/>
                </a:cubicBezTo>
                <a:cubicBezTo>
                  <a:pt x="27167988" y="6774623"/>
                  <a:pt x="27167988" y="6774623"/>
                  <a:pt x="27157416" y="6774623"/>
                </a:cubicBezTo>
                <a:cubicBezTo>
                  <a:pt x="27157416" y="6774623"/>
                  <a:pt x="27157416" y="6774623"/>
                  <a:pt x="26813060" y="6825957"/>
                </a:cubicBezTo>
                <a:cubicBezTo>
                  <a:pt x="26822120" y="6815388"/>
                  <a:pt x="26843264" y="6804819"/>
                  <a:pt x="26843264" y="6794250"/>
                </a:cubicBezTo>
                <a:cubicBezTo>
                  <a:pt x="26843264" y="6794250"/>
                  <a:pt x="26843264" y="6785191"/>
                  <a:pt x="26832692" y="6794250"/>
                </a:cubicBezTo>
                <a:cubicBezTo>
                  <a:pt x="26731500" y="6804819"/>
                  <a:pt x="26639368" y="6815388"/>
                  <a:pt x="26538176" y="6835016"/>
                </a:cubicBezTo>
                <a:cubicBezTo>
                  <a:pt x="26548748" y="6825957"/>
                  <a:pt x="26538176" y="6825957"/>
                  <a:pt x="26527604" y="6825957"/>
                </a:cubicBezTo>
                <a:cubicBezTo>
                  <a:pt x="26486824" y="6835016"/>
                  <a:pt x="26456620" y="6845585"/>
                  <a:pt x="26415840" y="6845585"/>
                </a:cubicBezTo>
                <a:cubicBezTo>
                  <a:pt x="26314648" y="6865213"/>
                  <a:pt x="26202880" y="6886350"/>
                  <a:pt x="26101688" y="6905978"/>
                </a:cubicBezTo>
                <a:cubicBezTo>
                  <a:pt x="26101688" y="6905978"/>
                  <a:pt x="26101688" y="6905978"/>
                  <a:pt x="26041158" y="6910437"/>
                </a:cubicBezTo>
                <a:lnTo>
                  <a:pt x="25998860" y="6913552"/>
                </a:lnTo>
                <a:lnTo>
                  <a:pt x="26051658" y="6905412"/>
                </a:lnTo>
                <a:cubicBezTo>
                  <a:pt x="26164744" y="6886350"/>
                  <a:pt x="26279152" y="6865968"/>
                  <a:pt x="26396204" y="6845585"/>
                </a:cubicBezTo>
                <a:cubicBezTo>
                  <a:pt x="26619736" y="6804819"/>
                  <a:pt x="26852328" y="6764054"/>
                  <a:pt x="27077368" y="6733857"/>
                </a:cubicBezTo>
                <a:cubicBezTo>
                  <a:pt x="27127208" y="6723288"/>
                  <a:pt x="27198196" y="6682523"/>
                  <a:pt x="27178560" y="6682523"/>
                </a:cubicBezTo>
                <a:cubicBezTo>
                  <a:pt x="26761708" y="6744426"/>
                  <a:pt x="26344852" y="6825957"/>
                  <a:pt x="25928000" y="6886350"/>
                </a:cubicBezTo>
                <a:cubicBezTo>
                  <a:pt x="25511144" y="6946744"/>
                  <a:pt x="25095804" y="6998078"/>
                  <a:pt x="24678948" y="7038843"/>
                </a:cubicBezTo>
                <a:cubicBezTo>
                  <a:pt x="25064084" y="6976940"/>
                  <a:pt x="25491512" y="6946744"/>
                  <a:pt x="25878160" y="6886350"/>
                </a:cubicBezTo>
                <a:cubicBezTo>
                  <a:pt x="26009556" y="6865213"/>
                  <a:pt x="26142468" y="6835016"/>
                  <a:pt x="26254232" y="6815388"/>
                </a:cubicBezTo>
                <a:cubicBezTo>
                  <a:pt x="26273868" y="6804819"/>
                  <a:pt x="26385632" y="6764054"/>
                  <a:pt x="26355424" y="6764054"/>
                </a:cubicBezTo>
                <a:cubicBezTo>
                  <a:pt x="26295012" y="6764054"/>
                  <a:pt x="26243660" y="6753485"/>
                  <a:pt x="26172676" y="6764054"/>
                </a:cubicBezTo>
                <a:cubicBezTo>
                  <a:pt x="26335036" y="6738386"/>
                  <a:pt x="26492488" y="6713097"/>
                  <a:pt x="26643710" y="6686486"/>
                </a:cubicBezTo>
                <a:lnTo>
                  <a:pt x="27067696" y="6602898"/>
                </a:lnTo>
                <a:lnTo>
                  <a:pt x="27077864" y="6624418"/>
                </a:lnTo>
                <a:cubicBezTo>
                  <a:pt x="27113900" y="6641191"/>
                  <a:pt x="27218962" y="6639493"/>
                  <a:pt x="27340168" y="6632698"/>
                </a:cubicBezTo>
                <a:cubicBezTo>
                  <a:pt x="27513856" y="6622129"/>
                  <a:pt x="27716240" y="6591933"/>
                  <a:pt x="27859724" y="6581364"/>
                </a:cubicBezTo>
                <a:close/>
                <a:moveTo>
                  <a:pt x="26172676" y="6398674"/>
                </a:moveTo>
                <a:cubicBezTo>
                  <a:pt x="26192308" y="6398674"/>
                  <a:pt x="26192308" y="6398674"/>
                  <a:pt x="26192308" y="6398674"/>
                </a:cubicBezTo>
                <a:lnTo>
                  <a:pt x="26168470" y="6399251"/>
                </a:lnTo>
                <a:close/>
                <a:moveTo>
                  <a:pt x="25400892" y="5738877"/>
                </a:moveTo>
                <a:cubicBezTo>
                  <a:pt x="25379748" y="5738877"/>
                  <a:pt x="25360112" y="5747936"/>
                  <a:pt x="25329904" y="5747936"/>
                </a:cubicBezTo>
                <a:cubicBezTo>
                  <a:pt x="25308760" y="5758505"/>
                  <a:pt x="25289124" y="5769074"/>
                  <a:pt x="25319332" y="5769074"/>
                </a:cubicBezTo>
                <a:cubicBezTo>
                  <a:pt x="25329904" y="5769074"/>
                  <a:pt x="25349540" y="5769074"/>
                  <a:pt x="25360112" y="5769074"/>
                </a:cubicBezTo>
                <a:cubicBezTo>
                  <a:pt x="25390320" y="5758505"/>
                  <a:pt x="25420524" y="5738877"/>
                  <a:pt x="25400892" y="5738877"/>
                </a:cubicBezTo>
                <a:close/>
                <a:moveTo>
                  <a:pt x="8616488" y="5657346"/>
                </a:moveTo>
                <a:lnTo>
                  <a:pt x="8756899" y="5700756"/>
                </a:lnTo>
                <a:lnTo>
                  <a:pt x="8728252" y="5694903"/>
                </a:lnTo>
                <a:cubicBezTo>
                  <a:pt x="8690116" y="5684900"/>
                  <a:pt x="8651980" y="5672444"/>
                  <a:pt x="8616488" y="5657346"/>
                </a:cubicBezTo>
                <a:close/>
                <a:moveTo>
                  <a:pt x="24465992" y="5646777"/>
                </a:moveTo>
                <a:cubicBezTo>
                  <a:pt x="24363288" y="5657346"/>
                  <a:pt x="24262096" y="5676974"/>
                  <a:pt x="24160900" y="5687543"/>
                </a:cubicBezTo>
                <a:cubicBezTo>
                  <a:pt x="24150328" y="5687543"/>
                  <a:pt x="24139756" y="5687543"/>
                  <a:pt x="24139756" y="5698111"/>
                </a:cubicBezTo>
                <a:cubicBezTo>
                  <a:pt x="24292300" y="5698111"/>
                  <a:pt x="24475052" y="5687543"/>
                  <a:pt x="24607964" y="5698111"/>
                </a:cubicBezTo>
                <a:cubicBezTo>
                  <a:pt x="24506768" y="5707170"/>
                  <a:pt x="24414640" y="5728308"/>
                  <a:pt x="24322508" y="5738877"/>
                </a:cubicBezTo>
                <a:cubicBezTo>
                  <a:pt x="24373860" y="5738877"/>
                  <a:pt x="24425212" y="5738877"/>
                  <a:pt x="24475052" y="5728308"/>
                </a:cubicBezTo>
                <a:cubicBezTo>
                  <a:pt x="24455420" y="5738877"/>
                  <a:pt x="24444844" y="5747936"/>
                  <a:pt x="24435784" y="5747936"/>
                </a:cubicBezTo>
                <a:cubicBezTo>
                  <a:pt x="24536976" y="5738877"/>
                  <a:pt x="24638168" y="5717739"/>
                  <a:pt x="24739364" y="5707170"/>
                </a:cubicBezTo>
                <a:cubicBezTo>
                  <a:pt x="24760508" y="5698111"/>
                  <a:pt x="24861700" y="5666405"/>
                  <a:pt x="24831492" y="5666405"/>
                </a:cubicBezTo>
                <a:cubicBezTo>
                  <a:pt x="24730300" y="5646777"/>
                  <a:pt x="24597392" y="5646777"/>
                  <a:pt x="24465992" y="5646777"/>
                </a:cubicBezTo>
                <a:close/>
                <a:moveTo>
                  <a:pt x="25847952" y="5616580"/>
                </a:moveTo>
                <a:cubicBezTo>
                  <a:pt x="25644056" y="5636208"/>
                  <a:pt x="25431096" y="5657346"/>
                  <a:pt x="25227200" y="5676974"/>
                </a:cubicBezTo>
                <a:cubicBezTo>
                  <a:pt x="25338968" y="5676974"/>
                  <a:pt x="25461304" y="5676974"/>
                  <a:pt x="25573068" y="5676974"/>
                </a:cubicBezTo>
                <a:cubicBezTo>
                  <a:pt x="25583640" y="5676974"/>
                  <a:pt x="25583640" y="5676974"/>
                  <a:pt x="25583640" y="5676974"/>
                </a:cubicBezTo>
                <a:cubicBezTo>
                  <a:pt x="25644056" y="5666405"/>
                  <a:pt x="25695408" y="5666405"/>
                  <a:pt x="25755820" y="5657346"/>
                </a:cubicBezTo>
                <a:cubicBezTo>
                  <a:pt x="25796600" y="5657346"/>
                  <a:pt x="25878160" y="5616580"/>
                  <a:pt x="25847952" y="5616580"/>
                </a:cubicBezTo>
                <a:close/>
                <a:moveTo>
                  <a:pt x="24435784" y="5504853"/>
                </a:moveTo>
                <a:cubicBezTo>
                  <a:pt x="24384432" y="5515422"/>
                  <a:pt x="24343652" y="5515422"/>
                  <a:pt x="24292300" y="5515422"/>
                </a:cubicBezTo>
                <a:cubicBezTo>
                  <a:pt x="24262096" y="5524481"/>
                  <a:pt x="24150328" y="5565246"/>
                  <a:pt x="24201680" y="5565246"/>
                </a:cubicBezTo>
                <a:cubicBezTo>
                  <a:pt x="24313448" y="5565246"/>
                  <a:pt x="24435784" y="5556187"/>
                  <a:pt x="24556612" y="5545618"/>
                </a:cubicBezTo>
                <a:cubicBezTo>
                  <a:pt x="24586816" y="5535049"/>
                  <a:pt x="24597392" y="5524481"/>
                  <a:pt x="24586816" y="5524481"/>
                </a:cubicBezTo>
                <a:cubicBezTo>
                  <a:pt x="24536976" y="5524481"/>
                  <a:pt x="24496196" y="5515422"/>
                  <a:pt x="24444844" y="5515422"/>
                </a:cubicBezTo>
                <a:cubicBezTo>
                  <a:pt x="24455420" y="5515422"/>
                  <a:pt x="24455420" y="5504853"/>
                  <a:pt x="24444844" y="5504853"/>
                </a:cubicBezTo>
                <a:close/>
                <a:moveTo>
                  <a:pt x="23084028" y="5423322"/>
                </a:moveTo>
                <a:cubicBezTo>
                  <a:pt x="23002472" y="5433891"/>
                  <a:pt x="22910340" y="5433891"/>
                  <a:pt x="22819720" y="5444459"/>
                </a:cubicBezTo>
                <a:cubicBezTo>
                  <a:pt x="23002472" y="5444459"/>
                  <a:pt x="23174652" y="5433891"/>
                  <a:pt x="23348340" y="5423322"/>
                </a:cubicBezTo>
                <a:cubicBezTo>
                  <a:pt x="23266780" y="5423322"/>
                  <a:pt x="23174652" y="5423322"/>
                  <a:pt x="23084028" y="5423322"/>
                </a:cubicBezTo>
                <a:close/>
                <a:moveTo>
                  <a:pt x="23683636" y="5403694"/>
                </a:moveTo>
                <a:cubicBezTo>
                  <a:pt x="23733476" y="5403694"/>
                  <a:pt x="23733476" y="5403694"/>
                  <a:pt x="23733476" y="5403694"/>
                </a:cubicBezTo>
                <a:lnTo>
                  <a:pt x="23680628" y="5404389"/>
                </a:lnTo>
                <a:close/>
                <a:moveTo>
                  <a:pt x="23363034" y="5227975"/>
                </a:moveTo>
                <a:lnTo>
                  <a:pt x="23357400" y="5230063"/>
                </a:lnTo>
                <a:cubicBezTo>
                  <a:pt x="23286416" y="5230063"/>
                  <a:pt x="23286416" y="5230063"/>
                  <a:pt x="23286416" y="5230063"/>
                </a:cubicBezTo>
                <a:close/>
                <a:moveTo>
                  <a:pt x="8627060" y="4845056"/>
                </a:moveTo>
                <a:cubicBezTo>
                  <a:pt x="8676900" y="4854115"/>
                  <a:pt x="8676900" y="4854115"/>
                  <a:pt x="8676900" y="4854115"/>
                </a:cubicBezTo>
                <a:lnTo>
                  <a:pt x="8678424" y="4855905"/>
                </a:lnTo>
                <a:close/>
                <a:moveTo>
                  <a:pt x="8921576" y="4834487"/>
                </a:moveTo>
                <a:cubicBezTo>
                  <a:pt x="8992562" y="4845056"/>
                  <a:pt x="9074120" y="4864683"/>
                  <a:pt x="9155678" y="4885821"/>
                </a:cubicBezTo>
                <a:cubicBezTo>
                  <a:pt x="9175312" y="4885821"/>
                  <a:pt x="9226664" y="4885821"/>
                  <a:pt x="9246298" y="4885821"/>
                </a:cubicBezTo>
                <a:cubicBezTo>
                  <a:pt x="9317285" y="4905449"/>
                  <a:pt x="9398843" y="4925077"/>
                  <a:pt x="9469828" y="4946214"/>
                </a:cubicBezTo>
                <a:cubicBezTo>
                  <a:pt x="9480401" y="4946214"/>
                  <a:pt x="9490974" y="4946214"/>
                  <a:pt x="9500035" y="4946214"/>
                </a:cubicBezTo>
                <a:cubicBezTo>
                  <a:pt x="9510608" y="4946214"/>
                  <a:pt x="9510608" y="4946214"/>
                  <a:pt x="9521180" y="4946214"/>
                </a:cubicBezTo>
                <a:cubicBezTo>
                  <a:pt x="9540814" y="4946214"/>
                  <a:pt x="9551387" y="4935646"/>
                  <a:pt x="9571021" y="4935646"/>
                </a:cubicBezTo>
                <a:cubicBezTo>
                  <a:pt x="9480401" y="4905449"/>
                  <a:pt x="9388270" y="4885821"/>
                  <a:pt x="9308222" y="4854115"/>
                </a:cubicBezTo>
                <a:cubicBezTo>
                  <a:pt x="9175312" y="4845056"/>
                  <a:pt x="9043914" y="4834487"/>
                  <a:pt x="8921576" y="4834487"/>
                </a:cubicBezTo>
                <a:close/>
                <a:moveTo>
                  <a:pt x="8676900" y="4793721"/>
                </a:moveTo>
                <a:cubicBezTo>
                  <a:pt x="8728252" y="4804290"/>
                  <a:pt x="8779604" y="4813349"/>
                  <a:pt x="8829444" y="4823918"/>
                </a:cubicBezTo>
                <a:cubicBezTo>
                  <a:pt x="8840017" y="4823918"/>
                  <a:pt x="8870224" y="4834487"/>
                  <a:pt x="8901942" y="4823918"/>
                </a:cubicBezTo>
                <a:cubicBezTo>
                  <a:pt x="8820382" y="4813349"/>
                  <a:pt x="8749396" y="4804290"/>
                  <a:pt x="8676900" y="4793721"/>
                </a:cubicBezTo>
                <a:close/>
                <a:moveTo>
                  <a:pt x="9093754" y="4783152"/>
                </a:moveTo>
                <a:cubicBezTo>
                  <a:pt x="9074120" y="4783152"/>
                  <a:pt x="9043914" y="4804290"/>
                  <a:pt x="9063548" y="4804290"/>
                </a:cubicBezTo>
                <a:cubicBezTo>
                  <a:pt x="9155678" y="4823918"/>
                  <a:pt x="9246298" y="4834487"/>
                  <a:pt x="9338430" y="4845056"/>
                </a:cubicBezTo>
                <a:cubicBezTo>
                  <a:pt x="9256872" y="4813349"/>
                  <a:pt x="9175312" y="4793721"/>
                  <a:pt x="9093754" y="4783152"/>
                </a:cubicBezTo>
                <a:close/>
                <a:moveTo>
                  <a:pt x="8292188" y="4731936"/>
                </a:moveTo>
                <a:cubicBezTo>
                  <a:pt x="8269958" y="4735970"/>
                  <a:pt x="8243056" y="4752956"/>
                  <a:pt x="8250985" y="4752956"/>
                </a:cubicBezTo>
                <a:cubicBezTo>
                  <a:pt x="8444308" y="4793721"/>
                  <a:pt x="8627060" y="4823918"/>
                  <a:pt x="8809810" y="4854115"/>
                </a:cubicBezTo>
                <a:cubicBezTo>
                  <a:pt x="8809810" y="4854115"/>
                  <a:pt x="8809810" y="4854115"/>
                  <a:pt x="8820382" y="4854115"/>
                </a:cubicBezTo>
                <a:cubicBezTo>
                  <a:pt x="8820382" y="4854115"/>
                  <a:pt x="8820382" y="4854115"/>
                  <a:pt x="8861162" y="4854115"/>
                </a:cubicBezTo>
                <a:lnTo>
                  <a:pt x="8981990" y="4875252"/>
                </a:lnTo>
                <a:cubicBezTo>
                  <a:pt x="8829444" y="4834487"/>
                  <a:pt x="8667838" y="4804290"/>
                  <a:pt x="8515294" y="4772584"/>
                </a:cubicBezTo>
                <a:cubicBezTo>
                  <a:pt x="8444308" y="4763525"/>
                  <a:pt x="8382384" y="4742387"/>
                  <a:pt x="8311398" y="4733328"/>
                </a:cubicBezTo>
                <a:cubicBezTo>
                  <a:pt x="8306490" y="4730686"/>
                  <a:pt x="8299598" y="4730591"/>
                  <a:pt x="8292188" y="4731936"/>
                </a:cubicBezTo>
                <a:close/>
                <a:moveTo>
                  <a:pt x="5832931" y="4681994"/>
                </a:moveTo>
                <a:cubicBezTo>
                  <a:pt x="5914490" y="4703131"/>
                  <a:pt x="5914490" y="4703131"/>
                  <a:pt x="5914490" y="4703131"/>
                </a:cubicBezTo>
                <a:lnTo>
                  <a:pt x="5920795" y="4705042"/>
                </a:lnTo>
                <a:close/>
                <a:moveTo>
                  <a:pt x="9003134" y="4641228"/>
                </a:moveTo>
                <a:cubicBezTo>
                  <a:pt x="9033340" y="4651797"/>
                  <a:pt x="9063548" y="4651797"/>
                  <a:pt x="9084692" y="4662366"/>
                </a:cubicBezTo>
                <a:cubicBezTo>
                  <a:pt x="9093754" y="4662366"/>
                  <a:pt x="9114900" y="4662366"/>
                  <a:pt x="9134534" y="4662366"/>
                </a:cubicBezTo>
                <a:cubicBezTo>
                  <a:pt x="9084692" y="4651797"/>
                  <a:pt x="9043914" y="4651797"/>
                  <a:pt x="9003134" y="4641228"/>
                </a:cubicBezTo>
                <a:close/>
                <a:moveTo>
                  <a:pt x="8891368" y="4621600"/>
                </a:moveTo>
                <a:cubicBezTo>
                  <a:pt x="8870224" y="4630659"/>
                  <a:pt x="8840017" y="4651797"/>
                  <a:pt x="8850590" y="4651797"/>
                </a:cubicBezTo>
                <a:cubicBezTo>
                  <a:pt x="8981990" y="4671425"/>
                  <a:pt x="9104326" y="4692562"/>
                  <a:pt x="9237236" y="4712190"/>
                </a:cubicBezTo>
                <a:cubicBezTo>
                  <a:pt x="9123961" y="4681994"/>
                  <a:pt x="9012196" y="4651797"/>
                  <a:pt x="8891368" y="4621600"/>
                </a:cubicBezTo>
                <a:close/>
                <a:moveTo>
                  <a:pt x="20902732" y="3824148"/>
                </a:moveTo>
                <a:lnTo>
                  <a:pt x="20901188" y="3825541"/>
                </a:lnTo>
                <a:lnTo>
                  <a:pt x="20901816" y="3824293"/>
                </a:lnTo>
                <a:close/>
                <a:moveTo>
                  <a:pt x="21173452" y="3747407"/>
                </a:moveTo>
                <a:lnTo>
                  <a:pt x="21173452" y="3757975"/>
                </a:lnTo>
                <a:cubicBezTo>
                  <a:pt x="21102464" y="3777603"/>
                  <a:pt x="21031480" y="3788172"/>
                  <a:pt x="20971064" y="3809310"/>
                </a:cubicBezTo>
                <a:cubicBezTo>
                  <a:pt x="20960492" y="3809310"/>
                  <a:pt x="20949920" y="3818369"/>
                  <a:pt x="20939348" y="3818369"/>
                </a:cubicBezTo>
                <a:lnTo>
                  <a:pt x="20902732" y="3824148"/>
                </a:lnTo>
                <a:lnTo>
                  <a:pt x="20909140" y="3818369"/>
                </a:lnTo>
                <a:cubicBezTo>
                  <a:pt x="20909140" y="3818369"/>
                  <a:pt x="20909140" y="3818369"/>
                  <a:pt x="20971064" y="3788172"/>
                </a:cubicBezTo>
                <a:cubicBezTo>
                  <a:pt x="20971064" y="3788172"/>
                  <a:pt x="20971064" y="3788172"/>
                  <a:pt x="20980128" y="3788172"/>
                </a:cubicBezTo>
                <a:cubicBezTo>
                  <a:pt x="21042052" y="3777603"/>
                  <a:pt x="21113036" y="3757975"/>
                  <a:pt x="21173452" y="3747407"/>
                </a:cubicBezTo>
                <a:close/>
                <a:moveTo>
                  <a:pt x="21508744" y="3727779"/>
                </a:moveTo>
                <a:cubicBezTo>
                  <a:pt x="21519316" y="3727779"/>
                  <a:pt x="21519316" y="3727779"/>
                  <a:pt x="21519316" y="3727779"/>
                </a:cubicBezTo>
                <a:lnTo>
                  <a:pt x="21508424" y="3728005"/>
                </a:lnTo>
                <a:close/>
                <a:moveTo>
                  <a:pt x="20766538" y="3555392"/>
                </a:moveTo>
                <a:lnTo>
                  <a:pt x="20765462" y="3555648"/>
                </a:lnTo>
                <a:lnTo>
                  <a:pt x="20765846" y="3555469"/>
                </a:lnTo>
                <a:close/>
                <a:moveTo>
                  <a:pt x="21478540" y="3218965"/>
                </a:moveTo>
                <a:lnTo>
                  <a:pt x="21478540" y="3229534"/>
                </a:lnTo>
                <a:cubicBezTo>
                  <a:pt x="21467968" y="3311065"/>
                  <a:pt x="21712640" y="3250672"/>
                  <a:pt x="21833468" y="3240103"/>
                </a:cubicBezTo>
                <a:cubicBezTo>
                  <a:pt x="21773056" y="3270299"/>
                  <a:pt x="21712640" y="3300496"/>
                  <a:pt x="21661288" y="3330693"/>
                </a:cubicBezTo>
                <a:cubicBezTo>
                  <a:pt x="21650716" y="3341262"/>
                  <a:pt x="21620512" y="3371458"/>
                  <a:pt x="21631084" y="3371458"/>
                </a:cubicBezTo>
                <a:cubicBezTo>
                  <a:pt x="21640144" y="3371458"/>
                  <a:pt x="21650716" y="3371458"/>
                  <a:pt x="21661288" y="3371458"/>
                </a:cubicBezTo>
                <a:cubicBezTo>
                  <a:pt x="21620512" y="3382027"/>
                  <a:pt x="21579732" y="3392596"/>
                  <a:pt x="21538952" y="3401655"/>
                </a:cubicBezTo>
                <a:cubicBezTo>
                  <a:pt x="21538952" y="3401655"/>
                  <a:pt x="21538952" y="3401655"/>
                  <a:pt x="21386408" y="3433361"/>
                </a:cubicBezTo>
                <a:cubicBezTo>
                  <a:pt x="21396980" y="3422792"/>
                  <a:pt x="21396980" y="3412224"/>
                  <a:pt x="21396980" y="3401655"/>
                </a:cubicBezTo>
                <a:cubicBezTo>
                  <a:pt x="21345628" y="3412224"/>
                  <a:pt x="21306360" y="3422792"/>
                  <a:pt x="21265580" y="3433361"/>
                </a:cubicBezTo>
                <a:cubicBezTo>
                  <a:pt x="21265580" y="3422792"/>
                  <a:pt x="21265580" y="3422792"/>
                  <a:pt x="21255008" y="3422792"/>
                </a:cubicBezTo>
                <a:cubicBezTo>
                  <a:pt x="21255008" y="3422792"/>
                  <a:pt x="21255008" y="3422792"/>
                  <a:pt x="21203656" y="3442420"/>
                </a:cubicBezTo>
                <a:cubicBezTo>
                  <a:pt x="21162876" y="3452989"/>
                  <a:pt x="21113036" y="3463558"/>
                  <a:pt x="21072256" y="3483186"/>
                </a:cubicBezTo>
                <a:cubicBezTo>
                  <a:pt x="21072256" y="3483186"/>
                  <a:pt x="21072256" y="3483186"/>
                  <a:pt x="21010332" y="3493755"/>
                </a:cubicBezTo>
                <a:cubicBezTo>
                  <a:pt x="21001272" y="3493755"/>
                  <a:pt x="20980128" y="3513383"/>
                  <a:pt x="20971064" y="3523951"/>
                </a:cubicBezTo>
                <a:cubicBezTo>
                  <a:pt x="20939348" y="3534520"/>
                  <a:pt x="20909140" y="3545089"/>
                  <a:pt x="20878932" y="3545089"/>
                </a:cubicBezTo>
                <a:cubicBezTo>
                  <a:pt x="20878932" y="3545089"/>
                  <a:pt x="20878932" y="3545089"/>
                  <a:pt x="20807948" y="3554148"/>
                </a:cubicBezTo>
                <a:cubicBezTo>
                  <a:pt x="20797376" y="3554148"/>
                  <a:pt x="20786804" y="3554148"/>
                  <a:pt x="20777740" y="3554148"/>
                </a:cubicBezTo>
                <a:lnTo>
                  <a:pt x="20766538" y="3555392"/>
                </a:lnTo>
                <a:lnTo>
                  <a:pt x="20898568" y="3523951"/>
                </a:lnTo>
                <a:cubicBezTo>
                  <a:pt x="21102464" y="3472617"/>
                  <a:pt x="21295788" y="3401655"/>
                  <a:pt x="21498172" y="3351830"/>
                </a:cubicBezTo>
                <a:cubicBezTo>
                  <a:pt x="21519316" y="3351830"/>
                  <a:pt x="21549524" y="3311065"/>
                  <a:pt x="21538952" y="3311065"/>
                </a:cubicBezTo>
                <a:cubicBezTo>
                  <a:pt x="21356200" y="3351830"/>
                  <a:pt x="21173452" y="3412224"/>
                  <a:pt x="20990700" y="3463558"/>
                </a:cubicBezTo>
                <a:cubicBezTo>
                  <a:pt x="20807948" y="3513383"/>
                  <a:pt x="20625196" y="3554148"/>
                  <a:pt x="20442444" y="3584345"/>
                </a:cubicBezTo>
                <a:cubicBezTo>
                  <a:pt x="20604052" y="3534520"/>
                  <a:pt x="20797376" y="3513383"/>
                  <a:pt x="20971064" y="3463558"/>
                </a:cubicBezTo>
                <a:cubicBezTo>
                  <a:pt x="21020904" y="3442420"/>
                  <a:pt x="21081320" y="3422792"/>
                  <a:pt x="21132672" y="3401655"/>
                </a:cubicBezTo>
                <a:cubicBezTo>
                  <a:pt x="21143244" y="3392596"/>
                  <a:pt x="21184024" y="3362399"/>
                  <a:pt x="21173452" y="3351830"/>
                </a:cubicBezTo>
                <a:cubicBezTo>
                  <a:pt x="21143244" y="3351830"/>
                  <a:pt x="21113036" y="3341262"/>
                  <a:pt x="21091892" y="3341262"/>
                </a:cubicBezTo>
                <a:cubicBezTo>
                  <a:pt x="21224800" y="3311065"/>
                  <a:pt x="21356200" y="3270299"/>
                  <a:pt x="21478540" y="3218965"/>
                </a:cubicBezTo>
                <a:close/>
                <a:moveTo>
                  <a:pt x="21143244" y="3158572"/>
                </a:moveTo>
                <a:lnTo>
                  <a:pt x="21133908" y="3160493"/>
                </a:lnTo>
                <a:lnTo>
                  <a:pt x="21133994" y="3159893"/>
                </a:lnTo>
                <a:cubicBezTo>
                  <a:pt x="21135316" y="3158572"/>
                  <a:pt x="21137958" y="3158572"/>
                  <a:pt x="21143244" y="3158572"/>
                </a:cubicBezTo>
                <a:close/>
                <a:moveTo>
                  <a:pt x="21042052" y="2986451"/>
                </a:moveTo>
                <a:cubicBezTo>
                  <a:pt x="21051112" y="2986451"/>
                  <a:pt x="21051112" y="2986451"/>
                  <a:pt x="21051112" y="2986451"/>
                </a:cubicBezTo>
                <a:lnTo>
                  <a:pt x="21040102" y="2986951"/>
                </a:lnTo>
                <a:close/>
                <a:moveTo>
                  <a:pt x="21274644" y="2935116"/>
                </a:moveTo>
                <a:cubicBezTo>
                  <a:pt x="21244436" y="2945685"/>
                  <a:pt x="21244436" y="2945685"/>
                  <a:pt x="21244436" y="2945685"/>
                </a:cubicBezTo>
                <a:cubicBezTo>
                  <a:pt x="21274644" y="2935116"/>
                  <a:pt x="21274644" y="2935116"/>
                  <a:pt x="21274644" y="2935116"/>
                </a:cubicBezTo>
                <a:close/>
                <a:moveTo>
                  <a:pt x="12988483" y="2742423"/>
                </a:moveTo>
                <a:lnTo>
                  <a:pt x="13006100" y="2743179"/>
                </a:lnTo>
                <a:cubicBezTo>
                  <a:pt x="13016106" y="2744500"/>
                  <a:pt x="13025923" y="2747142"/>
                  <a:pt x="13035741" y="2752427"/>
                </a:cubicBezTo>
                <a:close/>
                <a:moveTo>
                  <a:pt x="13147850" y="2599183"/>
                </a:moveTo>
                <a:lnTo>
                  <a:pt x="13216927" y="2610346"/>
                </a:lnTo>
                <a:lnTo>
                  <a:pt x="13187742" y="2606987"/>
                </a:lnTo>
                <a:close/>
                <a:moveTo>
                  <a:pt x="13087093" y="2578796"/>
                </a:moveTo>
                <a:cubicBezTo>
                  <a:pt x="13087093" y="2578796"/>
                  <a:pt x="13087093" y="2578796"/>
                  <a:pt x="13097664" y="2589365"/>
                </a:cubicBezTo>
                <a:lnTo>
                  <a:pt x="13147850" y="2599183"/>
                </a:lnTo>
                <a:lnTo>
                  <a:pt x="13087093" y="2589365"/>
                </a:lnTo>
                <a:cubicBezTo>
                  <a:pt x="13087093" y="2589365"/>
                  <a:pt x="13087093" y="2589365"/>
                  <a:pt x="13087093" y="2578796"/>
                </a:cubicBezTo>
                <a:close/>
                <a:moveTo>
                  <a:pt x="12416846" y="2242102"/>
                </a:moveTo>
                <a:lnTo>
                  <a:pt x="12424997" y="2243306"/>
                </a:lnTo>
                <a:cubicBezTo>
                  <a:pt x="12427074" y="2243613"/>
                  <a:pt x="12427074" y="2243613"/>
                  <a:pt x="12427074" y="2243613"/>
                </a:cubicBezTo>
                <a:cubicBezTo>
                  <a:pt x="12416501" y="2243613"/>
                  <a:pt x="12416501" y="2243613"/>
                  <a:pt x="12416501" y="2243613"/>
                </a:cubicBezTo>
                <a:close/>
                <a:moveTo>
                  <a:pt x="12001950" y="2016091"/>
                </a:moveTo>
                <a:lnTo>
                  <a:pt x="12016828" y="2017515"/>
                </a:lnTo>
                <a:lnTo>
                  <a:pt x="12034013" y="2020544"/>
                </a:lnTo>
                <a:lnTo>
                  <a:pt x="12025323" y="2019591"/>
                </a:lnTo>
                <a:close/>
                <a:moveTo>
                  <a:pt x="11827469" y="1989961"/>
                </a:moveTo>
                <a:lnTo>
                  <a:pt x="12001950" y="2016091"/>
                </a:lnTo>
                <a:lnTo>
                  <a:pt x="11949807" y="2011098"/>
                </a:lnTo>
                <a:cubicBezTo>
                  <a:pt x="11909028" y="2011098"/>
                  <a:pt x="11868248" y="2000530"/>
                  <a:pt x="11827469" y="1989961"/>
                </a:cubicBezTo>
                <a:close/>
                <a:moveTo>
                  <a:pt x="1616063" y="1929567"/>
                </a:moveTo>
                <a:lnTo>
                  <a:pt x="1641073" y="1939568"/>
                </a:lnTo>
                <a:lnTo>
                  <a:pt x="1637207" y="1940136"/>
                </a:lnTo>
                <a:cubicBezTo>
                  <a:pt x="1616063" y="1929567"/>
                  <a:pt x="1616063" y="1929567"/>
                  <a:pt x="1616063" y="1929567"/>
                </a:cubicBezTo>
                <a:close/>
                <a:moveTo>
                  <a:pt x="508984" y="1909940"/>
                </a:moveTo>
                <a:lnTo>
                  <a:pt x="554616" y="1929351"/>
                </a:lnTo>
                <a:lnTo>
                  <a:pt x="549763" y="1929567"/>
                </a:lnTo>
                <a:cubicBezTo>
                  <a:pt x="508984" y="1909940"/>
                  <a:pt x="508984" y="1909940"/>
                  <a:pt x="508984" y="1909940"/>
                </a:cubicBezTo>
                <a:close/>
                <a:moveTo>
                  <a:pt x="1523932" y="1766505"/>
                </a:moveTo>
                <a:cubicBezTo>
                  <a:pt x="1545077" y="1766505"/>
                  <a:pt x="1545077" y="1766505"/>
                  <a:pt x="1545077" y="1766505"/>
                </a:cubicBezTo>
                <a:lnTo>
                  <a:pt x="1577940" y="1776614"/>
                </a:lnTo>
                <a:lnTo>
                  <a:pt x="1575284" y="1777074"/>
                </a:lnTo>
                <a:cubicBezTo>
                  <a:pt x="1523932" y="1766505"/>
                  <a:pt x="1523932" y="1766505"/>
                  <a:pt x="1523932" y="1766505"/>
                </a:cubicBezTo>
                <a:close/>
                <a:moveTo>
                  <a:pt x="6402329" y="1572886"/>
                </a:moveTo>
                <a:lnTo>
                  <a:pt x="6491177" y="1609437"/>
                </a:lnTo>
                <a:lnTo>
                  <a:pt x="6402329" y="1574757"/>
                </a:lnTo>
                <a:cubicBezTo>
                  <a:pt x="6402329" y="1574757"/>
                  <a:pt x="6402329" y="1574757"/>
                  <a:pt x="6402329" y="1573436"/>
                </a:cubicBezTo>
                <a:close/>
                <a:moveTo>
                  <a:pt x="6381185" y="1564188"/>
                </a:moveTo>
                <a:cubicBezTo>
                  <a:pt x="6381185" y="1564188"/>
                  <a:pt x="6381185" y="1564188"/>
                  <a:pt x="6402329" y="1564188"/>
                </a:cubicBezTo>
                <a:lnTo>
                  <a:pt x="6402329" y="1572886"/>
                </a:lnTo>
                <a:close/>
                <a:moveTo>
                  <a:pt x="1392532" y="1512853"/>
                </a:moveTo>
                <a:cubicBezTo>
                  <a:pt x="1397819" y="1512853"/>
                  <a:pt x="1400462" y="1512853"/>
                  <a:pt x="1400462" y="1514174"/>
                </a:cubicBezTo>
                <a:lnTo>
                  <a:pt x="1400280" y="1514387"/>
                </a:lnTo>
                <a:close/>
                <a:moveTo>
                  <a:pt x="4848638" y="1199752"/>
                </a:moveTo>
                <a:cubicBezTo>
                  <a:pt x="4841110" y="1200507"/>
                  <a:pt x="4839128" y="1202960"/>
                  <a:pt x="4846680" y="1207867"/>
                </a:cubicBezTo>
                <a:cubicBezTo>
                  <a:pt x="4898031" y="1238064"/>
                  <a:pt x="4949383" y="1269770"/>
                  <a:pt x="4999223" y="1299967"/>
                </a:cubicBezTo>
                <a:cubicBezTo>
                  <a:pt x="4988652" y="1289398"/>
                  <a:pt x="4979589" y="1289398"/>
                  <a:pt x="4958444" y="1289398"/>
                </a:cubicBezTo>
                <a:cubicBezTo>
                  <a:pt x="4958444" y="1289398"/>
                  <a:pt x="4958444" y="1289398"/>
                  <a:pt x="4949383" y="1278829"/>
                </a:cubicBezTo>
                <a:cubicBezTo>
                  <a:pt x="4928238" y="1269770"/>
                  <a:pt x="4816473" y="1259201"/>
                  <a:pt x="4846680" y="1278829"/>
                </a:cubicBezTo>
                <a:cubicBezTo>
                  <a:pt x="4908604" y="1299967"/>
                  <a:pt x="4958444" y="1330164"/>
                  <a:pt x="5009796" y="1349791"/>
                </a:cubicBezTo>
                <a:cubicBezTo>
                  <a:pt x="5181975" y="1411695"/>
                  <a:pt x="5355664" y="1463029"/>
                  <a:pt x="5527842" y="1523422"/>
                </a:cubicBezTo>
                <a:cubicBezTo>
                  <a:pt x="5375298" y="1441891"/>
                  <a:pt x="5222754" y="1370929"/>
                  <a:pt x="5080782" y="1289398"/>
                </a:cubicBezTo>
                <a:cubicBezTo>
                  <a:pt x="5121561" y="1289398"/>
                  <a:pt x="5151768" y="1289398"/>
                  <a:pt x="5121561" y="1278829"/>
                </a:cubicBezTo>
                <a:cubicBezTo>
                  <a:pt x="5121561" y="1278829"/>
                  <a:pt x="5121561" y="1278829"/>
                  <a:pt x="4958444" y="1218436"/>
                </a:cubicBezTo>
                <a:cubicBezTo>
                  <a:pt x="4943719" y="1210509"/>
                  <a:pt x="4871222" y="1197487"/>
                  <a:pt x="4848638" y="1199752"/>
                </a:cubicBezTo>
                <a:close/>
                <a:moveTo>
                  <a:pt x="5008154" y="1013741"/>
                </a:moveTo>
                <a:lnTo>
                  <a:pt x="5061148" y="1035746"/>
                </a:lnTo>
                <a:cubicBezTo>
                  <a:pt x="5009796" y="1016118"/>
                  <a:pt x="5009796" y="1016118"/>
                  <a:pt x="5009796" y="1016118"/>
                </a:cubicBezTo>
                <a:close/>
                <a:moveTo>
                  <a:pt x="763673" y="473299"/>
                </a:moveTo>
                <a:lnTo>
                  <a:pt x="770910" y="476164"/>
                </a:lnTo>
                <a:cubicBezTo>
                  <a:pt x="773293" y="477108"/>
                  <a:pt x="773293" y="477108"/>
                  <a:pt x="773293" y="477108"/>
                </a:cubicBezTo>
                <a:cubicBezTo>
                  <a:pt x="762721" y="477108"/>
                  <a:pt x="762721" y="477108"/>
                  <a:pt x="762721" y="477108"/>
                </a:cubicBezTo>
                <a:close/>
                <a:moveTo>
                  <a:pt x="4308388" y="302636"/>
                </a:moveTo>
                <a:lnTo>
                  <a:pt x="4329011" y="310271"/>
                </a:lnTo>
                <a:cubicBezTo>
                  <a:pt x="4339205" y="314046"/>
                  <a:pt x="4339205" y="314046"/>
                  <a:pt x="4339205" y="314046"/>
                </a:cubicBezTo>
                <a:cubicBezTo>
                  <a:pt x="4308998" y="304987"/>
                  <a:pt x="4308998" y="304987"/>
                  <a:pt x="4308998" y="304987"/>
                </a:cubicBezTo>
                <a:close/>
                <a:moveTo>
                  <a:pt x="4226722" y="199140"/>
                </a:moveTo>
                <a:lnTo>
                  <a:pt x="4243865" y="205715"/>
                </a:lnTo>
                <a:lnTo>
                  <a:pt x="4266928" y="216575"/>
                </a:lnTo>
                <a:lnTo>
                  <a:pt x="4257081" y="212321"/>
                </a:lnTo>
                <a:close/>
                <a:moveTo>
                  <a:pt x="3861938" y="40766"/>
                </a:moveTo>
                <a:lnTo>
                  <a:pt x="4226722" y="199140"/>
                </a:lnTo>
                <a:lnTo>
                  <a:pt x="4105102" y="152493"/>
                </a:lnTo>
                <a:cubicBezTo>
                  <a:pt x="4025054" y="111728"/>
                  <a:pt x="3943496" y="81531"/>
                  <a:pt x="3861938" y="40766"/>
                </a:cubicBezTo>
                <a:close/>
                <a:moveTo>
                  <a:pt x="610177" y="0"/>
                </a:moveTo>
                <a:cubicBezTo>
                  <a:pt x="681163" y="19628"/>
                  <a:pt x="743087" y="49825"/>
                  <a:pt x="814073" y="81531"/>
                </a:cubicBezTo>
                <a:cubicBezTo>
                  <a:pt x="833707" y="90590"/>
                  <a:pt x="885058" y="81531"/>
                  <a:pt x="874486" y="70962"/>
                </a:cubicBezTo>
                <a:cubicBezTo>
                  <a:pt x="874486" y="70962"/>
                  <a:pt x="874486" y="70962"/>
                  <a:pt x="823135" y="49825"/>
                </a:cubicBezTo>
                <a:cubicBezTo>
                  <a:pt x="854852" y="60394"/>
                  <a:pt x="885058" y="70962"/>
                  <a:pt x="915265" y="81531"/>
                </a:cubicBezTo>
                <a:cubicBezTo>
                  <a:pt x="904693" y="81531"/>
                  <a:pt x="904693" y="81531"/>
                  <a:pt x="904693" y="90590"/>
                </a:cubicBezTo>
                <a:cubicBezTo>
                  <a:pt x="1016458" y="131356"/>
                  <a:pt x="1128223" y="182690"/>
                  <a:pt x="1239988" y="223456"/>
                </a:cubicBezTo>
                <a:cubicBezTo>
                  <a:pt x="1301912" y="253652"/>
                  <a:pt x="1362326" y="274790"/>
                  <a:pt x="1422739" y="294418"/>
                </a:cubicBezTo>
                <a:cubicBezTo>
                  <a:pt x="1443884" y="304987"/>
                  <a:pt x="1493725" y="294418"/>
                  <a:pt x="1484663" y="283849"/>
                </a:cubicBezTo>
                <a:cubicBezTo>
                  <a:pt x="1452946" y="274790"/>
                  <a:pt x="1422739" y="264221"/>
                  <a:pt x="1403105" y="253652"/>
                </a:cubicBezTo>
                <a:cubicBezTo>
                  <a:pt x="1403105" y="253652"/>
                  <a:pt x="1412167" y="253652"/>
                  <a:pt x="1412167" y="243083"/>
                </a:cubicBezTo>
                <a:cubicBezTo>
                  <a:pt x="1433312" y="253652"/>
                  <a:pt x="1463519" y="243083"/>
                  <a:pt x="1463519" y="234025"/>
                </a:cubicBezTo>
                <a:cubicBezTo>
                  <a:pt x="1463519" y="234025"/>
                  <a:pt x="1463519" y="234025"/>
                  <a:pt x="1452946" y="223456"/>
                </a:cubicBezTo>
                <a:cubicBezTo>
                  <a:pt x="1452946" y="223456"/>
                  <a:pt x="1452946" y="223456"/>
                  <a:pt x="1433312" y="212887"/>
                </a:cubicBezTo>
                <a:cubicBezTo>
                  <a:pt x="1433312" y="212887"/>
                  <a:pt x="1422739" y="212887"/>
                  <a:pt x="1412167" y="212887"/>
                </a:cubicBezTo>
                <a:cubicBezTo>
                  <a:pt x="1332119" y="182690"/>
                  <a:pt x="1261133" y="141925"/>
                  <a:pt x="1179575" y="111728"/>
                </a:cubicBezTo>
                <a:cubicBezTo>
                  <a:pt x="1169002" y="101159"/>
                  <a:pt x="1138796" y="111728"/>
                  <a:pt x="1117651" y="111728"/>
                </a:cubicBezTo>
                <a:cubicBezTo>
                  <a:pt x="1108589" y="111728"/>
                  <a:pt x="1098016" y="111728"/>
                  <a:pt x="1087444" y="111728"/>
                </a:cubicBezTo>
                <a:cubicBezTo>
                  <a:pt x="1087444" y="111728"/>
                  <a:pt x="1087444" y="111728"/>
                  <a:pt x="1067810" y="101159"/>
                </a:cubicBezTo>
                <a:cubicBezTo>
                  <a:pt x="1098016" y="101159"/>
                  <a:pt x="1117651" y="90590"/>
                  <a:pt x="1108589" y="81531"/>
                </a:cubicBezTo>
                <a:cubicBezTo>
                  <a:pt x="1087444" y="70962"/>
                  <a:pt x="1057237" y="60394"/>
                  <a:pt x="1037603" y="49825"/>
                </a:cubicBezTo>
                <a:cubicBezTo>
                  <a:pt x="1087444" y="60394"/>
                  <a:pt x="1128223" y="81531"/>
                  <a:pt x="1179575" y="90590"/>
                </a:cubicBezTo>
                <a:cubicBezTo>
                  <a:pt x="1190147" y="90590"/>
                  <a:pt x="1261133" y="81531"/>
                  <a:pt x="1239988" y="70962"/>
                </a:cubicBezTo>
                <a:cubicBezTo>
                  <a:pt x="1239988" y="70962"/>
                  <a:pt x="1239988" y="70962"/>
                  <a:pt x="1209781" y="60394"/>
                </a:cubicBezTo>
                <a:cubicBezTo>
                  <a:pt x="1209781" y="60394"/>
                  <a:pt x="1209781" y="60394"/>
                  <a:pt x="1270195" y="81531"/>
                </a:cubicBezTo>
                <a:cubicBezTo>
                  <a:pt x="1250561" y="90590"/>
                  <a:pt x="1239988" y="90590"/>
                  <a:pt x="1239988" y="101159"/>
                </a:cubicBezTo>
                <a:cubicBezTo>
                  <a:pt x="1463519" y="182690"/>
                  <a:pt x="1676476" y="283849"/>
                  <a:pt x="1900007" y="375949"/>
                </a:cubicBezTo>
                <a:cubicBezTo>
                  <a:pt x="1910579" y="385008"/>
                  <a:pt x="1970993" y="375949"/>
                  <a:pt x="1961931" y="365380"/>
                </a:cubicBezTo>
                <a:cubicBezTo>
                  <a:pt x="1931724" y="344242"/>
                  <a:pt x="1910579" y="335183"/>
                  <a:pt x="1890945" y="324614"/>
                </a:cubicBezTo>
                <a:cubicBezTo>
                  <a:pt x="1940786" y="344242"/>
                  <a:pt x="1981565" y="365380"/>
                  <a:pt x="2032917" y="385008"/>
                </a:cubicBezTo>
                <a:cubicBezTo>
                  <a:pt x="2043489" y="395577"/>
                  <a:pt x="2073696" y="385008"/>
                  <a:pt x="2084268" y="375949"/>
                </a:cubicBezTo>
                <a:cubicBezTo>
                  <a:pt x="2084268" y="375949"/>
                  <a:pt x="2084268" y="375949"/>
                  <a:pt x="2114475" y="385008"/>
                </a:cubicBezTo>
                <a:cubicBezTo>
                  <a:pt x="2286654" y="466539"/>
                  <a:pt x="2469405" y="537501"/>
                  <a:pt x="2652156" y="599404"/>
                </a:cubicBezTo>
                <a:cubicBezTo>
                  <a:pt x="2662728" y="599404"/>
                  <a:pt x="2662728" y="599404"/>
                  <a:pt x="2673301" y="599404"/>
                </a:cubicBezTo>
                <a:cubicBezTo>
                  <a:pt x="2744287" y="629601"/>
                  <a:pt x="2815273" y="649229"/>
                  <a:pt x="2886259" y="680935"/>
                </a:cubicBezTo>
                <a:cubicBezTo>
                  <a:pt x="2905893" y="680935"/>
                  <a:pt x="2957245" y="670366"/>
                  <a:pt x="2946672" y="659797"/>
                </a:cubicBezTo>
                <a:cubicBezTo>
                  <a:pt x="2946672" y="659797"/>
                  <a:pt x="2946672" y="659797"/>
                  <a:pt x="2825845" y="619032"/>
                </a:cubicBezTo>
                <a:cubicBezTo>
                  <a:pt x="2875686" y="629601"/>
                  <a:pt x="2927038" y="640170"/>
                  <a:pt x="2967817" y="649229"/>
                </a:cubicBezTo>
                <a:cubicBezTo>
                  <a:pt x="2978389" y="649229"/>
                  <a:pt x="3017658" y="649229"/>
                  <a:pt x="3028231" y="640170"/>
                </a:cubicBezTo>
                <a:cubicBezTo>
                  <a:pt x="3257047" y="731515"/>
                  <a:pt x="3488129" y="820217"/>
                  <a:pt x="3721854" y="906466"/>
                </a:cubicBezTo>
                <a:lnTo>
                  <a:pt x="4408200" y="1149839"/>
                </a:lnTo>
                <a:lnTo>
                  <a:pt x="4410380" y="1151437"/>
                </a:lnTo>
                <a:cubicBezTo>
                  <a:pt x="4418121" y="1155400"/>
                  <a:pt x="4426050" y="1158043"/>
                  <a:pt x="4431336" y="1158043"/>
                </a:cubicBezTo>
                <a:lnTo>
                  <a:pt x="4408200" y="1149839"/>
                </a:lnTo>
                <a:lnTo>
                  <a:pt x="4390557" y="1136905"/>
                </a:lnTo>
                <a:cubicBezTo>
                  <a:pt x="4450971" y="1167102"/>
                  <a:pt x="4502322" y="1188239"/>
                  <a:pt x="4562736" y="1207867"/>
                </a:cubicBezTo>
                <a:cubicBezTo>
                  <a:pt x="4573308" y="1207867"/>
                  <a:pt x="4573308" y="1207867"/>
                  <a:pt x="4582370" y="1207867"/>
                </a:cubicBezTo>
                <a:cubicBezTo>
                  <a:pt x="4603515" y="1218436"/>
                  <a:pt x="4704708" y="1229005"/>
                  <a:pt x="4663929" y="1218436"/>
                </a:cubicBezTo>
                <a:cubicBezTo>
                  <a:pt x="4450971" y="1106708"/>
                  <a:pt x="4227440" y="1005549"/>
                  <a:pt x="4025054" y="893822"/>
                </a:cubicBezTo>
                <a:cubicBezTo>
                  <a:pt x="4115675" y="934587"/>
                  <a:pt x="4216867" y="975353"/>
                  <a:pt x="4319571" y="1016118"/>
                </a:cubicBezTo>
                <a:cubicBezTo>
                  <a:pt x="4339205" y="1025177"/>
                  <a:pt x="4379985" y="1025177"/>
                  <a:pt x="4399619" y="1025177"/>
                </a:cubicBezTo>
                <a:cubicBezTo>
                  <a:pt x="4399619" y="1025177"/>
                  <a:pt x="4399619" y="1025177"/>
                  <a:pt x="4491750" y="1065943"/>
                </a:cubicBezTo>
                <a:cubicBezTo>
                  <a:pt x="4521956" y="1076511"/>
                  <a:pt x="4614087" y="1087080"/>
                  <a:pt x="4592942" y="1065943"/>
                </a:cubicBezTo>
                <a:cubicBezTo>
                  <a:pt x="4481177" y="1016118"/>
                  <a:pt x="4379985" y="975353"/>
                  <a:pt x="4278792" y="924018"/>
                </a:cubicBezTo>
                <a:cubicBezTo>
                  <a:pt x="4399619" y="975353"/>
                  <a:pt x="4521956" y="1025177"/>
                  <a:pt x="4644294" y="1065943"/>
                </a:cubicBezTo>
                <a:cubicBezTo>
                  <a:pt x="4663929" y="1076511"/>
                  <a:pt x="4766631" y="1096139"/>
                  <a:pt x="4734914" y="1076511"/>
                </a:cubicBezTo>
                <a:cubicBezTo>
                  <a:pt x="4734914" y="1076511"/>
                  <a:pt x="4734914" y="1076511"/>
                  <a:pt x="4614087" y="1016118"/>
                </a:cubicBezTo>
                <a:cubicBezTo>
                  <a:pt x="4633721" y="1025177"/>
                  <a:pt x="4734914" y="1035746"/>
                  <a:pt x="4704708" y="1016118"/>
                </a:cubicBezTo>
                <a:cubicBezTo>
                  <a:pt x="4633721" y="975353"/>
                  <a:pt x="4573308" y="943646"/>
                  <a:pt x="4502322" y="913449"/>
                </a:cubicBezTo>
                <a:cubicBezTo>
                  <a:pt x="4502322" y="913449"/>
                  <a:pt x="4502322" y="913449"/>
                  <a:pt x="4511384" y="913449"/>
                </a:cubicBezTo>
                <a:cubicBezTo>
                  <a:pt x="4532529" y="913449"/>
                  <a:pt x="4633721" y="934587"/>
                  <a:pt x="4603515" y="913449"/>
                </a:cubicBezTo>
                <a:cubicBezTo>
                  <a:pt x="4450971" y="842487"/>
                  <a:pt x="4308998" y="771525"/>
                  <a:pt x="4167027" y="689994"/>
                </a:cubicBezTo>
                <a:cubicBezTo>
                  <a:pt x="4319571" y="741328"/>
                  <a:pt x="4461542" y="801722"/>
                  <a:pt x="4614087" y="853056"/>
                </a:cubicBezTo>
                <a:cubicBezTo>
                  <a:pt x="4623149" y="853056"/>
                  <a:pt x="4725852" y="872684"/>
                  <a:pt x="4694135" y="853056"/>
                </a:cubicBezTo>
                <a:cubicBezTo>
                  <a:pt x="4644294" y="822859"/>
                  <a:pt x="4603515" y="801722"/>
                  <a:pt x="4552163" y="771525"/>
                </a:cubicBezTo>
                <a:cubicBezTo>
                  <a:pt x="4582370" y="782094"/>
                  <a:pt x="4623149" y="782094"/>
                  <a:pt x="4614087" y="771525"/>
                </a:cubicBezTo>
                <a:cubicBezTo>
                  <a:pt x="4734914" y="831919"/>
                  <a:pt x="4846680" y="883253"/>
                  <a:pt x="4958444" y="934587"/>
                </a:cubicBezTo>
                <a:cubicBezTo>
                  <a:pt x="4938810" y="934587"/>
                  <a:pt x="4928238" y="934587"/>
                  <a:pt x="4949383" y="943646"/>
                </a:cubicBezTo>
                <a:cubicBezTo>
                  <a:pt x="4999223" y="964784"/>
                  <a:pt x="5050575" y="994980"/>
                  <a:pt x="5100417" y="1016118"/>
                </a:cubicBezTo>
                <a:cubicBezTo>
                  <a:pt x="5070965" y="1008191"/>
                  <a:pt x="5017725" y="1006210"/>
                  <a:pt x="5005690" y="1010173"/>
                </a:cubicBezTo>
                <a:lnTo>
                  <a:pt x="5008154" y="1013741"/>
                </a:lnTo>
                <a:lnTo>
                  <a:pt x="4766631" y="913449"/>
                </a:lnTo>
                <a:cubicBezTo>
                  <a:pt x="4745486" y="902881"/>
                  <a:pt x="4633721" y="883253"/>
                  <a:pt x="4674500" y="902881"/>
                </a:cubicBezTo>
                <a:cubicBezTo>
                  <a:pt x="4756059" y="954215"/>
                  <a:pt x="4837617" y="994980"/>
                  <a:pt x="4919175" y="1035746"/>
                </a:cubicBezTo>
                <a:cubicBezTo>
                  <a:pt x="4898031" y="1025177"/>
                  <a:pt x="4867824" y="1025177"/>
                  <a:pt x="4846680" y="1016118"/>
                </a:cubicBezTo>
                <a:cubicBezTo>
                  <a:pt x="4837617" y="1016118"/>
                  <a:pt x="4756059" y="1005549"/>
                  <a:pt x="4796838" y="1025177"/>
                </a:cubicBezTo>
                <a:cubicBezTo>
                  <a:pt x="4958444" y="1127846"/>
                  <a:pt x="5141196" y="1198808"/>
                  <a:pt x="5325457" y="1269770"/>
                </a:cubicBezTo>
                <a:cubicBezTo>
                  <a:pt x="5314885" y="1269770"/>
                  <a:pt x="5314885" y="1269770"/>
                  <a:pt x="5325457" y="1278829"/>
                </a:cubicBezTo>
                <a:cubicBezTo>
                  <a:pt x="5325457" y="1278829"/>
                  <a:pt x="5325457" y="1278829"/>
                  <a:pt x="5345092" y="1289398"/>
                </a:cubicBezTo>
                <a:cubicBezTo>
                  <a:pt x="5222754" y="1238064"/>
                  <a:pt x="5100417" y="1188239"/>
                  <a:pt x="4979589" y="1136905"/>
                </a:cubicBezTo>
                <a:cubicBezTo>
                  <a:pt x="4938810" y="1117277"/>
                  <a:pt x="4846680" y="1117277"/>
                  <a:pt x="4878396" y="1127846"/>
                </a:cubicBezTo>
                <a:cubicBezTo>
                  <a:pt x="5061148" y="1218436"/>
                  <a:pt x="5263533" y="1310536"/>
                  <a:pt x="5446284" y="1411695"/>
                </a:cubicBezTo>
                <a:cubicBezTo>
                  <a:pt x="5467429" y="1422263"/>
                  <a:pt x="5517270" y="1422263"/>
                  <a:pt x="5538415" y="1422263"/>
                </a:cubicBezTo>
                <a:cubicBezTo>
                  <a:pt x="5690959" y="1493226"/>
                  <a:pt x="5843504" y="1564188"/>
                  <a:pt x="5974903" y="1635150"/>
                </a:cubicBezTo>
                <a:cubicBezTo>
                  <a:pt x="5802725" y="1574757"/>
                  <a:pt x="5629036" y="1502284"/>
                  <a:pt x="5456857" y="1431322"/>
                </a:cubicBezTo>
                <a:cubicBezTo>
                  <a:pt x="5416078" y="1422263"/>
                  <a:pt x="5314885" y="1411695"/>
                  <a:pt x="5345092" y="1422263"/>
                </a:cubicBezTo>
                <a:cubicBezTo>
                  <a:pt x="5416078" y="1463029"/>
                  <a:pt x="5487064" y="1493226"/>
                  <a:pt x="5558050" y="1523422"/>
                </a:cubicBezTo>
                <a:cubicBezTo>
                  <a:pt x="6097241" y="1695543"/>
                  <a:pt x="6645494" y="1848036"/>
                  <a:pt x="7193747" y="1989961"/>
                </a:cubicBezTo>
                <a:cubicBezTo>
                  <a:pt x="6849390" y="1858605"/>
                  <a:pt x="6492949" y="1757446"/>
                  <a:pt x="6157654" y="1604953"/>
                </a:cubicBezTo>
                <a:cubicBezTo>
                  <a:pt x="6421964" y="1684974"/>
                  <a:pt x="6737624" y="1828409"/>
                  <a:pt x="7001934" y="1918999"/>
                </a:cubicBezTo>
                <a:cubicBezTo>
                  <a:pt x="7032141" y="1918999"/>
                  <a:pt x="7133334" y="1929567"/>
                  <a:pt x="7092555" y="1909940"/>
                </a:cubicBezTo>
                <a:cubicBezTo>
                  <a:pt x="6920376" y="1837467"/>
                  <a:pt x="6727052" y="1777074"/>
                  <a:pt x="6544301" y="1695543"/>
                </a:cubicBezTo>
                <a:cubicBezTo>
                  <a:pt x="6757259" y="1766505"/>
                  <a:pt x="6991362" y="1869174"/>
                  <a:pt x="7193747" y="1929567"/>
                </a:cubicBezTo>
                <a:cubicBezTo>
                  <a:pt x="7214892" y="1940136"/>
                  <a:pt x="7326657" y="1940136"/>
                  <a:pt x="7285878" y="1929567"/>
                </a:cubicBezTo>
                <a:cubicBezTo>
                  <a:pt x="7138620" y="1868419"/>
                  <a:pt x="6986076" y="1809913"/>
                  <a:pt x="6833531" y="1750275"/>
                </a:cubicBezTo>
                <a:lnTo>
                  <a:pt x="6491177" y="1609437"/>
                </a:lnTo>
                <a:lnTo>
                  <a:pt x="6762545" y="1715360"/>
                </a:lnTo>
                <a:cubicBezTo>
                  <a:pt x="6881862" y="1759711"/>
                  <a:pt x="7001179" y="1802741"/>
                  <a:pt x="7122761" y="1848036"/>
                </a:cubicBezTo>
                <a:cubicBezTo>
                  <a:pt x="7163541" y="1858605"/>
                  <a:pt x="7245099" y="1858605"/>
                  <a:pt x="7223954" y="1848036"/>
                </a:cubicBezTo>
                <a:cubicBezTo>
                  <a:pt x="7223954" y="1848036"/>
                  <a:pt x="7223954" y="1848036"/>
                  <a:pt x="7193747" y="1837467"/>
                </a:cubicBezTo>
                <a:cubicBezTo>
                  <a:pt x="7234527" y="1848036"/>
                  <a:pt x="7305513" y="1837467"/>
                  <a:pt x="7264733" y="1828409"/>
                </a:cubicBezTo>
                <a:cubicBezTo>
                  <a:pt x="7245099" y="1817840"/>
                  <a:pt x="7163541" y="1796702"/>
                  <a:pt x="7092555" y="1766505"/>
                </a:cubicBezTo>
                <a:cubicBezTo>
                  <a:pt x="7133334" y="1777074"/>
                  <a:pt x="7193747" y="1777074"/>
                  <a:pt x="7174113" y="1766505"/>
                </a:cubicBezTo>
                <a:cubicBezTo>
                  <a:pt x="7103127" y="1736309"/>
                  <a:pt x="7032141" y="1716681"/>
                  <a:pt x="6961155" y="1684974"/>
                </a:cubicBezTo>
                <a:cubicBezTo>
                  <a:pt x="6991362" y="1684974"/>
                  <a:pt x="7032141" y="1684974"/>
                  <a:pt x="7010996" y="1675915"/>
                </a:cubicBezTo>
                <a:cubicBezTo>
                  <a:pt x="6808611" y="1574757"/>
                  <a:pt x="6594143" y="1482657"/>
                  <a:pt x="6381185" y="1390557"/>
                </a:cubicBezTo>
                <a:cubicBezTo>
                  <a:pt x="6178799" y="1299967"/>
                  <a:pt x="5964330" y="1198808"/>
                  <a:pt x="5751373" y="1106708"/>
                </a:cubicBezTo>
                <a:cubicBezTo>
                  <a:pt x="5761945" y="1106708"/>
                  <a:pt x="5772517" y="1106708"/>
                  <a:pt x="5761945" y="1096139"/>
                </a:cubicBezTo>
                <a:cubicBezTo>
                  <a:pt x="5761945" y="1096139"/>
                  <a:pt x="5761945" y="1096139"/>
                  <a:pt x="5416078" y="943646"/>
                </a:cubicBezTo>
                <a:cubicBezTo>
                  <a:pt x="5385871" y="924018"/>
                  <a:pt x="5355664" y="902881"/>
                  <a:pt x="5325457" y="893822"/>
                </a:cubicBezTo>
                <a:cubicBezTo>
                  <a:pt x="5325457" y="893822"/>
                  <a:pt x="5325457" y="893822"/>
                  <a:pt x="5334519" y="893822"/>
                </a:cubicBezTo>
                <a:cubicBezTo>
                  <a:pt x="5435712" y="943646"/>
                  <a:pt x="5547477" y="984412"/>
                  <a:pt x="5650180" y="1035746"/>
                </a:cubicBezTo>
                <a:cubicBezTo>
                  <a:pt x="5690959" y="1046315"/>
                  <a:pt x="5772517" y="1046315"/>
                  <a:pt x="5751373" y="1035746"/>
                </a:cubicBezTo>
                <a:cubicBezTo>
                  <a:pt x="5547477" y="954215"/>
                  <a:pt x="5334519" y="863625"/>
                  <a:pt x="5162341" y="751897"/>
                </a:cubicBezTo>
                <a:cubicBezTo>
                  <a:pt x="5121561" y="730760"/>
                  <a:pt x="5029430" y="730760"/>
                  <a:pt x="5040003" y="741328"/>
                </a:cubicBezTo>
                <a:cubicBezTo>
                  <a:pt x="5040003" y="741328"/>
                  <a:pt x="5040003" y="741328"/>
                  <a:pt x="5061148" y="751897"/>
                </a:cubicBezTo>
                <a:cubicBezTo>
                  <a:pt x="5061148" y="751897"/>
                  <a:pt x="5061148" y="751897"/>
                  <a:pt x="4786266" y="619032"/>
                </a:cubicBezTo>
                <a:cubicBezTo>
                  <a:pt x="4816473" y="629601"/>
                  <a:pt x="4846680" y="629601"/>
                  <a:pt x="4827045" y="619032"/>
                </a:cubicBezTo>
                <a:cubicBezTo>
                  <a:pt x="4827045" y="608463"/>
                  <a:pt x="4827045" y="608463"/>
                  <a:pt x="4816473" y="608463"/>
                </a:cubicBezTo>
                <a:cubicBezTo>
                  <a:pt x="4816473" y="608463"/>
                  <a:pt x="4816473" y="608463"/>
                  <a:pt x="4786266" y="588835"/>
                </a:cubicBezTo>
                <a:cubicBezTo>
                  <a:pt x="4816473" y="599404"/>
                  <a:pt x="4857252" y="599404"/>
                  <a:pt x="4846680" y="588835"/>
                </a:cubicBezTo>
                <a:cubicBezTo>
                  <a:pt x="4766631" y="548070"/>
                  <a:pt x="4694135" y="517873"/>
                  <a:pt x="4623149" y="477108"/>
                </a:cubicBezTo>
                <a:cubicBezTo>
                  <a:pt x="4633721" y="477108"/>
                  <a:pt x="4644294" y="487676"/>
                  <a:pt x="4653356" y="487676"/>
                </a:cubicBezTo>
                <a:cubicBezTo>
                  <a:pt x="4653356" y="487676"/>
                  <a:pt x="4653356" y="487676"/>
                  <a:pt x="4898031" y="608463"/>
                </a:cubicBezTo>
                <a:cubicBezTo>
                  <a:pt x="4919175" y="619032"/>
                  <a:pt x="4969017" y="629601"/>
                  <a:pt x="4988652" y="619032"/>
                </a:cubicBezTo>
                <a:cubicBezTo>
                  <a:pt x="5222754" y="730760"/>
                  <a:pt x="5456857" y="831919"/>
                  <a:pt x="5690959" y="943646"/>
                </a:cubicBezTo>
                <a:cubicBezTo>
                  <a:pt x="5731739" y="964784"/>
                  <a:pt x="5822359" y="964784"/>
                  <a:pt x="5792152" y="954215"/>
                </a:cubicBezTo>
                <a:cubicBezTo>
                  <a:pt x="5538415" y="831919"/>
                  <a:pt x="5284678" y="711132"/>
                  <a:pt x="5020369" y="599404"/>
                </a:cubicBezTo>
                <a:cubicBezTo>
                  <a:pt x="4999223" y="588835"/>
                  <a:pt x="4958444" y="588835"/>
                  <a:pt x="4938810" y="588835"/>
                </a:cubicBezTo>
                <a:cubicBezTo>
                  <a:pt x="4756059" y="496736"/>
                  <a:pt x="4582370" y="406145"/>
                  <a:pt x="4410191" y="314046"/>
                </a:cubicBezTo>
                <a:cubicBezTo>
                  <a:pt x="4379607" y="299325"/>
                  <a:pt x="4320987" y="289700"/>
                  <a:pt x="4306332" y="294725"/>
                </a:cubicBezTo>
                <a:lnTo>
                  <a:pt x="4308388" y="302636"/>
                </a:lnTo>
                <a:lnTo>
                  <a:pt x="4304798" y="301306"/>
                </a:lnTo>
                <a:cubicBezTo>
                  <a:pt x="4293329" y="297060"/>
                  <a:pt x="4278036" y="291398"/>
                  <a:pt x="4257647" y="283849"/>
                </a:cubicBezTo>
                <a:cubicBezTo>
                  <a:pt x="4145882" y="234025"/>
                  <a:pt x="4044689" y="172121"/>
                  <a:pt x="3943496" y="122297"/>
                </a:cubicBezTo>
                <a:cubicBezTo>
                  <a:pt x="3963131" y="131356"/>
                  <a:pt x="3993337" y="131356"/>
                  <a:pt x="4014482" y="141925"/>
                </a:cubicBezTo>
                <a:cubicBezTo>
                  <a:pt x="4105102" y="182690"/>
                  <a:pt x="4197233" y="223456"/>
                  <a:pt x="4287854" y="264221"/>
                </a:cubicBezTo>
                <a:cubicBezTo>
                  <a:pt x="4319571" y="274790"/>
                  <a:pt x="4410191" y="283849"/>
                  <a:pt x="4390557" y="274790"/>
                </a:cubicBezTo>
                <a:lnTo>
                  <a:pt x="4266928" y="216575"/>
                </a:lnTo>
                <a:lnTo>
                  <a:pt x="4452174" y="296612"/>
                </a:lnTo>
                <a:cubicBezTo>
                  <a:pt x="4516765" y="324048"/>
                  <a:pt x="4580860" y="350659"/>
                  <a:pt x="4644294" y="375949"/>
                </a:cubicBezTo>
                <a:cubicBezTo>
                  <a:pt x="4674500" y="385008"/>
                  <a:pt x="4775694" y="395577"/>
                  <a:pt x="4734914" y="375949"/>
                </a:cubicBezTo>
                <a:cubicBezTo>
                  <a:pt x="4502322" y="253652"/>
                  <a:pt x="4278792" y="141925"/>
                  <a:pt x="4055262" y="19628"/>
                </a:cubicBezTo>
                <a:cubicBezTo>
                  <a:pt x="4126247" y="49825"/>
                  <a:pt x="4206296" y="81531"/>
                  <a:pt x="4278792" y="111728"/>
                </a:cubicBezTo>
                <a:cubicBezTo>
                  <a:pt x="4298426" y="122297"/>
                  <a:pt x="4379985" y="131356"/>
                  <a:pt x="4379985" y="122297"/>
                </a:cubicBezTo>
                <a:cubicBezTo>
                  <a:pt x="4420764" y="122297"/>
                  <a:pt x="4450971" y="122297"/>
                  <a:pt x="4431336" y="111728"/>
                </a:cubicBezTo>
                <a:cubicBezTo>
                  <a:pt x="4358840" y="81531"/>
                  <a:pt x="4287854" y="40766"/>
                  <a:pt x="4227440" y="9059"/>
                </a:cubicBezTo>
                <a:cubicBezTo>
                  <a:pt x="4399619" y="81531"/>
                  <a:pt x="4562736" y="152493"/>
                  <a:pt x="4734914" y="234025"/>
                </a:cubicBezTo>
                <a:cubicBezTo>
                  <a:pt x="4766631" y="243083"/>
                  <a:pt x="4867824" y="253652"/>
                  <a:pt x="4837617" y="234025"/>
                </a:cubicBezTo>
                <a:cubicBezTo>
                  <a:pt x="4837617" y="234025"/>
                  <a:pt x="4837617" y="234025"/>
                  <a:pt x="4491750" y="70962"/>
                </a:cubicBezTo>
                <a:cubicBezTo>
                  <a:pt x="4491750" y="70962"/>
                  <a:pt x="4491750" y="70962"/>
                  <a:pt x="4502322" y="70962"/>
                </a:cubicBezTo>
                <a:cubicBezTo>
                  <a:pt x="4674500" y="152493"/>
                  <a:pt x="4846680" y="223456"/>
                  <a:pt x="5009796" y="304987"/>
                </a:cubicBezTo>
                <a:cubicBezTo>
                  <a:pt x="5050575" y="324614"/>
                  <a:pt x="5132134" y="324614"/>
                  <a:pt x="5110989" y="314046"/>
                </a:cubicBezTo>
                <a:cubicBezTo>
                  <a:pt x="5110989" y="314046"/>
                  <a:pt x="5110989" y="314046"/>
                  <a:pt x="5020369" y="274790"/>
                </a:cubicBezTo>
                <a:cubicBezTo>
                  <a:pt x="5070209" y="294418"/>
                  <a:pt x="5132134" y="314046"/>
                  <a:pt x="5192547" y="335183"/>
                </a:cubicBezTo>
                <a:cubicBezTo>
                  <a:pt x="5172913" y="335183"/>
                  <a:pt x="5172913" y="344242"/>
                  <a:pt x="5172913" y="344242"/>
                </a:cubicBezTo>
                <a:cubicBezTo>
                  <a:pt x="5385871" y="436342"/>
                  <a:pt x="5598829" y="528442"/>
                  <a:pt x="5802725" y="599404"/>
                </a:cubicBezTo>
                <a:cubicBezTo>
                  <a:pt x="5914490" y="649229"/>
                  <a:pt x="6026255" y="700563"/>
                  <a:pt x="6127448" y="751897"/>
                </a:cubicBezTo>
                <a:cubicBezTo>
                  <a:pt x="6168227" y="760956"/>
                  <a:pt x="6260357" y="760956"/>
                  <a:pt x="6228640" y="751897"/>
                </a:cubicBezTo>
                <a:cubicBezTo>
                  <a:pt x="6178799" y="730760"/>
                  <a:pt x="6138020" y="711132"/>
                  <a:pt x="6086668" y="689994"/>
                </a:cubicBezTo>
                <a:cubicBezTo>
                  <a:pt x="6086668" y="689994"/>
                  <a:pt x="6097241" y="689994"/>
                  <a:pt x="6107813" y="689994"/>
                </a:cubicBezTo>
                <a:cubicBezTo>
                  <a:pt x="6147082" y="700563"/>
                  <a:pt x="6198434" y="700563"/>
                  <a:pt x="6178799" y="689994"/>
                </a:cubicBezTo>
                <a:cubicBezTo>
                  <a:pt x="6178799" y="689994"/>
                  <a:pt x="6178799" y="689994"/>
                  <a:pt x="6168227" y="670366"/>
                </a:cubicBezTo>
                <a:cubicBezTo>
                  <a:pt x="6168227" y="670366"/>
                  <a:pt x="6168227" y="670366"/>
                  <a:pt x="6138020" y="659797"/>
                </a:cubicBezTo>
                <a:cubicBezTo>
                  <a:pt x="6116875" y="649229"/>
                  <a:pt x="6107813" y="649229"/>
                  <a:pt x="6086668" y="649229"/>
                </a:cubicBezTo>
                <a:cubicBezTo>
                  <a:pt x="5944697" y="588835"/>
                  <a:pt x="5802725" y="517873"/>
                  <a:pt x="5660753" y="455970"/>
                </a:cubicBezTo>
                <a:cubicBezTo>
                  <a:pt x="5629036" y="446911"/>
                  <a:pt x="5579194" y="446911"/>
                  <a:pt x="5558050" y="446911"/>
                </a:cubicBezTo>
                <a:cubicBezTo>
                  <a:pt x="5558050" y="446911"/>
                  <a:pt x="5558050" y="446911"/>
                  <a:pt x="5538415" y="436342"/>
                </a:cubicBezTo>
                <a:cubicBezTo>
                  <a:pt x="5538415" y="436342"/>
                  <a:pt x="5517270" y="436342"/>
                  <a:pt x="5508208" y="436342"/>
                </a:cubicBezTo>
                <a:cubicBezTo>
                  <a:pt x="5508208" y="436342"/>
                  <a:pt x="5508208" y="436342"/>
                  <a:pt x="5467429" y="416714"/>
                </a:cubicBezTo>
                <a:cubicBezTo>
                  <a:pt x="5508208" y="416714"/>
                  <a:pt x="5547477" y="416714"/>
                  <a:pt x="5527842" y="406145"/>
                </a:cubicBezTo>
                <a:cubicBezTo>
                  <a:pt x="5476491" y="385008"/>
                  <a:pt x="5435712" y="365380"/>
                  <a:pt x="5385871" y="344242"/>
                </a:cubicBezTo>
                <a:cubicBezTo>
                  <a:pt x="5476491" y="375949"/>
                  <a:pt x="5568622" y="406145"/>
                  <a:pt x="5650180" y="436342"/>
                </a:cubicBezTo>
                <a:cubicBezTo>
                  <a:pt x="5669815" y="436342"/>
                  <a:pt x="5781580" y="455970"/>
                  <a:pt x="5740801" y="436342"/>
                </a:cubicBezTo>
                <a:cubicBezTo>
                  <a:pt x="5740801" y="436342"/>
                  <a:pt x="5740801" y="436342"/>
                  <a:pt x="5690959" y="406145"/>
                </a:cubicBezTo>
                <a:cubicBezTo>
                  <a:pt x="5690959" y="406145"/>
                  <a:pt x="5690959" y="406145"/>
                  <a:pt x="5813297" y="455970"/>
                </a:cubicBezTo>
                <a:cubicBezTo>
                  <a:pt x="5772517" y="455970"/>
                  <a:pt x="5751373" y="455970"/>
                  <a:pt x="5761945" y="466539"/>
                </a:cubicBezTo>
                <a:cubicBezTo>
                  <a:pt x="6178799" y="629601"/>
                  <a:pt x="6574508" y="831919"/>
                  <a:pt x="6991362" y="984412"/>
                </a:cubicBezTo>
                <a:cubicBezTo>
                  <a:pt x="7021568" y="994980"/>
                  <a:pt x="7122761" y="1005549"/>
                  <a:pt x="7092555" y="984412"/>
                </a:cubicBezTo>
                <a:cubicBezTo>
                  <a:pt x="7092555" y="984412"/>
                  <a:pt x="7092555" y="984412"/>
                  <a:pt x="6961155" y="924018"/>
                </a:cubicBezTo>
                <a:cubicBezTo>
                  <a:pt x="7051775" y="954215"/>
                  <a:pt x="7133334" y="994980"/>
                  <a:pt x="7223954" y="1025177"/>
                </a:cubicBezTo>
                <a:cubicBezTo>
                  <a:pt x="7255671" y="1035746"/>
                  <a:pt x="7305513" y="1035746"/>
                  <a:pt x="7326657" y="1035746"/>
                </a:cubicBezTo>
                <a:cubicBezTo>
                  <a:pt x="7326657" y="1035746"/>
                  <a:pt x="7326657" y="1035746"/>
                  <a:pt x="7367436" y="1046315"/>
                </a:cubicBezTo>
                <a:cubicBezTo>
                  <a:pt x="7529043" y="1127846"/>
                  <a:pt x="7702732" y="1198808"/>
                  <a:pt x="7874911" y="1259201"/>
                </a:cubicBezTo>
                <a:cubicBezTo>
                  <a:pt x="8038027" y="1319595"/>
                  <a:pt x="8220778" y="1381498"/>
                  <a:pt x="8392956" y="1431322"/>
                </a:cubicBezTo>
                <a:cubicBezTo>
                  <a:pt x="8403529" y="1441891"/>
                  <a:pt x="8414102" y="1441891"/>
                  <a:pt x="8423164" y="1441891"/>
                </a:cubicBezTo>
                <a:cubicBezTo>
                  <a:pt x="8556073" y="1482657"/>
                  <a:pt x="8698046" y="1533991"/>
                  <a:pt x="8829444" y="1583815"/>
                </a:cubicBezTo>
                <a:cubicBezTo>
                  <a:pt x="8870224" y="1594384"/>
                  <a:pt x="8951782" y="1583815"/>
                  <a:pt x="8932148" y="1574757"/>
                </a:cubicBezTo>
                <a:cubicBezTo>
                  <a:pt x="8850590" y="1553619"/>
                  <a:pt x="8779604" y="1523422"/>
                  <a:pt x="8698046" y="1502284"/>
                </a:cubicBezTo>
                <a:cubicBezTo>
                  <a:pt x="8790176" y="1523422"/>
                  <a:pt x="8880796" y="1553619"/>
                  <a:pt x="8962354" y="1574757"/>
                </a:cubicBezTo>
                <a:cubicBezTo>
                  <a:pt x="8981990" y="1574757"/>
                  <a:pt x="9043914" y="1583815"/>
                  <a:pt x="9063548" y="1583815"/>
                </a:cubicBezTo>
                <a:cubicBezTo>
                  <a:pt x="10039227" y="1918999"/>
                  <a:pt x="11014906" y="2223985"/>
                  <a:pt x="12010220" y="2498775"/>
                </a:cubicBezTo>
                <a:cubicBezTo>
                  <a:pt x="12081207" y="2498775"/>
                  <a:pt x="12141620" y="2498775"/>
                  <a:pt x="12203543" y="2488206"/>
                </a:cubicBezTo>
                <a:cubicBezTo>
                  <a:pt x="12214117" y="2488206"/>
                  <a:pt x="12263957" y="2468578"/>
                  <a:pt x="12244322" y="2468578"/>
                </a:cubicBezTo>
                <a:cubicBezTo>
                  <a:pt x="12223178" y="2458009"/>
                  <a:pt x="12203543" y="2447440"/>
                  <a:pt x="12182399" y="2436871"/>
                </a:cubicBezTo>
                <a:cubicBezTo>
                  <a:pt x="12192972" y="2436871"/>
                  <a:pt x="12214117" y="2427812"/>
                  <a:pt x="12214117" y="2417244"/>
                </a:cubicBezTo>
                <a:cubicBezTo>
                  <a:pt x="12263957" y="2427812"/>
                  <a:pt x="12325882" y="2436871"/>
                  <a:pt x="12386295" y="2447440"/>
                </a:cubicBezTo>
                <a:cubicBezTo>
                  <a:pt x="12375722" y="2458009"/>
                  <a:pt x="12366661" y="2458009"/>
                  <a:pt x="12375722" y="2458009"/>
                </a:cubicBezTo>
                <a:cubicBezTo>
                  <a:pt x="12396867" y="2468578"/>
                  <a:pt x="12427074" y="2477637"/>
                  <a:pt x="12446708" y="2477637"/>
                </a:cubicBezTo>
                <a:cubicBezTo>
                  <a:pt x="12427074" y="2488206"/>
                  <a:pt x="12396867" y="2507834"/>
                  <a:pt x="12405930" y="2507834"/>
                </a:cubicBezTo>
                <a:cubicBezTo>
                  <a:pt x="12405930" y="2507834"/>
                  <a:pt x="12405930" y="2507834"/>
                  <a:pt x="12427074" y="2518402"/>
                </a:cubicBezTo>
                <a:cubicBezTo>
                  <a:pt x="12375722" y="2507834"/>
                  <a:pt x="12334943" y="2498775"/>
                  <a:pt x="12285101" y="2498775"/>
                </a:cubicBezTo>
                <a:cubicBezTo>
                  <a:pt x="12274530" y="2498775"/>
                  <a:pt x="12223178" y="2518402"/>
                  <a:pt x="12233751" y="2518402"/>
                </a:cubicBezTo>
                <a:cubicBezTo>
                  <a:pt x="12274530" y="2539540"/>
                  <a:pt x="12325882" y="2548599"/>
                  <a:pt x="12366661" y="2559168"/>
                </a:cubicBezTo>
                <a:cubicBezTo>
                  <a:pt x="12345515" y="2559168"/>
                  <a:pt x="12334943" y="2559168"/>
                  <a:pt x="12325882" y="2569737"/>
                </a:cubicBezTo>
                <a:cubicBezTo>
                  <a:pt x="12325882" y="2569737"/>
                  <a:pt x="12315308" y="2569737"/>
                  <a:pt x="12304736" y="2569737"/>
                </a:cubicBezTo>
                <a:cubicBezTo>
                  <a:pt x="12467853" y="2619561"/>
                  <a:pt x="12640031" y="2660327"/>
                  <a:pt x="12803149" y="2701092"/>
                </a:cubicBezTo>
                <a:cubicBezTo>
                  <a:pt x="12813720" y="2690523"/>
                  <a:pt x="12822783" y="2681464"/>
                  <a:pt x="12813720" y="2681464"/>
                </a:cubicBezTo>
                <a:cubicBezTo>
                  <a:pt x="12813720" y="2681464"/>
                  <a:pt x="12813720" y="2681464"/>
                  <a:pt x="12792576" y="2681464"/>
                </a:cubicBezTo>
                <a:cubicBezTo>
                  <a:pt x="12803149" y="2670896"/>
                  <a:pt x="12813720" y="2670896"/>
                  <a:pt x="12813720" y="2660327"/>
                </a:cubicBezTo>
                <a:cubicBezTo>
                  <a:pt x="12833355" y="2660327"/>
                  <a:pt x="12863562" y="2651268"/>
                  <a:pt x="12863562" y="2640699"/>
                </a:cubicBezTo>
                <a:cubicBezTo>
                  <a:pt x="12863562" y="2640699"/>
                  <a:pt x="12863562" y="2640699"/>
                  <a:pt x="12985899" y="2651268"/>
                </a:cubicBezTo>
                <a:cubicBezTo>
                  <a:pt x="13005533" y="2651268"/>
                  <a:pt x="13046314" y="2619561"/>
                  <a:pt x="13035741" y="2619561"/>
                </a:cubicBezTo>
                <a:cubicBezTo>
                  <a:pt x="12985899" y="2610502"/>
                  <a:pt x="12833355" y="2610502"/>
                  <a:pt x="12792576" y="2578796"/>
                </a:cubicBezTo>
                <a:cubicBezTo>
                  <a:pt x="12792576" y="2578796"/>
                  <a:pt x="12792576" y="2578796"/>
                  <a:pt x="12955693" y="2599933"/>
                </a:cubicBezTo>
                <a:cubicBezTo>
                  <a:pt x="12964754" y="2599933"/>
                  <a:pt x="12964754" y="2599933"/>
                  <a:pt x="12975327" y="2599933"/>
                </a:cubicBezTo>
                <a:cubicBezTo>
                  <a:pt x="13035741" y="2619561"/>
                  <a:pt x="13097664" y="2630130"/>
                  <a:pt x="13158078" y="2640699"/>
                </a:cubicBezTo>
                <a:cubicBezTo>
                  <a:pt x="13127872" y="2640699"/>
                  <a:pt x="13097664" y="2640699"/>
                  <a:pt x="13076519" y="2651268"/>
                </a:cubicBezTo>
                <a:cubicBezTo>
                  <a:pt x="13067458" y="2651268"/>
                  <a:pt x="13056885" y="2660327"/>
                  <a:pt x="13046314" y="2670896"/>
                </a:cubicBezTo>
                <a:cubicBezTo>
                  <a:pt x="12996472" y="2670896"/>
                  <a:pt x="12955693" y="2670896"/>
                  <a:pt x="12904341" y="2681464"/>
                </a:cubicBezTo>
                <a:cubicBezTo>
                  <a:pt x="12904341" y="2690523"/>
                  <a:pt x="12852989" y="2701092"/>
                  <a:pt x="12874134" y="2711661"/>
                </a:cubicBezTo>
                <a:cubicBezTo>
                  <a:pt x="12899810" y="2721475"/>
                  <a:pt x="12927751" y="2729024"/>
                  <a:pt x="12955504" y="2735441"/>
                </a:cubicBezTo>
                <a:lnTo>
                  <a:pt x="12988483" y="2742423"/>
                </a:lnTo>
                <a:lnTo>
                  <a:pt x="12975327" y="2741858"/>
                </a:lnTo>
                <a:cubicBezTo>
                  <a:pt x="13097664" y="2772054"/>
                  <a:pt x="13229064" y="2803761"/>
                  <a:pt x="13351402" y="2833957"/>
                </a:cubicBezTo>
                <a:cubicBezTo>
                  <a:pt x="13361974" y="2833957"/>
                  <a:pt x="13361974" y="2833957"/>
                  <a:pt x="13361974" y="2823389"/>
                </a:cubicBezTo>
                <a:cubicBezTo>
                  <a:pt x="13402753" y="2833957"/>
                  <a:pt x="13432960" y="2833957"/>
                  <a:pt x="13473739" y="2833957"/>
                </a:cubicBezTo>
                <a:cubicBezTo>
                  <a:pt x="13482802" y="2833957"/>
                  <a:pt x="13514518" y="2823389"/>
                  <a:pt x="13514518" y="2812820"/>
                </a:cubicBezTo>
                <a:cubicBezTo>
                  <a:pt x="13555297" y="2812820"/>
                  <a:pt x="13585504" y="2823389"/>
                  <a:pt x="13615712" y="2823389"/>
                </a:cubicBezTo>
                <a:cubicBezTo>
                  <a:pt x="13635346" y="2833957"/>
                  <a:pt x="13686697" y="2803761"/>
                  <a:pt x="13667062" y="2803761"/>
                </a:cubicBezTo>
                <a:cubicBezTo>
                  <a:pt x="13626283" y="2793192"/>
                  <a:pt x="13585504" y="2782623"/>
                  <a:pt x="13534152" y="2782623"/>
                </a:cubicBezTo>
                <a:cubicBezTo>
                  <a:pt x="13555297" y="2772054"/>
                  <a:pt x="13574933" y="2752427"/>
                  <a:pt x="13564360" y="2752427"/>
                </a:cubicBezTo>
                <a:cubicBezTo>
                  <a:pt x="13372547" y="2722230"/>
                  <a:pt x="13168650" y="2741858"/>
                  <a:pt x="12975327" y="2701092"/>
                </a:cubicBezTo>
                <a:cubicBezTo>
                  <a:pt x="13108237" y="2690523"/>
                  <a:pt x="13269843" y="2731289"/>
                  <a:pt x="13402753" y="2731289"/>
                </a:cubicBezTo>
                <a:cubicBezTo>
                  <a:pt x="13411816" y="2731289"/>
                  <a:pt x="13463166" y="2701092"/>
                  <a:pt x="13443533" y="2701092"/>
                </a:cubicBezTo>
                <a:cubicBezTo>
                  <a:pt x="13351402" y="2681464"/>
                  <a:pt x="13260781" y="2681464"/>
                  <a:pt x="13168650" y="2660327"/>
                </a:cubicBezTo>
                <a:cubicBezTo>
                  <a:pt x="13280416" y="2660327"/>
                  <a:pt x="13392181" y="2690523"/>
                  <a:pt x="13493373" y="2690523"/>
                </a:cubicBezTo>
                <a:cubicBezTo>
                  <a:pt x="13503946" y="2690523"/>
                  <a:pt x="13555297" y="2660327"/>
                  <a:pt x="13534152" y="2660327"/>
                </a:cubicBezTo>
                <a:cubicBezTo>
                  <a:pt x="13457880" y="2645228"/>
                  <a:pt x="13381608" y="2635037"/>
                  <a:pt x="13306658" y="2624846"/>
                </a:cubicBezTo>
                <a:lnTo>
                  <a:pt x="13216927" y="2610346"/>
                </a:lnTo>
                <a:lnTo>
                  <a:pt x="13275696" y="2617108"/>
                </a:lnTo>
                <a:cubicBezTo>
                  <a:pt x="13334033" y="2622203"/>
                  <a:pt x="13392181" y="2624846"/>
                  <a:pt x="13452594" y="2630130"/>
                </a:cubicBezTo>
                <a:cubicBezTo>
                  <a:pt x="13473739" y="2630130"/>
                  <a:pt x="13514518" y="2599933"/>
                  <a:pt x="13503946" y="2599933"/>
                </a:cubicBezTo>
                <a:cubicBezTo>
                  <a:pt x="13503946" y="2599933"/>
                  <a:pt x="13503946" y="2599933"/>
                  <a:pt x="13482802" y="2599933"/>
                </a:cubicBezTo>
                <a:cubicBezTo>
                  <a:pt x="13503946" y="2589365"/>
                  <a:pt x="13534152" y="2569737"/>
                  <a:pt x="13514518" y="2569737"/>
                </a:cubicBezTo>
                <a:cubicBezTo>
                  <a:pt x="13503946" y="2569737"/>
                  <a:pt x="13473739" y="2569737"/>
                  <a:pt x="13432960" y="2569737"/>
                </a:cubicBezTo>
                <a:cubicBezTo>
                  <a:pt x="13452594" y="2559168"/>
                  <a:pt x="13482802" y="2539540"/>
                  <a:pt x="13473739" y="2539540"/>
                </a:cubicBezTo>
                <a:cubicBezTo>
                  <a:pt x="13473739" y="2539540"/>
                  <a:pt x="13473739" y="2539540"/>
                  <a:pt x="13372547" y="2528971"/>
                </a:cubicBezTo>
                <a:cubicBezTo>
                  <a:pt x="13381608" y="2518402"/>
                  <a:pt x="13402753" y="2507834"/>
                  <a:pt x="13392181" y="2498775"/>
                </a:cubicBezTo>
                <a:cubicBezTo>
                  <a:pt x="13290989" y="2468578"/>
                  <a:pt x="13188285" y="2447440"/>
                  <a:pt x="13087093" y="2427812"/>
                </a:cubicBezTo>
                <a:cubicBezTo>
                  <a:pt x="12985899" y="2406675"/>
                  <a:pt x="12874134" y="2376478"/>
                  <a:pt x="12772941" y="2356850"/>
                </a:cubicBezTo>
                <a:cubicBezTo>
                  <a:pt x="12772941" y="2356850"/>
                  <a:pt x="12782003" y="2346281"/>
                  <a:pt x="12772941" y="2346281"/>
                </a:cubicBezTo>
                <a:cubicBezTo>
                  <a:pt x="12721591" y="2335713"/>
                  <a:pt x="12661176" y="2325144"/>
                  <a:pt x="12599252" y="2305516"/>
                </a:cubicBezTo>
                <a:cubicBezTo>
                  <a:pt x="12599252" y="2305516"/>
                  <a:pt x="12599252" y="2305516"/>
                  <a:pt x="12558474" y="2294947"/>
                </a:cubicBezTo>
                <a:cubicBezTo>
                  <a:pt x="12620397" y="2305516"/>
                  <a:pt x="12670239" y="2316085"/>
                  <a:pt x="12721591" y="2325144"/>
                </a:cubicBezTo>
                <a:cubicBezTo>
                  <a:pt x="12741224" y="2325144"/>
                  <a:pt x="12782003" y="2294947"/>
                  <a:pt x="12772941" y="2294947"/>
                </a:cubicBezTo>
                <a:cubicBezTo>
                  <a:pt x="12670239" y="2275319"/>
                  <a:pt x="12569045" y="2264750"/>
                  <a:pt x="12478426" y="2213416"/>
                </a:cubicBezTo>
                <a:cubicBezTo>
                  <a:pt x="12462567" y="2206622"/>
                  <a:pt x="12429717" y="2221909"/>
                  <a:pt x="12418743" y="2233799"/>
                </a:cubicBezTo>
                <a:lnTo>
                  <a:pt x="12416846" y="2242102"/>
                </a:lnTo>
                <a:lnTo>
                  <a:pt x="12410460" y="2241159"/>
                </a:lnTo>
                <a:cubicBezTo>
                  <a:pt x="12393846" y="2238706"/>
                  <a:pt x="12360619" y="2233799"/>
                  <a:pt x="12294164" y="2223985"/>
                </a:cubicBezTo>
                <a:cubicBezTo>
                  <a:pt x="12304736" y="2213416"/>
                  <a:pt x="12325882" y="2204357"/>
                  <a:pt x="12315308" y="2204357"/>
                </a:cubicBezTo>
                <a:cubicBezTo>
                  <a:pt x="12315308" y="2193788"/>
                  <a:pt x="12315308" y="2193788"/>
                  <a:pt x="12304736" y="2193788"/>
                </a:cubicBezTo>
                <a:cubicBezTo>
                  <a:pt x="12304736" y="2193788"/>
                  <a:pt x="12304736" y="2193788"/>
                  <a:pt x="12285101" y="2193788"/>
                </a:cubicBezTo>
                <a:cubicBezTo>
                  <a:pt x="12304736" y="2183219"/>
                  <a:pt x="12325882" y="2172650"/>
                  <a:pt x="12315308" y="2172650"/>
                </a:cubicBezTo>
                <a:cubicBezTo>
                  <a:pt x="12285101" y="2163592"/>
                  <a:pt x="12244322" y="2153023"/>
                  <a:pt x="12214117" y="2142454"/>
                </a:cubicBezTo>
                <a:cubicBezTo>
                  <a:pt x="12214117" y="2142454"/>
                  <a:pt x="12214117" y="2142454"/>
                  <a:pt x="12223178" y="2131885"/>
                </a:cubicBezTo>
                <a:cubicBezTo>
                  <a:pt x="12223178" y="2131885"/>
                  <a:pt x="12223178" y="2131885"/>
                  <a:pt x="12345515" y="2172650"/>
                </a:cubicBezTo>
                <a:cubicBezTo>
                  <a:pt x="12356087" y="2172650"/>
                  <a:pt x="12375722" y="2163592"/>
                  <a:pt x="12386295" y="2153023"/>
                </a:cubicBezTo>
                <a:cubicBezTo>
                  <a:pt x="12508632" y="2172650"/>
                  <a:pt x="12620397" y="2204357"/>
                  <a:pt x="12741224" y="2223985"/>
                </a:cubicBezTo>
                <a:cubicBezTo>
                  <a:pt x="12762370" y="2234554"/>
                  <a:pt x="12803149" y="2204357"/>
                  <a:pt x="12792576" y="2204357"/>
                </a:cubicBezTo>
                <a:cubicBezTo>
                  <a:pt x="12661176" y="2172650"/>
                  <a:pt x="12538839" y="2131885"/>
                  <a:pt x="12405930" y="2122826"/>
                </a:cubicBezTo>
                <a:cubicBezTo>
                  <a:pt x="12396867" y="2122826"/>
                  <a:pt x="12375722" y="2122826"/>
                  <a:pt x="12366661" y="2131885"/>
                </a:cubicBezTo>
                <a:cubicBezTo>
                  <a:pt x="12274530" y="2112257"/>
                  <a:pt x="12182399" y="2092629"/>
                  <a:pt x="12102351" y="2060923"/>
                </a:cubicBezTo>
                <a:cubicBezTo>
                  <a:pt x="12081207" y="2051864"/>
                  <a:pt x="12031364" y="2082061"/>
                  <a:pt x="12050999" y="2082061"/>
                </a:cubicBezTo>
                <a:cubicBezTo>
                  <a:pt x="12050999" y="2082061"/>
                  <a:pt x="12050999" y="2082061"/>
                  <a:pt x="12061571" y="2092629"/>
                </a:cubicBezTo>
                <a:cubicBezTo>
                  <a:pt x="12061571" y="2092629"/>
                  <a:pt x="12061571" y="2092629"/>
                  <a:pt x="12020792" y="2082061"/>
                </a:cubicBezTo>
                <a:cubicBezTo>
                  <a:pt x="11969442" y="2071492"/>
                  <a:pt x="11919599" y="2060923"/>
                  <a:pt x="11868248" y="2041295"/>
                </a:cubicBezTo>
                <a:cubicBezTo>
                  <a:pt x="11868248" y="2041295"/>
                  <a:pt x="11868248" y="2041295"/>
                  <a:pt x="11898455" y="2041295"/>
                </a:cubicBezTo>
                <a:cubicBezTo>
                  <a:pt x="11949807" y="2041295"/>
                  <a:pt x="11990586" y="2051864"/>
                  <a:pt x="12040426" y="2060923"/>
                </a:cubicBezTo>
                <a:cubicBezTo>
                  <a:pt x="12061571" y="2060923"/>
                  <a:pt x="12102351" y="2030726"/>
                  <a:pt x="12091778" y="2030726"/>
                </a:cubicBezTo>
                <a:lnTo>
                  <a:pt x="12034013" y="2020544"/>
                </a:lnTo>
                <a:lnTo>
                  <a:pt x="12223178" y="2041295"/>
                </a:lnTo>
                <a:cubicBezTo>
                  <a:pt x="12233751" y="2041295"/>
                  <a:pt x="12285101" y="2011098"/>
                  <a:pt x="12263957" y="2011098"/>
                </a:cubicBezTo>
                <a:cubicBezTo>
                  <a:pt x="12152192" y="1980902"/>
                  <a:pt x="12031364" y="1949195"/>
                  <a:pt x="11919599" y="1909940"/>
                </a:cubicBezTo>
                <a:cubicBezTo>
                  <a:pt x="11919599" y="1909940"/>
                  <a:pt x="11919599" y="1909940"/>
                  <a:pt x="12040426" y="1918999"/>
                </a:cubicBezTo>
                <a:cubicBezTo>
                  <a:pt x="12050999" y="1918999"/>
                  <a:pt x="12081207" y="1899371"/>
                  <a:pt x="12081207" y="1888802"/>
                </a:cubicBezTo>
                <a:cubicBezTo>
                  <a:pt x="12102351" y="1888802"/>
                  <a:pt x="12121986" y="1869174"/>
                  <a:pt x="12111412" y="1869174"/>
                </a:cubicBezTo>
                <a:cubicBezTo>
                  <a:pt x="12070633" y="1858605"/>
                  <a:pt x="12040426" y="1848036"/>
                  <a:pt x="12010220" y="1837467"/>
                </a:cubicBezTo>
                <a:cubicBezTo>
                  <a:pt x="12091778" y="1848036"/>
                  <a:pt x="12173336" y="1858605"/>
                  <a:pt x="12263957" y="1878233"/>
                </a:cubicBezTo>
                <a:cubicBezTo>
                  <a:pt x="12274530" y="1878233"/>
                  <a:pt x="12325882" y="1848036"/>
                  <a:pt x="12315308" y="1848036"/>
                </a:cubicBezTo>
                <a:cubicBezTo>
                  <a:pt x="12315308" y="1848036"/>
                  <a:pt x="12315308" y="1848036"/>
                  <a:pt x="12141620" y="1807271"/>
                </a:cubicBezTo>
                <a:cubicBezTo>
                  <a:pt x="12141620" y="1807271"/>
                  <a:pt x="12141620" y="1807271"/>
                  <a:pt x="12141620" y="1796702"/>
                </a:cubicBezTo>
                <a:cubicBezTo>
                  <a:pt x="12233751" y="1817840"/>
                  <a:pt x="12315308" y="1837467"/>
                  <a:pt x="12396867" y="1858605"/>
                </a:cubicBezTo>
                <a:cubicBezTo>
                  <a:pt x="12416501" y="1858605"/>
                  <a:pt x="12457280" y="1828409"/>
                  <a:pt x="12446708" y="1828409"/>
                </a:cubicBezTo>
                <a:cubicBezTo>
                  <a:pt x="12446708" y="1828409"/>
                  <a:pt x="12446708" y="1828409"/>
                  <a:pt x="12396867" y="1817840"/>
                </a:cubicBezTo>
                <a:cubicBezTo>
                  <a:pt x="12427074" y="1817840"/>
                  <a:pt x="12457280" y="1817840"/>
                  <a:pt x="12487487" y="1817840"/>
                </a:cubicBezTo>
                <a:cubicBezTo>
                  <a:pt x="12478426" y="1828409"/>
                  <a:pt x="12478426" y="1828409"/>
                  <a:pt x="12478426" y="1828409"/>
                </a:cubicBezTo>
                <a:cubicBezTo>
                  <a:pt x="12579618" y="1848036"/>
                  <a:pt x="12680810" y="1869174"/>
                  <a:pt x="12782003" y="1869174"/>
                </a:cubicBezTo>
                <a:cubicBezTo>
                  <a:pt x="12843928" y="1878233"/>
                  <a:pt x="12893768" y="1888802"/>
                  <a:pt x="12945120" y="1899371"/>
                </a:cubicBezTo>
                <a:cubicBezTo>
                  <a:pt x="12964754" y="1909940"/>
                  <a:pt x="13005533" y="1878233"/>
                  <a:pt x="12996472" y="1878233"/>
                </a:cubicBezTo>
                <a:cubicBezTo>
                  <a:pt x="12975327" y="1869174"/>
                  <a:pt x="12945120" y="1869174"/>
                  <a:pt x="12925485" y="1858605"/>
                </a:cubicBezTo>
                <a:lnTo>
                  <a:pt x="12934549" y="1858605"/>
                </a:lnTo>
                <a:cubicBezTo>
                  <a:pt x="12955693" y="1848036"/>
                  <a:pt x="12975327" y="1837467"/>
                  <a:pt x="12975327" y="1828409"/>
                </a:cubicBezTo>
                <a:cubicBezTo>
                  <a:pt x="12975327" y="1828409"/>
                  <a:pt x="12975327" y="1828409"/>
                  <a:pt x="12964754" y="1817840"/>
                </a:cubicBezTo>
                <a:cubicBezTo>
                  <a:pt x="12964754" y="1817840"/>
                  <a:pt x="12964754" y="1817840"/>
                  <a:pt x="12945120" y="1817840"/>
                </a:cubicBezTo>
                <a:cubicBezTo>
                  <a:pt x="12945120" y="1817840"/>
                  <a:pt x="12934549" y="1817840"/>
                  <a:pt x="12925485" y="1817840"/>
                </a:cubicBezTo>
                <a:cubicBezTo>
                  <a:pt x="12852989" y="1807271"/>
                  <a:pt x="12782003" y="1796702"/>
                  <a:pt x="12711018" y="1787643"/>
                </a:cubicBezTo>
                <a:cubicBezTo>
                  <a:pt x="12700445" y="1777074"/>
                  <a:pt x="12680810" y="1787643"/>
                  <a:pt x="12670239" y="1796702"/>
                </a:cubicBezTo>
                <a:cubicBezTo>
                  <a:pt x="12670239" y="1796702"/>
                  <a:pt x="12670239" y="1796702"/>
                  <a:pt x="12661176" y="1796702"/>
                </a:cubicBezTo>
                <a:cubicBezTo>
                  <a:pt x="12650605" y="1796702"/>
                  <a:pt x="12650605" y="1807271"/>
                  <a:pt x="12640031" y="1807271"/>
                </a:cubicBezTo>
                <a:cubicBezTo>
                  <a:pt x="12640031" y="1807271"/>
                  <a:pt x="12640031" y="1807271"/>
                  <a:pt x="12620397" y="1807271"/>
                </a:cubicBezTo>
                <a:cubicBezTo>
                  <a:pt x="12640031" y="1796702"/>
                  <a:pt x="12661176" y="1777074"/>
                  <a:pt x="12650605" y="1777074"/>
                </a:cubicBezTo>
                <a:cubicBezTo>
                  <a:pt x="12629459" y="1777074"/>
                  <a:pt x="12599252" y="1766505"/>
                  <a:pt x="12579618" y="1766505"/>
                </a:cubicBezTo>
                <a:cubicBezTo>
                  <a:pt x="12620397" y="1766505"/>
                  <a:pt x="12670239" y="1766505"/>
                  <a:pt x="12711018" y="1757446"/>
                </a:cubicBezTo>
                <a:cubicBezTo>
                  <a:pt x="12721591" y="1757446"/>
                  <a:pt x="12772941" y="1736309"/>
                  <a:pt x="12751797" y="1725740"/>
                </a:cubicBezTo>
                <a:lnTo>
                  <a:pt x="12782003" y="1725740"/>
                </a:lnTo>
                <a:cubicBezTo>
                  <a:pt x="12782003" y="1736309"/>
                  <a:pt x="12782003" y="1736309"/>
                  <a:pt x="12782003" y="1736309"/>
                </a:cubicBezTo>
                <a:cubicBezTo>
                  <a:pt x="12772941" y="1746878"/>
                  <a:pt x="12762370" y="1757446"/>
                  <a:pt x="12762370" y="1757446"/>
                </a:cubicBezTo>
                <a:cubicBezTo>
                  <a:pt x="12964754" y="1777074"/>
                  <a:pt x="13158078" y="1828409"/>
                  <a:pt x="13361974" y="1848036"/>
                </a:cubicBezTo>
                <a:cubicBezTo>
                  <a:pt x="13372547" y="1858605"/>
                  <a:pt x="13432960" y="1828409"/>
                  <a:pt x="13411816" y="1828409"/>
                </a:cubicBezTo>
                <a:cubicBezTo>
                  <a:pt x="13392181" y="1817840"/>
                  <a:pt x="13372547" y="1807271"/>
                  <a:pt x="13351402" y="1807271"/>
                </a:cubicBezTo>
                <a:cubicBezTo>
                  <a:pt x="13392181" y="1807271"/>
                  <a:pt x="13432960" y="1817840"/>
                  <a:pt x="13473739" y="1828409"/>
                </a:cubicBezTo>
                <a:cubicBezTo>
                  <a:pt x="13482802" y="1828409"/>
                  <a:pt x="13514518" y="1807271"/>
                  <a:pt x="13523581" y="1796702"/>
                </a:cubicBezTo>
                <a:cubicBezTo>
                  <a:pt x="13523581" y="1796702"/>
                  <a:pt x="13523581" y="1796702"/>
                  <a:pt x="13544725" y="1807271"/>
                </a:cubicBezTo>
                <a:cubicBezTo>
                  <a:pt x="13626283" y="1828409"/>
                  <a:pt x="13707841" y="1837467"/>
                  <a:pt x="13787889" y="1848036"/>
                </a:cubicBezTo>
                <a:cubicBezTo>
                  <a:pt x="13869448" y="1858605"/>
                  <a:pt x="13951006" y="1858605"/>
                  <a:pt x="14032564" y="1869174"/>
                </a:cubicBezTo>
                <a:cubicBezTo>
                  <a:pt x="14041626" y="1869174"/>
                  <a:pt x="14041626" y="1869174"/>
                  <a:pt x="14052199" y="1869174"/>
                </a:cubicBezTo>
                <a:cubicBezTo>
                  <a:pt x="14114123" y="1869174"/>
                  <a:pt x="14185109" y="1869174"/>
                  <a:pt x="14245522" y="1878233"/>
                </a:cubicBezTo>
                <a:cubicBezTo>
                  <a:pt x="14266667" y="1878233"/>
                  <a:pt x="14305936" y="1848036"/>
                  <a:pt x="14296874" y="1848036"/>
                </a:cubicBezTo>
                <a:cubicBezTo>
                  <a:pt x="14296874" y="1848036"/>
                  <a:pt x="14296874" y="1848036"/>
                  <a:pt x="14185109" y="1837467"/>
                </a:cubicBezTo>
                <a:cubicBezTo>
                  <a:pt x="14225888" y="1837467"/>
                  <a:pt x="14266667" y="1837467"/>
                  <a:pt x="14305936" y="1837467"/>
                </a:cubicBezTo>
                <a:cubicBezTo>
                  <a:pt x="14316508" y="1837467"/>
                  <a:pt x="14346715" y="1828409"/>
                  <a:pt x="14357287" y="1817840"/>
                </a:cubicBezTo>
                <a:cubicBezTo>
                  <a:pt x="16021682" y="2011098"/>
                  <a:pt x="17708732" y="2021667"/>
                  <a:pt x="19385208" y="1837467"/>
                </a:cubicBezTo>
                <a:cubicBezTo>
                  <a:pt x="19355000" y="1848036"/>
                  <a:pt x="19324796" y="1848036"/>
                  <a:pt x="19303648" y="1858605"/>
                </a:cubicBezTo>
                <a:cubicBezTo>
                  <a:pt x="19293076" y="1858605"/>
                  <a:pt x="19253808" y="1899371"/>
                  <a:pt x="19273444" y="1899371"/>
                </a:cubicBezTo>
                <a:cubicBezTo>
                  <a:pt x="19293076" y="1899371"/>
                  <a:pt x="19314224" y="1899371"/>
                  <a:pt x="19333856" y="1888802"/>
                </a:cubicBezTo>
                <a:cubicBezTo>
                  <a:pt x="19324796" y="1909940"/>
                  <a:pt x="19303648" y="1918999"/>
                  <a:pt x="19314224" y="1918999"/>
                </a:cubicBezTo>
                <a:cubicBezTo>
                  <a:pt x="19365572" y="1918999"/>
                  <a:pt x="19404844" y="1918999"/>
                  <a:pt x="19445620" y="1918999"/>
                </a:cubicBezTo>
                <a:cubicBezTo>
                  <a:pt x="19425988" y="1929567"/>
                  <a:pt x="19415416" y="1949195"/>
                  <a:pt x="19425988" y="1949195"/>
                </a:cubicBezTo>
                <a:lnTo>
                  <a:pt x="19456196" y="1949195"/>
                </a:lnTo>
                <a:cubicBezTo>
                  <a:pt x="19445620" y="1949195"/>
                  <a:pt x="19404844" y="1989961"/>
                  <a:pt x="19425988" y="1989961"/>
                </a:cubicBezTo>
                <a:cubicBezTo>
                  <a:pt x="19557388" y="1989961"/>
                  <a:pt x="19700868" y="1970333"/>
                  <a:pt x="19842840" y="1949195"/>
                </a:cubicBezTo>
                <a:cubicBezTo>
                  <a:pt x="19842840" y="1949195"/>
                  <a:pt x="19842840" y="1949195"/>
                  <a:pt x="19821696" y="1959764"/>
                </a:cubicBezTo>
                <a:cubicBezTo>
                  <a:pt x="19812636" y="1959764"/>
                  <a:pt x="19761284" y="1989961"/>
                  <a:pt x="19780916" y="2000530"/>
                </a:cubicBezTo>
                <a:cubicBezTo>
                  <a:pt x="19832268" y="2000530"/>
                  <a:pt x="19873048" y="2000530"/>
                  <a:pt x="19924400" y="2000530"/>
                </a:cubicBezTo>
                <a:cubicBezTo>
                  <a:pt x="19903256" y="2011098"/>
                  <a:pt x="19883620" y="2030726"/>
                  <a:pt x="19892684" y="2030726"/>
                </a:cubicBezTo>
                <a:cubicBezTo>
                  <a:pt x="19984812" y="2041295"/>
                  <a:pt x="20066372" y="2041295"/>
                  <a:pt x="20156992" y="2030726"/>
                </a:cubicBezTo>
                <a:cubicBezTo>
                  <a:pt x="20178136" y="2030726"/>
                  <a:pt x="20208344" y="1989961"/>
                  <a:pt x="20187200" y="1989961"/>
                </a:cubicBezTo>
                <a:cubicBezTo>
                  <a:pt x="20137356" y="1989961"/>
                  <a:pt x="20086004" y="2000530"/>
                  <a:pt x="20036164" y="2000530"/>
                </a:cubicBezTo>
                <a:cubicBezTo>
                  <a:pt x="20076944" y="1989961"/>
                  <a:pt x="20107152" y="1980902"/>
                  <a:pt x="20137356" y="1959764"/>
                </a:cubicBezTo>
                <a:cubicBezTo>
                  <a:pt x="20279328" y="1959764"/>
                  <a:pt x="20412240" y="1949195"/>
                  <a:pt x="20554212" y="1940136"/>
                </a:cubicBezTo>
                <a:cubicBezTo>
                  <a:pt x="20483224" y="1949195"/>
                  <a:pt x="20412240" y="1959764"/>
                  <a:pt x="20339744" y="1989961"/>
                </a:cubicBezTo>
                <a:cubicBezTo>
                  <a:pt x="20330680" y="1989961"/>
                  <a:pt x="20289900" y="2021667"/>
                  <a:pt x="20298964" y="2030726"/>
                </a:cubicBezTo>
                <a:cubicBezTo>
                  <a:pt x="20298964" y="2030726"/>
                  <a:pt x="20298964" y="2030726"/>
                  <a:pt x="20330680" y="2030726"/>
                </a:cubicBezTo>
                <a:cubicBezTo>
                  <a:pt x="20309536" y="2030726"/>
                  <a:pt x="20289900" y="2030726"/>
                  <a:pt x="20268756" y="2041295"/>
                </a:cubicBezTo>
                <a:cubicBezTo>
                  <a:pt x="20259696" y="2041295"/>
                  <a:pt x="20249124" y="2041295"/>
                  <a:pt x="20249124" y="2041295"/>
                </a:cubicBezTo>
                <a:cubicBezTo>
                  <a:pt x="20197772" y="2051864"/>
                  <a:pt x="20147928" y="2060923"/>
                  <a:pt x="20096580" y="2071492"/>
                </a:cubicBezTo>
                <a:cubicBezTo>
                  <a:pt x="20086004" y="2071492"/>
                  <a:pt x="20036164" y="2112257"/>
                  <a:pt x="20055800" y="2112257"/>
                </a:cubicBezTo>
                <a:cubicBezTo>
                  <a:pt x="20187200" y="2112257"/>
                  <a:pt x="20309536" y="2082061"/>
                  <a:pt x="20431872" y="2071492"/>
                </a:cubicBezTo>
                <a:cubicBezTo>
                  <a:pt x="20401668" y="2082061"/>
                  <a:pt x="20360888" y="2092629"/>
                  <a:pt x="20330680" y="2112257"/>
                </a:cubicBezTo>
                <a:cubicBezTo>
                  <a:pt x="20320108" y="2112257"/>
                  <a:pt x="20289900" y="2153023"/>
                  <a:pt x="20298964" y="2153023"/>
                </a:cubicBezTo>
                <a:cubicBezTo>
                  <a:pt x="20371460" y="2142454"/>
                  <a:pt x="20431872" y="2142454"/>
                  <a:pt x="20492288" y="2131885"/>
                </a:cubicBezTo>
                <a:cubicBezTo>
                  <a:pt x="20350316" y="2163592"/>
                  <a:pt x="20197772" y="2193788"/>
                  <a:pt x="20055800" y="2243613"/>
                </a:cubicBezTo>
                <a:cubicBezTo>
                  <a:pt x="20045228" y="2243613"/>
                  <a:pt x="20004448" y="2284378"/>
                  <a:pt x="20025592" y="2284378"/>
                </a:cubicBezTo>
                <a:cubicBezTo>
                  <a:pt x="20066372" y="2275319"/>
                  <a:pt x="20107152" y="2275319"/>
                  <a:pt x="20147928" y="2264750"/>
                </a:cubicBezTo>
                <a:cubicBezTo>
                  <a:pt x="20137356" y="2284378"/>
                  <a:pt x="20126784" y="2294947"/>
                  <a:pt x="20137356" y="2294947"/>
                </a:cubicBezTo>
                <a:cubicBezTo>
                  <a:pt x="20156992" y="2294947"/>
                  <a:pt x="20178136" y="2284378"/>
                  <a:pt x="20197772" y="2284378"/>
                </a:cubicBezTo>
                <a:cubicBezTo>
                  <a:pt x="20187200" y="2294947"/>
                  <a:pt x="20178136" y="2305516"/>
                  <a:pt x="20187200" y="2305516"/>
                </a:cubicBezTo>
                <a:cubicBezTo>
                  <a:pt x="20380520" y="2316085"/>
                  <a:pt x="20563272" y="2275319"/>
                  <a:pt x="20756596" y="2243613"/>
                </a:cubicBezTo>
                <a:cubicBezTo>
                  <a:pt x="20777740" y="2243613"/>
                  <a:pt x="20807948" y="2204357"/>
                  <a:pt x="20797376" y="2204357"/>
                </a:cubicBezTo>
                <a:cubicBezTo>
                  <a:pt x="20634260" y="2223985"/>
                  <a:pt x="20483224" y="2254182"/>
                  <a:pt x="20330680" y="2264750"/>
                </a:cubicBezTo>
                <a:cubicBezTo>
                  <a:pt x="20371460" y="2254182"/>
                  <a:pt x="20412240" y="2243613"/>
                  <a:pt x="20442444" y="2243613"/>
                </a:cubicBezTo>
                <a:cubicBezTo>
                  <a:pt x="20462080" y="2234554"/>
                  <a:pt x="20472652" y="2223985"/>
                  <a:pt x="20483224" y="2204357"/>
                </a:cubicBezTo>
                <a:cubicBezTo>
                  <a:pt x="20483224" y="2204357"/>
                  <a:pt x="20483224" y="2204357"/>
                  <a:pt x="20604052" y="2183219"/>
                </a:cubicBezTo>
                <a:cubicBezTo>
                  <a:pt x="20625196" y="2172650"/>
                  <a:pt x="20655404" y="2131885"/>
                  <a:pt x="20644832" y="2142454"/>
                </a:cubicBezTo>
                <a:cubicBezTo>
                  <a:pt x="20554212" y="2153023"/>
                  <a:pt x="20462080" y="2172650"/>
                  <a:pt x="20371460" y="2193788"/>
                </a:cubicBezTo>
                <a:cubicBezTo>
                  <a:pt x="20492288" y="2163592"/>
                  <a:pt x="20604052" y="2142454"/>
                  <a:pt x="20726388" y="2101688"/>
                </a:cubicBezTo>
                <a:cubicBezTo>
                  <a:pt x="20726388" y="2101688"/>
                  <a:pt x="20736964" y="2092629"/>
                  <a:pt x="20746024" y="2082061"/>
                </a:cubicBezTo>
                <a:cubicBezTo>
                  <a:pt x="20786804" y="2082061"/>
                  <a:pt x="20818520" y="2071492"/>
                  <a:pt x="20859300" y="2071492"/>
                </a:cubicBezTo>
                <a:cubicBezTo>
                  <a:pt x="20818520" y="2082061"/>
                  <a:pt x="20786804" y="2092629"/>
                  <a:pt x="20756596" y="2101688"/>
                </a:cubicBezTo>
                <a:cubicBezTo>
                  <a:pt x="20746024" y="2112257"/>
                  <a:pt x="20706756" y="2142454"/>
                  <a:pt x="20726388" y="2142454"/>
                </a:cubicBezTo>
                <a:cubicBezTo>
                  <a:pt x="20807948" y="2153023"/>
                  <a:pt x="20898568" y="2142454"/>
                  <a:pt x="20990700" y="2142454"/>
                </a:cubicBezTo>
                <a:cubicBezTo>
                  <a:pt x="20990700" y="2142454"/>
                  <a:pt x="20990700" y="2142454"/>
                  <a:pt x="21010332" y="2142454"/>
                </a:cubicBezTo>
                <a:cubicBezTo>
                  <a:pt x="20980128" y="2153023"/>
                  <a:pt x="20949920" y="2163592"/>
                  <a:pt x="20909140" y="2172650"/>
                </a:cubicBezTo>
                <a:cubicBezTo>
                  <a:pt x="20909140" y="2172650"/>
                  <a:pt x="20868360" y="2213416"/>
                  <a:pt x="20878932" y="2213416"/>
                </a:cubicBezTo>
                <a:cubicBezTo>
                  <a:pt x="20971064" y="2223985"/>
                  <a:pt x="21072256" y="2223985"/>
                  <a:pt x="21162876" y="2223985"/>
                </a:cubicBezTo>
                <a:cubicBezTo>
                  <a:pt x="21162876" y="2223985"/>
                  <a:pt x="21162876" y="2223985"/>
                  <a:pt x="20930284" y="2275319"/>
                </a:cubicBezTo>
                <a:cubicBezTo>
                  <a:pt x="20919712" y="2275319"/>
                  <a:pt x="20889508" y="2305516"/>
                  <a:pt x="20878932" y="2316085"/>
                </a:cubicBezTo>
                <a:cubicBezTo>
                  <a:pt x="20786804" y="2325144"/>
                  <a:pt x="20685612" y="2346281"/>
                  <a:pt x="20594992" y="2346281"/>
                </a:cubicBezTo>
                <a:cubicBezTo>
                  <a:pt x="20604052" y="2335713"/>
                  <a:pt x="20625196" y="2316085"/>
                  <a:pt x="20614624" y="2316085"/>
                </a:cubicBezTo>
                <a:cubicBezTo>
                  <a:pt x="20573844" y="2325144"/>
                  <a:pt x="20533068" y="2335713"/>
                  <a:pt x="20492288" y="2346281"/>
                </a:cubicBezTo>
                <a:cubicBezTo>
                  <a:pt x="20483224" y="2346281"/>
                  <a:pt x="20442444" y="2387047"/>
                  <a:pt x="20451508" y="2387047"/>
                </a:cubicBezTo>
                <a:cubicBezTo>
                  <a:pt x="20462080" y="2387047"/>
                  <a:pt x="20472652" y="2387047"/>
                  <a:pt x="20492288" y="2387047"/>
                </a:cubicBezTo>
                <a:cubicBezTo>
                  <a:pt x="20492288" y="2387047"/>
                  <a:pt x="20492288" y="2387047"/>
                  <a:pt x="20462080" y="2396106"/>
                </a:cubicBezTo>
                <a:cubicBezTo>
                  <a:pt x="20451508" y="2406675"/>
                  <a:pt x="20412240" y="2436871"/>
                  <a:pt x="20421300" y="2436871"/>
                </a:cubicBezTo>
                <a:cubicBezTo>
                  <a:pt x="20533068" y="2458009"/>
                  <a:pt x="20644832" y="2436871"/>
                  <a:pt x="20756596" y="2406675"/>
                </a:cubicBezTo>
                <a:cubicBezTo>
                  <a:pt x="20736964" y="2417244"/>
                  <a:pt x="20726388" y="2436871"/>
                  <a:pt x="20726388" y="2447440"/>
                </a:cubicBezTo>
                <a:cubicBezTo>
                  <a:pt x="20584416" y="2477637"/>
                  <a:pt x="20442444" y="2518402"/>
                  <a:pt x="20298964" y="2569737"/>
                </a:cubicBezTo>
                <a:cubicBezTo>
                  <a:pt x="20289900" y="2569737"/>
                  <a:pt x="20249124" y="2610502"/>
                  <a:pt x="20268756" y="2610502"/>
                </a:cubicBezTo>
                <a:cubicBezTo>
                  <a:pt x="20350316" y="2599933"/>
                  <a:pt x="20431872" y="2578796"/>
                  <a:pt x="20513432" y="2559168"/>
                </a:cubicBezTo>
                <a:cubicBezTo>
                  <a:pt x="20462080" y="2578796"/>
                  <a:pt x="20412240" y="2599933"/>
                  <a:pt x="20371460" y="2630130"/>
                </a:cubicBezTo>
                <a:cubicBezTo>
                  <a:pt x="20371460" y="2640699"/>
                  <a:pt x="20339744" y="2670896"/>
                  <a:pt x="20350316" y="2660327"/>
                </a:cubicBezTo>
                <a:cubicBezTo>
                  <a:pt x="20431872" y="2660327"/>
                  <a:pt x="20502860" y="2640699"/>
                  <a:pt x="20584416" y="2619561"/>
                </a:cubicBezTo>
                <a:cubicBezTo>
                  <a:pt x="20573844" y="2630130"/>
                  <a:pt x="20584416" y="2630130"/>
                  <a:pt x="20584416" y="2630130"/>
                </a:cubicBezTo>
                <a:cubicBezTo>
                  <a:pt x="20584416" y="2630130"/>
                  <a:pt x="20584416" y="2630130"/>
                  <a:pt x="20604052" y="2630130"/>
                </a:cubicBezTo>
                <a:cubicBezTo>
                  <a:pt x="20594992" y="2640699"/>
                  <a:pt x="20563272" y="2670896"/>
                  <a:pt x="20584416" y="2670896"/>
                </a:cubicBezTo>
                <a:cubicBezTo>
                  <a:pt x="20665976" y="2670896"/>
                  <a:pt x="20746024" y="2660327"/>
                  <a:pt x="20838156" y="2651268"/>
                </a:cubicBezTo>
                <a:cubicBezTo>
                  <a:pt x="20859300" y="2651268"/>
                  <a:pt x="20878932" y="2630130"/>
                  <a:pt x="20878932" y="2610502"/>
                </a:cubicBezTo>
                <a:cubicBezTo>
                  <a:pt x="20878932" y="2610502"/>
                  <a:pt x="20878932" y="2610502"/>
                  <a:pt x="20909140" y="2610502"/>
                </a:cubicBezTo>
                <a:cubicBezTo>
                  <a:pt x="20930284" y="2619561"/>
                  <a:pt x="20949920" y="2630130"/>
                  <a:pt x="20971064" y="2630130"/>
                </a:cubicBezTo>
                <a:cubicBezTo>
                  <a:pt x="20930284" y="2651268"/>
                  <a:pt x="20889508" y="2660327"/>
                  <a:pt x="20848728" y="2670896"/>
                </a:cubicBezTo>
                <a:cubicBezTo>
                  <a:pt x="20838156" y="2681464"/>
                  <a:pt x="20786804" y="2722230"/>
                  <a:pt x="20807948" y="2722230"/>
                </a:cubicBezTo>
                <a:cubicBezTo>
                  <a:pt x="20889508" y="2711661"/>
                  <a:pt x="20980128" y="2701092"/>
                  <a:pt x="21061684" y="2690523"/>
                </a:cubicBezTo>
                <a:lnTo>
                  <a:pt x="21061684" y="2701092"/>
                </a:lnTo>
                <a:cubicBezTo>
                  <a:pt x="21010332" y="2722230"/>
                  <a:pt x="20949920" y="2741858"/>
                  <a:pt x="20898568" y="2762995"/>
                </a:cubicBezTo>
                <a:cubicBezTo>
                  <a:pt x="20889508" y="2772054"/>
                  <a:pt x="20838156" y="2803761"/>
                  <a:pt x="20859300" y="2803761"/>
                </a:cubicBezTo>
                <a:cubicBezTo>
                  <a:pt x="21010332" y="2803761"/>
                  <a:pt x="21153816" y="2772054"/>
                  <a:pt x="21295788" y="2752427"/>
                </a:cubicBezTo>
                <a:cubicBezTo>
                  <a:pt x="21306360" y="2762995"/>
                  <a:pt x="21315424" y="2762995"/>
                  <a:pt x="21315424" y="2762995"/>
                </a:cubicBezTo>
                <a:cubicBezTo>
                  <a:pt x="21325996" y="2762995"/>
                  <a:pt x="21345628" y="2762995"/>
                  <a:pt x="21356200" y="2772054"/>
                </a:cubicBezTo>
                <a:cubicBezTo>
                  <a:pt x="21345628" y="2782623"/>
                  <a:pt x="21336568" y="2782623"/>
                  <a:pt x="21325996" y="2793192"/>
                </a:cubicBezTo>
                <a:cubicBezTo>
                  <a:pt x="21315424" y="2793192"/>
                  <a:pt x="21274644" y="2833957"/>
                  <a:pt x="21295788" y="2833957"/>
                </a:cubicBezTo>
                <a:cubicBezTo>
                  <a:pt x="21377348" y="2833957"/>
                  <a:pt x="21457396" y="2823389"/>
                  <a:pt x="21538952" y="2812820"/>
                </a:cubicBezTo>
                <a:cubicBezTo>
                  <a:pt x="21620512" y="2803761"/>
                  <a:pt x="21712640" y="2793192"/>
                  <a:pt x="21792688" y="2782623"/>
                </a:cubicBezTo>
                <a:cubicBezTo>
                  <a:pt x="21792688" y="2782623"/>
                  <a:pt x="21792688" y="2782623"/>
                  <a:pt x="21803260" y="2782623"/>
                </a:cubicBezTo>
                <a:cubicBezTo>
                  <a:pt x="21680924" y="2812820"/>
                  <a:pt x="21569160" y="2853585"/>
                  <a:pt x="21448332" y="2883782"/>
                </a:cubicBezTo>
                <a:cubicBezTo>
                  <a:pt x="21437760" y="2894351"/>
                  <a:pt x="21396980" y="2924548"/>
                  <a:pt x="21407552" y="2924548"/>
                </a:cubicBezTo>
                <a:cubicBezTo>
                  <a:pt x="21366772" y="2945685"/>
                  <a:pt x="21315424" y="2954744"/>
                  <a:pt x="21274644" y="2965313"/>
                </a:cubicBezTo>
                <a:cubicBezTo>
                  <a:pt x="21274644" y="2965313"/>
                  <a:pt x="21274644" y="2965313"/>
                  <a:pt x="21255008" y="2965313"/>
                </a:cubicBezTo>
                <a:cubicBezTo>
                  <a:pt x="21274644" y="2954744"/>
                  <a:pt x="21295788" y="2935116"/>
                  <a:pt x="21274644" y="2935116"/>
                </a:cubicBezTo>
                <a:cubicBezTo>
                  <a:pt x="21285216" y="2924548"/>
                  <a:pt x="21325996" y="2883782"/>
                  <a:pt x="21306360" y="2894351"/>
                </a:cubicBezTo>
                <a:cubicBezTo>
                  <a:pt x="21233864" y="2915488"/>
                  <a:pt x="21173452" y="2935116"/>
                  <a:pt x="21102464" y="2945685"/>
                </a:cubicBezTo>
                <a:cubicBezTo>
                  <a:pt x="21162876" y="2915488"/>
                  <a:pt x="21224800" y="2904920"/>
                  <a:pt x="21285216" y="2883782"/>
                </a:cubicBezTo>
                <a:cubicBezTo>
                  <a:pt x="21295788" y="2874723"/>
                  <a:pt x="21325996" y="2833957"/>
                  <a:pt x="21315424" y="2833957"/>
                </a:cubicBezTo>
                <a:cubicBezTo>
                  <a:pt x="21255008" y="2843017"/>
                  <a:pt x="21193084" y="2864154"/>
                  <a:pt x="21143244" y="2874723"/>
                </a:cubicBezTo>
                <a:cubicBezTo>
                  <a:pt x="21143244" y="2874723"/>
                  <a:pt x="21143244" y="2874723"/>
                  <a:pt x="21173452" y="2864154"/>
                </a:cubicBezTo>
                <a:cubicBezTo>
                  <a:pt x="21184024" y="2864154"/>
                  <a:pt x="21224800" y="2823389"/>
                  <a:pt x="21203656" y="2823389"/>
                </a:cubicBezTo>
                <a:cubicBezTo>
                  <a:pt x="21091892" y="2812820"/>
                  <a:pt x="20980128" y="2833957"/>
                  <a:pt x="20868360" y="2853585"/>
                </a:cubicBezTo>
                <a:cubicBezTo>
                  <a:pt x="20868360" y="2853585"/>
                  <a:pt x="20868360" y="2853585"/>
                  <a:pt x="20786804" y="2864154"/>
                </a:cubicBezTo>
                <a:cubicBezTo>
                  <a:pt x="20767168" y="2864154"/>
                  <a:pt x="20736964" y="2904920"/>
                  <a:pt x="20756596" y="2904920"/>
                </a:cubicBezTo>
                <a:cubicBezTo>
                  <a:pt x="20756596" y="2904920"/>
                  <a:pt x="20756596" y="2904920"/>
                  <a:pt x="20818520" y="2894351"/>
                </a:cubicBezTo>
                <a:cubicBezTo>
                  <a:pt x="20818520" y="2894351"/>
                  <a:pt x="20818520" y="2894351"/>
                  <a:pt x="20898568" y="2883782"/>
                </a:cubicBezTo>
                <a:cubicBezTo>
                  <a:pt x="20960492" y="2874723"/>
                  <a:pt x="21010332" y="2874723"/>
                  <a:pt x="21061684" y="2864154"/>
                </a:cubicBezTo>
                <a:cubicBezTo>
                  <a:pt x="20971064" y="2894351"/>
                  <a:pt x="20868360" y="2915488"/>
                  <a:pt x="20777740" y="2945685"/>
                </a:cubicBezTo>
                <a:cubicBezTo>
                  <a:pt x="20777740" y="2945685"/>
                  <a:pt x="20726388" y="2986451"/>
                  <a:pt x="20746024" y="2986451"/>
                </a:cubicBezTo>
                <a:cubicBezTo>
                  <a:pt x="20859300" y="2975882"/>
                  <a:pt x="20971064" y="2954744"/>
                  <a:pt x="21072256" y="2924548"/>
                </a:cubicBezTo>
                <a:cubicBezTo>
                  <a:pt x="21051112" y="2935116"/>
                  <a:pt x="21042052" y="2945685"/>
                  <a:pt x="21020904" y="2954744"/>
                </a:cubicBezTo>
                <a:cubicBezTo>
                  <a:pt x="21020904" y="2954744"/>
                  <a:pt x="20980128" y="2995510"/>
                  <a:pt x="21001272" y="2995510"/>
                </a:cubicBezTo>
                <a:cubicBezTo>
                  <a:pt x="21011088" y="2990980"/>
                  <a:pt x="21018640" y="2988715"/>
                  <a:pt x="21026192" y="2987583"/>
                </a:cubicBezTo>
                <a:lnTo>
                  <a:pt x="21040102" y="2986951"/>
                </a:lnTo>
                <a:lnTo>
                  <a:pt x="20950108" y="3010042"/>
                </a:lnTo>
                <a:cubicBezTo>
                  <a:pt x="20919714" y="3016270"/>
                  <a:pt x="20889506" y="3021177"/>
                  <a:pt x="20859300" y="3025706"/>
                </a:cubicBezTo>
                <a:cubicBezTo>
                  <a:pt x="20786804" y="3036275"/>
                  <a:pt x="20696184" y="3057413"/>
                  <a:pt x="20655404" y="3098178"/>
                </a:cubicBezTo>
                <a:cubicBezTo>
                  <a:pt x="20625196" y="3128375"/>
                  <a:pt x="20665976" y="3117806"/>
                  <a:pt x="20685612" y="3098178"/>
                </a:cubicBezTo>
                <a:cubicBezTo>
                  <a:pt x="20685612" y="3087610"/>
                  <a:pt x="20726388" y="3087610"/>
                  <a:pt x="20756596" y="3077041"/>
                </a:cubicBezTo>
                <a:cubicBezTo>
                  <a:pt x="20746024" y="3087610"/>
                  <a:pt x="20746024" y="3098178"/>
                  <a:pt x="20756596" y="3098178"/>
                </a:cubicBezTo>
                <a:cubicBezTo>
                  <a:pt x="20919712" y="3107237"/>
                  <a:pt x="21081320" y="3057413"/>
                  <a:pt x="21233864" y="3016647"/>
                </a:cubicBezTo>
                <a:cubicBezTo>
                  <a:pt x="21233864" y="3016647"/>
                  <a:pt x="21233864" y="3016647"/>
                  <a:pt x="21325996" y="3006079"/>
                </a:cubicBezTo>
                <a:cubicBezTo>
                  <a:pt x="21315424" y="3016647"/>
                  <a:pt x="21295788" y="3025706"/>
                  <a:pt x="21295788" y="3036275"/>
                </a:cubicBezTo>
                <a:cubicBezTo>
                  <a:pt x="21153816" y="3066472"/>
                  <a:pt x="21010332" y="3098178"/>
                  <a:pt x="20868360" y="3137434"/>
                </a:cubicBezTo>
                <a:cubicBezTo>
                  <a:pt x="20859300" y="3148003"/>
                  <a:pt x="20827584" y="3188768"/>
                  <a:pt x="20838156" y="3178200"/>
                </a:cubicBezTo>
                <a:cubicBezTo>
                  <a:pt x="20909140" y="3169140"/>
                  <a:pt x="20990700" y="3158572"/>
                  <a:pt x="21061684" y="3137434"/>
                </a:cubicBezTo>
                <a:cubicBezTo>
                  <a:pt x="21051112" y="3148003"/>
                  <a:pt x="21042052" y="3169140"/>
                  <a:pt x="21051112" y="3169140"/>
                </a:cubicBezTo>
                <a:cubicBezTo>
                  <a:pt x="21061684" y="3169140"/>
                  <a:pt x="21081320" y="3158572"/>
                  <a:pt x="21091892" y="3158572"/>
                </a:cubicBezTo>
                <a:lnTo>
                  <a:pt x="21091892" y="3169140"/>
                </a:lnTo>
                <a:cubicBezTo>
                  <a:pt x="21091892" y="3169140"/>
                  <a:pt x="21091892" y="3169140"/>
                  <a:pt x="21098312" y="3167819"/>
                </a:cubicBezTo>
                <a:lnTo>
                  <a:pt x="21133908" y="3160493"/>
                </a:lnTo>
                <a:lnTo>
                  <a:pt x="21132672" y="3169140"/>
                </a:lnTo>
                <a:cubicBezTo>
                  <a:pt x="20939348" y="3199337"/>
                  <a:pt x="20746024" y="3218965"/>
                  <a:pt x="20563272" y="3270299"/>
                </a:cubicBezTo>
                <a:cubicBezTo>
                  <a:pt x="20543640" y="3270299"/>
                  <a:pt x="20513432" y="3300496"/>
                  <a:pt x="20524004" y="3311065"/>
                </a:cubicBezTo>
                <a:cubicBezTo>
                  <a:pt x="20524004" y="3311065"/>
                  <a:pt x="20524004" y="3311065"/>
                  <a:pt x="20513432" y="3311065"/>
                </a:cubicBezTo>
                <a:cubicBezTo>
                  <a:pt x="20492288" y="3321634"/>
                  <a:pt x="20462080" y="3371458"/>
                  <a:pt x="20492288" y="3351830"/>
                </a:cubicBezTo>
                <a:cubicBezTo>
                  <a:pt x="20533068" y="3330693"/>
                  <a:pt x="20584416" y="3311065"/>
                  <a:pt x="20644832" y="3300496"/>
                </a:cubicBezTo>
                <a:cubicBezTo>
                  <a:pt x="20625196" y="3311065"/>
                  <a:pt x="20614624" y="3330693"/>
                  <a:pt x="20625196" y="3330693"/>
                </a:cubicBezTo>
                <a:cubicBezTo>
                  <a:pt x="20777740" y="3321634"/>
                  <a:pt x="20949920" y="3300496"/>
                  <a:pt x="21102464" y="3270299"/>
                </a:cubicBezTo>
                <a:cubicBezTo>
                  <a:pt x="21143244" y="3259731"/>
                  <a:pt x="21193084" y="3250672"/>
                  <a:pt x="21233864" y="3240103"/>
                </a:cubicBezTo>
                <a:cubicBezTo>
                  <a:pt x="21224800" y="3240103"/>
                  <a:pt x="21224800" y="3250672"/>
                  <a:pt x="21233864" y="3250672"/>
                </a:cubicBezTo>
                <a:cubicBezTo>
                  <a:pt x="21285216" y="3240103"/>
                  <a:pt x="21325996" y="3240103"/>
                  <a:pt x="21377348" y="3229534"/>
                </a:cubicBezTo>
                <a:cubicBezTo>
                  <a:pt x="21173452" y="3300496"/>
                  <a:pt x="20949920" y="3341262"/>
                  <a:pt x="20736964" y="3382027"/>
                </a:cubicBezTo>
                <a:cubicBezTo>
                  <a:pt x="20675040" y="3392596"/>
                  <a:pt x="20614624" y="3401655"/>
                  <a:pt x="20554212" y="3422792"/>
                </a:cubicBezTo>
                <a:cubicBezTo>
                  <a:pt x="20533068" y="3422792"/>
                  <a:pt x="20502860" y="3463558"/>
                  <a:pt x="20513432" y="3463558"/>
                </a:cubicBezTo>
                <a:cubicBezTo>
                  <a:pt x="20554212" y="3452989"/>
                  <a:pt x="20594992" y="3442420"/>
                  <a:pt x="20634260" y="3433361"/>
                </a:cubicBezTo>
                <a:cubicBezTo>
                  <a:pt x="20634260" y="3442420"/>
                  <a:pt x="20634260" y="3442420"/>
                  <a:pt x="20644832" y="3442420"/>
                </a:cubicBezTo>
                <a:cubicBezTo>
                  <a:pt x="20767168" y="3433361"/>
                  <a:pt x="20919712" y="3382027"/>
                  <a:pt x="21042052" y="3392596"/>
                </a:cubicBezTo>
                <a:cubicBezTo>
                  <a:pt x="21020904" y="3401655"/>
                  <a:pt x="21001272" y="3412224"/>
                  <a:pt x="20971064" y="3412224"/>
                </a:cubicBezTo>
                <a:cubicBezTo>
                  <a:pt x="20898568" y="3422792"/>
                  <a:pt x="20827584" y="3433361"/>
                  <a:pt x="20756596" y="3452989"/>
                </a:cubicBezTo>
                <a:cubicBezTo>
                  <a:pt x="20756596" y="3452989"/>
                  <a:pt x="20756596" y="3452989"/>
                  <a:pt x="20736964" y="3452989"/>
                </a:cubicBezTo>
                <a:cubicBezTo>
                  <a:pt x="20736964" y="3452989"/>
                  <a:pt x="20726388" y="3452989"/>
                  <a:pt x="20726388" y="3463558"/>
                </a:cubicBezTo>
                <a:cubicBezTo>
                  <a:pt x="20726388" y="3463558"/>
                  <a:pt x="20726388" y="3463558"/>
                  <a:pt x="20665976" y="3472617"/>
                </a:cubicBezTo>
                <a:cubicBezTo>
                  <a:pt x="20665976" y="3472617"/>
                  <a:pt x="20665976" y="3472617"/>
                  <a:pt x="20644832" y="3472617"/>
                </a:cubicBezTo>
                <a:cubicBezTo>
                  <a:pt x="20502860" y="3493755"/>
                  <a:pt x="20360888" y="3513383"/>
                  <a:pt x="20218916" y="3545089"/>
                </a:cubicBezTo>
                <a:cubicBezTo>
                  <a:pt x="20218916" y="3545089"/>
                  <a:pt x="20218916" y="3545089"/>
                  <a:pt x="20208344" y="3545089"/>
                </a:cubicBezTo>
                <a:cubicBezTo>
                  <a:pt x="20197772" y="3545089"/>
                  <a:pt x="20156992" y="3584345"/>
                  <a:pt x="20178136" y="3584345"/>
                </a:cubicBezTo>
                <a:cubicBezTo>
                  <a:pt x="20279328" y="3575286"/>
                  <a:pt x="20380520" y="3564717"/>
                  <a:pt x="20483224" y="3545089"/>
                </a:cubicBezTo>
                <a:cubicBezTo>
                  <a:pt x="20421300" y="3564717"/>
                  <a:pt x="20371460" y="3584345"/>
                  <a:pt x="20320108" y="3605482"/>
                </a:cubicBezTo>
                <a:cubicBezTo>
                  <a:pt x="20309536" y="3616051"/>
                  <a:pt x="20268756" y="3646248"/>
                  <a:pt x="20289900" y="3646248"/>
                </a:cubicBezTo>
                <a:cubicBezTo>
                  <a:pt x="20391094" y="3635679"/>
                  <a:pt x="20492666" y="3617939"/>
                  <a:pt x="20594236" y="3596423"/>
                </a:cubicBezTo>
                <a:lnTo>
                  <a:pt x="20765462" y="3555648"/>
                </a:lnTo>
                <a:lnTo>
                  <a:pt x="20746024" y="3564717"/>
                </a:lnTo>
                <a:cubicBezTo>
                  <a:pt x="20685612" y="3575286"/>
                  <a:pt x="20614624" y="3594913"/>
                  <a:pt x="20543640" y="3616051"/>
                </a:cubicBezTo>
                <a:cubicBezTo>
                  <a:pt x="20533068" y="3616051"/>
                  <a:pt x="20492288" y="3656817"/>
                  <a:pt x="20513432" y="3656817"/>
                </a:cubicBezTo>
                <a:cubicBezTo>
                  <a:pt x="20554212" y="3656817"/>
                  <a:pt x="20594992" y="3656817"/>
                  <a:pt x="20634260" y="3656817"/>
                </a:cubicBezTo>
                <a:cubicBezTo>
                  <a:pt x="20594992" y="3665876"/>
                  <a:pt x="20543640" y="3687013"/>
                  <a:pt x="20502860" y="3706641"/>
                </a:cubicBezTo>
                <a:cubicBezTo>
                  <a:pt x="20492288" y="3717210"/>
                  <a:pt x="20451508" y="3747407"/>
                  <a:pt x="20472652" y="3747407"/>
                </a:cubicBezTo>
                <a:cubicBezTo>
                  <a:pt x="20554212" y="3736838"/>
                  <a:pt x="20634260" y="3727779"/>
                  <a:pt x="20726388" y="3717210"/>
                </a:cubicBezTo>
                <a:cubicBezTo>
                  <a:pt x="20706756" y="3727779"/>
                  <a:pt x="20696184" y="3757975"/>
                  <a:pt x="20706756" y="3747407"/>
                </a:cubicBezTo>
                <a:cubicBezTo>
                  <a:pt x="20838156" y="3727779"/>
                  <a:pt x="20971064" y="3706641"/>
                  <a:pt x="21102464" y="3687013"/>
                </a:cubicBezTo>
                <a:cubicBezTo>
                  <a:pt x="21244436" y="3656817"/>
                  <a:pt x="21377348" y="3625110"/>
                  <a:pt x="21508744" y="3594913"/>
                </a:cubicBezTo>
                <a:cubicBezTo>
                  <a:pt x="21498172" y="3594913"/>
                  <a:pt x="21498172" y="3605482"/>
                  <a:pt x="21508744" y="3605482"/>
                </a:cubicBezTo>
                <a:cubicBezTo>
                  <a:pt x="21569160" y="3594913"/>
                  <a:pt x="21631084" y="3584345"/>
                  <a:pt x="21691496" y="3564717"/>
                </a:cubicBezTo>
                <a:cubicBezTo>
                  <a:pt x="21609940" y="3584345"/>
                  <a:pt x="21528380" y="3616051"/>
                  <a:pt x="21457396" y="3625110"/>
                </a:cubicBezTo>
                <a:cubicBezTo>
                  <a:pt x="21457396" y="3625110"/>
                  <a:pt x="21457396" y="3625110"/>
                  <a:pt x="21345628" y="3656817"/>
                </a:cubicBezTo>
                <a:cubicBezTo>
                  <a:pt x="21325996" y="3656817"/>
                  <a:pt x="21306360" y="3687013"/>
                  <a:pt x="21306360" y="3697582"/>
                </a:cubicBezTo>
                <a:cubicBezTo>
                  <a:pt x="21306360" y="3697582"/>
                  <a:pt x="21306360" y="3697582"/>
                  <a:pt x="21295788" y="3697582"/>
                </a:cubicBezTo>
                <a:cubicBezTo>
                  <a:pt x="21295788" y="3687013"/>
                  <a:pt x="21306360" y="3676444"/>
                  <a:pt x="21295788" y="3676444"/>
                </a:cubicBezTo>
                <a:cubicBezTo>
                  <a:pt x="21193084" y="3706641"/>
                  <a:pt x="21081320" y="3736838"/>
                  <a:pt x="20971064" y="3747407"/>
                </a:cubicBezTo>
                <a:cubicBezTo>
                  <a:pt x="20960492" y="3747407"/>
                  <a:pt x="20919712" y="3788172"/>
                  <a:pt x="20930284" y="3788172"/>
                </a:cubicBezTo>
                <a:cubicBezTo>
                  <a:pt x="20919712" y="3798741"/>
                  <a:pt x="20909518" y="3811575"/>
                  <a:pt x="20904420" y="3819124"/>
                </a:cubicBezTo>
                <a:lnTo>
                  <a:pt x="20901816" y="3824293"/>
                </a:lnTo>
                <a:lnTo>
                  <a:pt x="20764478" y="3845970"/>
                </a:lnTo>
                <a:cubicBezTo>
                  <a:pt x="20589044" y="3877535"/>
                  <a:pt x="20411482" y="3918018"/>
                  <a:pt x="20227976" y="3940665"/>
                </a:cubicBezTo>
                <a:cubicBezTo>
                  <a:pt x="20208344" y="3940665"/>
                  <a:pt x="20178136" y="3981431"/>
                  <a:pt x="20187200" y="3981431"/>
                </a:cubicBezTo>
                <a:cubicBezTo>
                  <a:pt x="20339744" y="3960293"/>
                  <a:pt x="20492288" y="3930096"/>
                  <a:pt x="20634260" y="3910469"/>
                </a:cubicBezTo>
                <a:cubicBezTo>
                  <a:pt x="20786804" y="3880272"/>
                  <a:pt x="20939348" y="3859134"/>
                  <a:pt x="21091892" y="3839506"/>
                </a:cubicBezTo>
                <a:cubicBezTo>
                  <a:pt x="21102464" y="3839506"/>
                  <a:pt x="21113036" y="3828938"/>
                  <a:pt x="21122100" y="3818369"/>
                </a:cubicBezTo>
                <a:cubicBezTo>
                  <a:pt x="21224800" y="3798741"/>
                  <a:pt x="21325996" y="3768544"/>
                  <a:pt x="21418124" y="3736838"/>
                </a:cubicBezTo>
                <a:cubicBezTo>
                  <a:pt x="21433228" y="3732308"/>
                  <a:pt x="21448332" y="3730044"/>
                  <a:pt x="21464756" y="3728911"/>
                </a:cubicBezTo>
                <a:lnTo>
                  <a:pt x="21508424" y="3728005"/>
                </a:lnTo>
                <a:lnTo>
                  <a:pt x="21502326" y="3732308"/>
                </a:lnTo>
                <a:cubicBezTo>
                  <a:pt x="21498550" y="3734573"/>
                  <a:pt x="21493642" y="3736838"/>
                  <a:pt x="21489112" y="3736838"/>
                </a:cubicBezTo>
                <a:cubicBezTo>
                  <a:pt x="21377348" y="3777603"/>
                  <a:pt x="21265580" y="3809310"/>
                  <a:pt x="21153816" y="3839506"/>
                </a:cubicBezTo>
                <a:cubicBezTo>
                  <a:pt x="21162876" y="3828938"/>
                  <a:pt x="21173452" y="3818369"/>
                  <a:pt x="21162876" y="3818369"/>
                </a:cubicBezTo>
                <a:cubicBezTo>
                  <a:pt x="20980128" y="3889331"/>
                  <a:pt x="20777740" y="3910469"/>
                  <a:pt x="20573844" y="3930096"/>
                </a:cubicBezTo>
                <a:cubicBezTo>
                  <a:pt x="20573844" y="3930096"/>
                  <a:pt x="20573844" y="3930096"/>
                  <a:pt x="20543640" y="3940665"/>
                </a:cubicBezTo>
                <a:cubicBezTo>
                  <a:pt x="20524004" y="3940665"/>
                  <a:pt x="20492288" y="3981431"/>
                  <a:pt x="20502860" y="3981431"/>
                </a:cubicBezTo>
                <a:cubicBezTo>
                  <a:pt x="20554212" y="3981431"/>
                  <a:pt x="20594992" y="3970862"/>
                  <a:pt x="20644832" y="3960293"/>
                </a:cubicBezTo>
                <a:cubicBezTo>
                  <a:pt x="20655404" y="3960293"/>
                  <a:pt x="20665976" y="3960293"/>
                  <a:pt x="20665976" y="3951234"/>
                </a:cubicBezTo>
                <a:cubicBezTo>
                  <a:pt x="20675040" y="3951234"/>
                  <a:pt x="20685612" y="3951234"/>
                  <a:pt x="20696184" y="3960293"/>
                </a:cubicBezTo>
                <a:cubicBezTo>
                  <a:pt x="20807948" y="3940665"/>
                  <a:pt x="20909140" y="3919528"/>
                  <a:pt x="21010332" y="3899900"/>
                </a:cubicBezTo>
                <a:cubicBezTo>
                  <a:pt x="21001272" y="3910469"/>
                  <a:pt x="20980128" y="3930096"/>
                  <a:pt x="21001272" y="3930096"/>
                </a:cubicBezTo>
                <a:cubicBezTo>
                  <a:pt x="21020904" y="3930096"/>
                  <a:pt x="21042052" y="3930096"/>
                  <a:pt x="21061684" y="3919528"/>
                </a:cubicBezTo>
                <a:cubicBezTo>
                  <a:pt x="21061684" y="3919528"/>
                  <a:pt x="21061684" y="3919528"/>
                  <a:pt x="20949920" y="3960293"/>
                </a:cubicBezTo>
                <a:cubicBezTo>
                  <a:pt x="20960492" y="3951234"/>
                  <a:pt x="20971064" y="3940665"/>
                  <a:pt x="20960492" y="3940665"/>
                </a:cubicBezTo>
                <a:cubicBezTo>
                  <a:pt x="20898568" y="3940665"/>
                  <a:pt x="20838156" y="3951234"/>
                  <a:pt x="20777740" y="3960293"/>
                </a:cubicBezTo>
                <a:cubicBezTo>
                  <a:pt x="20919712" y="3970862"/>
                  <a:pt x="21072256" y="3981431"/>
                  <a:pt x="21214228" y="3992000"/>
                </a:cubicBezTo>
                <a:cubicBezTo>
                  <a:pt x="21203656" y="3992000"/>
                  <a:pt x="21193084" y="3992000"/>
                  <a:pt x="21193084" y="3992000"/>
                </a:cubicBezTo>
                <a:cubicBezTo>
                  <a:pt x="21031480" y="3992000"/>
                  <a:pt x="20868360" y="3981431"/>
                  <a:pt x="20706756" y="3970862"/>
                </a:cubicBezTo>
                <a:cubicBezTo>
                  <a:pt x="20625196" y="3992000"/>
                  <a:pt x="20533068" y="4011627"/>
                  <a:pt x="20451508" y="4022196"/>
                </a:cubicBezTo>
                <a:cubicBezTo>
                  <a:pt x="20442444" y="4022196"/>
                  <a:pt x="20431872" y="4031255"/>
                  <a:pt x="20421300" y="4041824"/>
                </a:cubicBezTo>
                <a:cubicBezTo>
                  <a:pt x="20451508" y="4041824"/>
                  <a:pt x="20492288" y="4041824"/>
                  <a:pt x="20524004" y="4041824"/>
                </a:cubicBezTo>
                <a:cubicBezTo>
                  <a:pt x="20604052" y="4031255"/>
                  <a:pt x="20685612" y="4011627"/>
                  <a:pt x="20767168" y="4001059"/>
                </a:cubicBezTo>
                <a:cubicBezTo>
                  <a:pt x="20715816" y="4022196"/>
                  <a:pt x="20655404" y="4031255"/>
                  <a:pt x="20594992" y="4052393"/>
                </a:cubicBezTo>
                <a:cubicBezTo>
                  <a:pt x="20665976" y="4052393"/>
                  <a:pt x="20746024" y="4062962"/>
                  <a:pt x="20827584" y="4062962"/>
                </a:cubicBezTo>
                <a:cubicBezTo>
                  <a:pt x="20827584" y="4062962"/>
                  <a:pt x="20827584" y="4062962"/>
                  <a:pt x="20797376" y="4062962"/>
                </a:cubicBezTo>
                <a:cubicBezTo>
                  <a:pt x="20777740" y="4062962"/>
                  <a:pt x="20675040" y="4093158"/>
                  <a:pt x="20706756" y="4093158"/>
                </a:cubicBezTo>
                <a:cubicBezTo>
                  <a:pt x="20715816" y="4093158"/>
                  <a:pt x="20726388" y="4093158"/>
                  <a:pt x="20726388" y="4103727"/>
                </a:cubicBezTo>
                <a:cubicBezTo>
                  <a:pt x="20756596" y="4093158"/>
                  <a:pt x="20777740" y="4082590"/>
                  <a:pt x="20807948" y="4072021"/>
                </a:cubicBezTo>
                <a:cubicBezTo>
                  <a:pt x="20807948" y="4072021"/>
                  <a:pt x="20818520" y="4072021"/>
                  <a:pt x="20827584" y="4062962"/>
                </a:cubicBezTo>
                <a:cubicBezTo>
                  <a:pt x="20827584" y="4062962"/>
                  <a:pt x="20827584" y="4052393"/>
                  <a:pt x="20838156" y="4052393"/>
                </a:cubicBezTo>
                <a:cubicBezTo>
                  <a:pt x="20859300" y="4052393"/>
                  <a:pt x="20878932" y="4022196"/>
                  <a:pt x="20889508" y="4011627"/>
                </a:cubicBezTo>
                <a:cubicBezTo>
                  <a:pt x="20889508" y="4011627"/>
                  <a:pt x="20889508" y="4011627"/>
                  <a:pt x="20980128" y="3992000"/>
                </a:cubicBezTo>
                <a:cubicBezTo>
                  <a:pt x="20960492" y="4001059"/>
                  <a:pt x="20939348" y="4031255"/>
                  <a:pt x="20949920" y="4031255"/>
                </a:cubicBezTo>
                <a:cubicBezTo>
                  <a:pt x="20949920" y="4031255"/>
                  <a:pt x="20949920" y="4031255"/>
                  <a:pt x="21081320" y="4001059"/>
                </a:cubicBezTo>
                <a:cubicBezTo>
                  <a:pt x="21072256" y="4011627"/>
                  <a:pt x="21051112" y="4011627"/>
                  <a:pt x="21042052" y="4022196"/>
                </a:cubicBezTo>
                <a:cubicBezTo>
                  <a:pt x="21042052" y="4022196"/>
                  <a:pt x="20990700" y="4062962"/>
                  <a:pt x="21010332" y="4062962"/>
                </a:cubicBezTo>
                <a:cubicBezTo>
                  <a:pt x="21010332" y="4062962"/>
                  <a:pt x="21010332" y="4062962"/>
                  <a:pt x="20777740" y="4103727"/>
                </a:cubicBezTo>
                <a:lnTo>
                  <a:pt x="20767168" y="4103727"/>
                </a:lnTo>
                <a:cubicBezTo>
                  <a:pt x="20838156" y="4112786"/>
                  <a:pt x="20919712" y="4123355"/>
                  <a:pt x="21010332" y="4133924"/>
                </a:cubicBezTo>
                <a:cubicBezTo>
                  <a:pt x="20971064" y="4133924"/>
                  <a:pt x="20909140" y="4153552"/>
                  <a:pt x="20939348" y="4164121"/>
                </a:cubicBezTo>
                <a:cubicBezTo>
                  <a:pt x="21122100" y="4183748"/>
                  <a:pt x="21306360" y="4204886"/>
                  <a:pt x="21498172" y="4215455"/>
                </a:cubicBezTo>
                <a:cubicBezTo>
                  <a:pt x="21538952" y="4215455"/>
                  <a:pt x="21620512" y="4183748"/>
                  <a:pt x="21590304" y="4183748"/>
                </a:cubicBezTo>
                <a:cubicBezTo>
                  <a:pt x="21478540" y="4174689"/>
                  <a:pt x="21366772" y="4174689"/>
                  <a:pt x="21255008" y="4153552"/>
                </a:cubicBezTo>
                <a:cubicBezTo>
                  <a:pt x="21336568" y="4153552"/>
                  <a:pt x="21418124" y="4153552"/>
                  <a:pt x="21498172" y="4144493"/>
                </a:cubicBezTo>
                <a:cubicBezTo>
                  <a:pt x="21792688" y="4174689"/>
                  <a:pt x="22097780" y="4183748"/>
                  <a:pt x="22392296" y="4204886"/>
                </a:cubicBezTo>
                <a:cubicBezTo>
                  <a:pt x="22230688" y="4204886"/>
                  <a:pt x="22078144" y="4204886"/>
                  <a:pt x="21915028" y="4215455"/>
                </a:cubicBezTo>
                <a:cubicBezTo>
                  <a:pt x="21895392" y="4215455"/>
                  <a:pt x="21792688" y="4235083"/>
                  <a:pt x="21824408" y="4245652"/>
                </a:cubicBezTo>
                <a:cubicBezTo>
                  <a:pt x="21824408" y="4245652"/>
                  <a:pt x="21824408" y="4245652"/>
                  <a:pt x="21874248" y="4256221"/>
                </a:cubicBezTo>
                <a:cubicBezTo>
                  <a:pt x="21824408" y="4245652"/>
                  <a:pt x="21783628" y="4245652"/>
                  <a:pt x="21732276" y="4245652"/>
                </a:cubicBezTo>
                <a:cubicBezTo>
                  <a:pt x="21721704" y="4245652"/>
                  <a:pt x="21712640" y="4245652"/>
                  <a:pt x="21702068" y="4245652"/>
                </a:cubicBezTo>
                <a:cubicBezTo>
                  <a:pt x="21579732" y="4245652"/>
                  <a:pt x="21467968" y="4245652"/>
                  <a:pt x="21356200" y="4245652"/>
                </a:cubicBezTo>
                <a:cubicBezTo>
                  <a:pt x="21325996" y="4245652"/>
                  <a:pt x="21224800" y="4275848"/>
                  <a:pt x="21265580" y="4275848"/>
                </a:cubicBezTo>
                <a:cubicBezTo>
                  <a:pt x="21528380" y="4306045"/>
                  <a:pt x="21813836" y="4295476"/>
                  <a:pt x="22087204" y="4316614"/>
                </a:cubicBezTo>
                <a:cubicBezTo>
                  <a:pt x="22007156" y="4316614"/>
                  <a:pt x="21936172" y="4316614"/>
                  <a:pt x="21854612" y="4325673"/>
                </a:cubicBezTo>
                <a:cubicBezTo>
                  <a:pt x="21833468" y="4325673"/>
                  <a:pt x="21742848" y="4357379"/>
                  <a:pt x="21783628" y="4366438"/>
                </a:cubicBezTo>
                <a:cubicBezTo>
                  <a:pt x="21915028" y="4377007"/>
                  <a:pt x="22057000" y="4377007"/>
                  <a:pt x="22200480" y="4377007"/>
                </a:cubicBezTo>
                <a:cubicBezTo>
                  <a:pt x="22026792" y="4387576"/>
                  <a:pt x="21865184" y="4387576"/>
                  <a:pt x="21702068" y="4387576"/>
                </a:cubicBezTo>
                <a:cubicBezTo>
                  <a:pt x="21538952" y="4387576"/>
                  <a:pt x="21377348" y="4398145"/>
                  <a:pt x="21214228" y="4398145"/>
                </a:cubicBezTo>
                <a:cubicBezTo>
                  <a:pt x="21193084" y="4398145"/>
                  <a:pt x="21081320" y="4428342"/>
                  <a:pt x="21122100" y="4428342"/>
                </a:cubicBezTo>
                <a:cubicBezTo>
                  <a:pt x="21214228" y="4438910"/>
                  <a:pt x="21306360" y="4447969"/>
                  <a:pt x="21396980" y="4447969"/>
                </a:cubicBezTo>
                <a:cubicBezTo>
                  <a:pt x="21366772" y="4458538"/>
                  <a:pt x="21336568" y="4469107"/>
                  <a:pt x="21356200" y="4469107"/>
                </a:cubicBezTo>
                <a:cubicBezTo>
                  <a:pt x="21407552" y="4478166"/>
                  <a:pt x="21457396" y="4478166"/>
                  <a:pt x="21508744" y="4478166"/>
                </a:cubicBezTo>
                <a:cubicBezTo>
                  <a:pt x="21478540" y="4488735"/>
                  <a:pt x="21448332" y="4499304"/>
                  <a:pt x="21478540" y="4499304"/>
                </a:cubicBezTo>
                <a:cubicBezTo>
                  <a:pt x="21874248" y="4550638"/>
                  <a:pt x="22301672" y="4529500"/>
                  <a:pt x="22718528" y="4550638"/>
                </a:cubicBezTo>
                <a:cubicBezTo>
                  <a:pt x="22759308" y="4550638"/>
                  <a:pt x="22839356" y="4509873"/>
                  <a:pt x="22809148" y="4509873"/>
                </a:cubicBezTo>
                <a:cubicBezTo>
                  <a:pt x="22473852" y="4499304"/>
                  <a:pt x="22127984" y="4509873"/>
                  <a:pt x="21792688" y="4478166"/>
                </a:cubicBezTo>
                <a:cubicBezTo>
                  <a:pt x="21874248" y="4478166"/>
                  <a:pt x="21966380" y="4478166"/>
                  <a:pt x="22047936" y="4478166"/>
                </a:cubicBezTo>
                <a:cubicBezTo>
                  <a:pt x="22078144" y="4478166"/>
                  <a:pt x="22118924" y="4469107"/>
                  <a:pt x="22138556" y="4458538"/>
                </a:cubicBezTo>
                <a:cubicBezTo>
                  <a:pt x="22138556" y="4458538"/>
                  <a:pt x="22138556" y="4458538"/>
                  <a:pt x="22413440" y="4458538"/>
                </a:cubicBezTo>
                <a:cubicBezTo>
                  <a:pt x="22454220" y="4458538"/>
                  <a:pt x="22544840" y="4417773"/>
                  <a:pt x="22514632" y="4417773"/>
                </a:cubicBezTo>
                <a:cubicBezTo>
                  <a:pt x="22312248" y="4417773"/>
                  <a:pt x="22108352" y="4417773"/>
                  <a:pt x="21904456" y="4417773"/>
                </a:cubicBezTo>
                <a:cubicBezTo>
                  <a:pt x="22168764" y="4417773"/>
                  <a:pt x="22443644" y="4407204"/>
                  <a:pt x="22697384" y="4398145"/>
                </a:cubicBezTo>
                <a:cubicBezTo>
                  <a:pt x="22707956" y="4398145"/>
                  <a:pt x="22738164" y="4387576"/>
                  <a:pt x="22759308" y="4387576"/>
                </a:cubicBezTo>
                <a:cubicBezTo>
                  <a:pt x="22839356" y="4387576"/>
                  <a:pt x="22910340" y="4387576"/>
                  <a:pt x="22991900" y="4398145"/>
                </a:cubicBezTo>
                <a:cubicBezTo>
                  <a:pt x="22920912" y="4398145"/>
                  <a:pt x="22839356" y="4407204"/>
                  <a:pt x="22768368" y="4407204"/>
                </a:cubicBezTo>
                <a:cubicBezTo>
                  <a:pt x="22748736" y="4407204"/>
                  <a:pt x="22636968" y="4438910"/>
                  <a:pt x="22677748" y="4447969"/>
                </a:cubicBezTo>
                <a:cubicBezTo>
                  <a:pt x="22869560" y="4469107"/>
                  <a:pt x="23062884" y="4478166"/>
                  <a:pt x="23256208" y="4488735"/>
                </a:cubicBezTo>
                <a:cubicBezTo>
                  <a:pt x="23277352" y="4488735"/>
                  <a:pt x="23286416" y="4488735"/>
                  <a:pt x="23296988" y="4488735"/>
                </a:cubicBezTo>
                <a:cubicBezTo>
                  <a:pt x="23226000" y="4499304"/>
                  <a:pt x="23155016" y="4499304"/>
                  <a:pt x="23084028" y="4499304"/>
                </a:cubicBezTo>
                <a:cubicBezTo>
                  <a:pt x="23062884" y="4499304"/>
                  <a:pt x="22961692" y="4540069"/>
                  <a:pt x="22991900" y="4540069"/>
                </a:cubicBezTo>
                <a:cubicBezTo>
                  <a:pt x="23185224" y="4559697"/>
                  <a:pt x="23398180" y="4570266"/>
                  <a:pt x="23602076" y="4591404"/>
                </a:cubicBezTo>
                <a:cubicBezTo>
                  <a:pt x="23419324" y="4600463"/>
                  <a:pt x="23245636" y="4600463"/>
                  <a:pt x="23062884" y="4611031"/>
                </a:cubicBezTo>
                <a:cubicBezTo>
                  <a:pt x="23043252" y="4611031"/>
                  <a:pt x="22981328" y="4621600"/>
                  <a:pt x="22961692" y="4630659"/>
                </a:cubicBezTo>
                <a:cubicBezTo>
                  <a:pt x="22961692" y="4630659"/>
                  <a:pt x="22961692" y="4630659"/>
                  <a:pt x="22951120" y="4630659"/>
                </a:cubicBezTo>
                <a:cubicBezTo>
                  <a:pt x="22748736" y="4630659"/>
                  <a:pt x="22534268" y="4630659"/>
                  <a:pt x="22321308" y="4611031"/>
                </a:cubicBezTo>
                <a:cubicBezTo>
                  <a:pt x="22362088" y="4600463"/>
                  <a:pt x="22402868" y="4591404"/>
                  <a:pt x="22383232" y="4591404"/>
                </a:cubicBezTo>
                <a:cubicBezTo>
                  <a:pt x="22280528" y="4580835"/>
                  <a:pt x="22200480" y="4591404"/>
                  <a:pt x="22108352" y="4591404"/>
                </a:cubicBezTo>
                <a:cubicBezTo>
                  <a:pt x="22087204" y="4591404"/>
                  <a:pt x="21986012" y="4621600"/>
                  <a:pt x="22016220" y="4630659"/>
                </a:cubicBezTo>
                <a:cubicBezTo>
                  <a:pt x="22016220" y="4630659"/>
                  <a:pt x="22016220" y="4630659"/>
                  <a:pt x="22087204" y="4630659"/>
                </a:cubicBezTo>
                <a:cubicBezTo>
                  <a:pt x="22087204" y="4630659"/>
                  <a:pt x="22087204" y="4630659"/>
                  <a:pt x="22026792" y="4641228"/>
                </a:cubicBezTo>
                <a:cubicBezTo>
                  <a:pt x="22016220" y="4641228"/>
                  <a:pt x="21904456" y="4671425"/>
                  <a:pt x="21936172" y="4671425"/>
                </a:cubicBezTo>
                <a:cubicBezTo>
                  <a:pt x="22149128" y="4712190"/>
                  <a:pt x="22402868" y="4712190"/>
                  <a:pt x="22656604" y="4712190"/>
                </a:cubicBezTo>
                <a:cubicBezTo>
                  <a:pt x="22615824" y="4712190"/>
                  <a:pt x="22575044" y="4733328"/>
                  <a:pt x="22575044" y="4742387"/>
                </a:cubicBezTo>
                <a:cubicBezTo>
                  <a:pt x="22250324" y="4742387"/>
                  <a:pt x="21936172" y="4752956"/>
                  <a:pt x="21620512" y="4772584"/>
                </a:cubicBezTo>
                <a:cubicBezTo>
                  <a:pt x="21590304" y="4772584"/>
                  <a:pt x="21498172" y="4804290"/>
                  <a:pt x="21528380" y="4804290"/>
                </a:cubicBezTo>
                <a:cubicBezTo>
                  <a:pt x="21712640" y="4813349"/>
                  <a:pt x="21895392" y="4813349"/>
                  <a:pt x="22078144" y="4813349"/>
                </a:cubicBezTo>
                <a:cubicBezTo>
                  <a:pt x="21955808" y="4813349"/>
                  <a:pt x="21844040" y="4823918"/>
                  <a:pt x="21742848" y="4854115"/>
                </a:cubicBezTo>
                <a:cubicBezTo>
                  <a:pt x="21742848" y="4854115"/>
                  <a:pt x="21661288" y="4875252"/>
                  <a:pt x="21702068" y="4875252"/>
                </a:cubicBezTo>
                <a:cubicBezTo>
                  <a:pt x="21865184" y="4885821"/>
                  <a:pt x="22037364" y="4885821"/>
                  <a:pt x="22200480" y="4885821"/>
                </a:cubicBezTo>
                <a:cubicBezTo>
                  <a:pt x="22189908" y="4885821"/>
                  <a:pt x="22189908" y="4894880"/>
                  <a:pt x="22209544" y="4894880"/>
                </a:cubicBezTo>
                <a:cubicBezTo>
                  <a:pt x="22209544" y="4894880"/>
                  <a:pt x="22209544" y="4894880"/>
                  <a:pt x="22250324" y="4894880"/>
                </a:cubicBezTo>
                <a:cubicBezTo>
                  <a:pt x="22230688" y="4894880"/>
                  <a:pt x="22149128" y="4925077"/>
                  <a:pt x="22189908" y="4925077"/>
                </a:cubicBezTo>
                <a:cubicBezTo>
                  <a:pt x="22372660" y="4956783"/>
                  <a:pt x="22544840" y="4956783"/>
                  <a:pt x="22738164" y="4956783"/>
                </a:cubicBezTo>
                <a:cubicBezTo>
                  <a:pt x="22778940" y="4965842"/>
                  <a:pt x="22819720" y="4946214"/>
                  <a:pt x="22839356" y="4935646"/>
                </a:cubicBezTo>
                <a:cubicBezTo>
                  <a:pt x="22839356" y="4935646"/>
                  <a:pt x="22839356" y="4935646"/>
                  <a:pt x="22901280" y="4935646"/>
                </a:cubicBezTo>
                <a:cubicBezTo>
                  <a:pt x="22942056" y="4946214"/>
                  <a:pt x="22981328" y="4956783"/>
                  <a:pt x="23013044" y="4965842"/>
                </a:cubicBezTo>
                <a:cubicBezTo>
                  <a:pt x="22920912" y="4976411"/>
                  <a:pt x="22830292" y="4976411"/>
                  <a:pt x="22738164" y="4986980"/>
                </a:cubicBezTo>
                <a:cubicBezTo>
                  <a:pt x="22718528" y="4986980"/>
                  <a:pt x="22606764" y="5017177"/>
                  <a:pt x="22656604" y="5017177"/>
                </a:cubicBezTo>
                <a:cubicBezTo>
                  <a:pt x="22830292" y="5038314"/>
                  <a:pt x="23013044" y="5038314"/>
                  <a:pt x="23185224" y="5038314"/>
                </a:cubicBezTo>
                <a:cubicBezTo>
                  <a:pt x="23195796" y="5038314"/>
                  <a:pt x="23195796" y="5047373"/>
                  <a:pt x="23195796" y="5047373"/>
                </a:cubicBezTo>
                <a:cubicBezTo>
                  <a:pt x="23073456" y="5057942"/>
                  <a:pt x="22942056" y="5068511"/>
                  <a:pt x="22819720" y="5077570"/>
                </a:cubicBezTo>
                <a:cubicBezTo>
                  <a:pt x="22798576" y="5088139"/>
                  <a:pt x="22686812" y="5118335"/>
                  <a:pt x="22727588" y="5118335"/>
                </a:cubicBezTo>
                <a:cubicBezTo>
                  <a:pt x="23043252" y="5139473"/>
                  <a:pt x="23348340" y="5139473"/>
                  <a:pt x="23662488" y="5139473"/>
                </a:cubicBezTo>
                <a:cubicBezTo>
                  <a:pt x="23683636" y="5139473"/>
                  <a:pt x="23692696" y="5139473"/>
                  <a:pt x="23713840" y="5150042"/>
                </a:cubicBezTo>
                <a:cubicBezTo>
                  <a:pt x="23724412" y="5150042"/>
                  <a:pt x="23754620" y="5159101"/>
                  <a:pt x="23795400" y="5159101"/>
                </a:cubicBezTo>
                <a:cubicBezTo>
                  <a:pt x="23795400" y="5159101"/>
                  <a:pt x="23795400" y="5159101"/>
                  <a:pt x="23703268" y="5180239"/>
                </a:cubicBezTo>
                <a:cubicBezTo>
                  <a:pt x="23692696" y="5180239"/>
                  <a:pt x="23591504" y="5210435"/>
                  <a:pt x="23632284" y="5210435"/>
                </a:cubicBezTo>
                <a:cubicBezTo>
                  <a:pt x="23804460" y="5219494"/>
                  <a:pt x="23988724" y="5230063"/>
                  <a:pt x="24160900" y="5230063"/>
                </a:cubicBezTo>
                <a:cubicBezTo>
                  <a:pt x="24343652" y="5230063"/>
                  <a:pt x="24515832" y="5230063"/>
                  <a:pt x="24698584" y="5230063"/>
                </a:cubicBezTo>
                <a:cubicBezTo>
                  <a:pt x="24698584" y="5230063"/>
                  <a:pt x="24698584" y="5230063"/>
                  <a:pt x="24730300" y="5230063"/>
                </a:cubicBezTo>
                <a:cubicBezTo>
                  <a:pt x="24465992" y="5251201"/>
                  <a:pt x="24210744" y="5270829"/>
                  <a:pt x="23967580" y="5291966"/>
                </a:cubicBezTo>
                <a:cubicBezTo>
                  <a:pt x="24008356" y="5291966"/>
                  <a:pt x="24059708" y="5281397"/>
                  <a:pt x="24109552" y="5281397"/>
                </a:cubicBezTo>
                <a:cubicBezTo>
                  <a:pt x="24100488" y="5281397"/>
                  <a:pt x="24100488" y="5291966"/>
                  <a:pt x="24089916" y="5291966"/>
                </a:cubicBezTo>
                <a:cubicBezTo>
                  <a:pt x="24018932" y="5291966"/>
                  <a:pt x="23947944" y="5301025"/>
                  <a:pt x="23875448" y="5301025"/>
                </a:cubicBezTo>
                <a:cubicBezTo>
                  <a:pt x="23845240" y="5311594"/>
                  <a:pt x="23825608" y="5322163"/>
                  <a:pt x="23845240" y="5332732"/>
                </a:cubicBezTo>
                <a:cubicBezTo>
                  <a:pt x="23845240" y="5332732"/>
                  <a:pt x="23845240" y="5332732"/>
                  <a:pt x="23541664" y="5341791"/>
                </a:cubicBezTo>
                <a:cubicBezTo>
                  <a:pt x="23541664" y="5341791"/>
                  <a:pt x="23541664" y="5341791"/>
                  <a:pt x="23500884" y="5341791"/>
                </a:cubicBezTo>
                <a:cubicBezTo>
                  <a:pt x="23509944" y="5341791"/>
                  <a:pt x="23520516" y="5332732"/>
                  <a:pt x="23531092" y="5332732"/>
                </a:cubicBezTo>
                <a:cubicBezTo>
                  <a:pt x="23509944" y="5332732"/>
                  <a:pt x="23500884" y="5332732"/>
                  <a:pt x="23479740" y="5332732"/>
                </a:cubicBezTo>
                <a:cubicBezTo>
                  <a:pt x="23500884" y="5332732"/>
                  <a:pt x="23520516" y="5322163"/>
                  <a:pt x="23531092" y="5311594"/>
                </a:cubicBezTo>
                <a:lnTo>
                  <a:pt x="23550724" y="5311594"/>
                </a:lnTo>
                <a:cubicBezTo>
                  <a:pt x="23580932" y="5301025"/>
                  <a:pt x="23683636" y="5270829"/>
                  <a:pt x="23621712" y="5270829"/>
                </a:cubicBezTo>
                <a:cubicBezTo>
                  <a:pt x="23479740" y="5281397"/>
                  <a:pt x="23337768" y="5291966"/>
                  <a:pt x="23185224" y="5291966"/>
                </a:cubicBezTo>
                <a:cubicBezTo>
                  <a:pt x="23316624" y="5281397"/>
                  <a:pt x="23460104" y="5270829"/>
                  <a:pt x="23591504" y="5260260"/>
                </a:cubicBezTo>
                <a:cubicBezTo>
                  <a:pt x="23612648" y="5251201"/>
                  <a:pt x="23713840" y="5219494"/>
                  <a:pt x="23673064" y="5219494"/>
                </a:cubicBezTo>
                <a:cubicBezTo>
                  <a:pt x="23607364" y="5219494"/>
                  <a:pt x="23543928" y="5222136"/>
                  <a:pt x="23480306" y="5224779"/>
                </a:cubicBezTo>
                <a:lnTo>
                  <a:pt x="23363034" y="5227975"/>
                </a:lnTo>
                <a:lnTo>
                  <a:pt x="23386618" y="5219235"/>
                </a:lnTo>
                <a:cubicBezTo>
                  <a:pt x="23425556" y="5206283"/>
                  <a:pt x="23482760" y="5189298"/>
                  <a:pt x="23460104" y="5189298"/>
                </a:cubicBezTo>
                <a:cubicBezTo>
                  <a:pt x="23215428" y="5159101"/>
                  <a:pt x="22972264" y="5169670"/>
                  <a:pt x="22718528" y="5169670"/>
                </a:cubicBezTo>
                <a:cubicBezTo>
                  <a:pt x="22718528" y="5169670"/>
                  <a:pt x="22718528" y="5169670"/>
                  <a:pt x="22555412" y="5159101"/>
                </a:cubicBezTo>
                <a:cubicBezTo>
                  <a:pt x="22514632" y="5159101"/>
                  <a:pt x="22433072" y="5189298"/>
                  <a:pt x="22463280" y="5189298"/>
                </a:cubicBezTo>
                <a:cubicBezTo>
                  <a:pt x="22514632" y="5189298"/>
                  <a:pt x="22565984" y="5199866"/>
                  <a:pt x="22606764" y="5199866"/>
                </a:cubicBezTo>
                <a:cubicBezTo>
                  <a:pt x="22606764" y="5199866"/>
                  <a:pt x="22606764" y="5199866"/>
                  <a:pt x="22768368" y="5210435"/>
                </a:cubicBezTo>
                <a:cubicBezTo>
                  <a:pt x="22768368" y="5210435"/>
                  <a:pt x="22778940" y="5210435"/>
                  <a:pt x="22789512" y="5210435"/>
                </a:cubicBezTo>
                <a:cubicBezTo>
                  <a:pt x="22901280" y="5210435"/>
                  <a:pt x="23022104" y="5210435"/>
                  <a:pt x="23133872" y="5210435"/>
                </a:cubicBezTo>
                <a:cubicBezTo>
                  <a:pt x="23032680" y="5210435"/>
                  <a:pt x="22920912" y="5219494"/>
                  <a:pt x="22819720" y="5219494"/>
                </a:cubicBezTo>
                <a:cubicBezTo>
                  <a:pt x="22718528" y="5230063"/>
                  <a:pt x="22606764" y="5230063"/>
                  <a:pt x="22504060" y="5240632"/>
                </a:cubicBezTo>
                <a:cubicBezTo>
                  <a:pt x="22484424" y="5240632"/>
                  <a:pt x="22383232" y="5270829"/>
                  <a:pt x="22422500" y="5270829"/>
                </a:cubicBezTo>
                <a:cubicBezTo>
                  <a:pt x="22544840" y="5281397"/>
                  <a:pt x="22656604" y="5281397"/>
                  <a:pt x="22778940" y="5281397"/>
                </a:cubicBezTo>
                <a:cubicBezTo>
                  <a:pt x="22890708" y="5281397"/>
                  <a:pt x="23013044" y="5281397"/>
                  <a:pt x="23124808" y="5270829"/>
                </a:cubicBezTo>
                <a:cubicBezTo>
                  <a:pt x="23094604" y="5281397"/>
                  <a:pt x="23053824" y="5281397"/>
                  <a:pt x="23013044" y="5291966"/>
                </a:cubicBezTo>
                <a:cubicBezTo>
                  <a:pt x="23002472" y="5291966"/>
                  <a:pt x="22910340" y="5322163"/>
                  <a:pt x="22951120" y="5322163"/>
                </a:cubicBezTo>
                <a:cubicBezTo>
                  <a:pt x="22981328" y="5322163"/>
                  <a:pt x="23022104" y="5322163"/>
                  <a:pt x="23053824" y="5322163"/>
                </a:cubicBezTo>
                <a:cubicBezTo>
                  <a:pt x="23053824" y="5322163"/>
                  <a:pt x="23053824" y="5322163"/>
                  <a:pt x="23032680" y="5332732"/>
                </a:cubicBezTo>
                <a:cubicBezTo>
                  <a:pt x="22901280" y="5332732"/>
                  <a:pt x="22768368" y="5332732"/>
                  <a:pt x="22636968" y="5332732"/>
                </a:cubicBezTo>
                <a:cubicBezTo>
                  <a:pt x="22565984" y="5332732"/>
                  <a:pt x="22504060" y="5332732"/>
                  <a:pt x="22433072" y="5332732"/>
                </a:cubicBezTo>
                <a:cubicBezTo>
                  <a:pt x="22422500" y="5341791"/>
                  <a:pt x="22422500" y="5341791"/>
                  <a:pt x="22433072" y="5341791"/>
                </a:cubicBezTo>
                <a:cubicBezTo>
                  <a:pt x="22433072" y="5341791"/>
                  <a:pt x="22433072" y="5341791"/>
                  <a:pt x="22596192" y="5341791"/>
                </a:cubicBezTo>
                <a:cubicBezTo>
                  <a:pt x="22555412" y="5352360"/>
                  <a:pt x="22514632" y="5362928"/>
                  <a:pt x="22544840" y="5362928"/>
                </a:cubicBezTo>
                <a:cubicBezTo>
                  <a:pt x="22636968" y="5371987"/>
                  <a:pt x="22738164" y="5371987"/>
                  <a:pt x="22830292" y="5371987"/>
                </a:cubicBezTo>
                <a:cubicBezTo>
                  <a:pt x="22798576" y="5382556"/>
                  <a:pt x="22759308" y="5393125"/>
                  <a:pt x="22789512" y="5393125"/>
                </a:cubicBezTo>
                <a:cubicBezTo>
                  <a:pt x="22830292" y="5403694"/>
                  <a:pt x="22869560" y="5403694"/>
                  <a:pt x="22910340" y="5393125"/>
                </a:cubicBezTo>
                <a:cubicBezTo>
                  <a:pt x="22910340" y="5393125"/>
                  <a:pt x="22910340" y="5393125"/>
                  <a:pt x="22904110" y="5394446"/>
                </a:cubicBezTo>
                <a:lnTo>
                  <a:pt x="22863928" y="5402967"/>
                </a:lnTo>
                <a:lnTo>
                  <a:pt x="22830292" y="5403694"/>
                </a:lnTo>
                <a:cubicBezTo>
                  <a:pt x="22839356" y="5403694"/>
                  <a:pt x="22849928" y="5403694"/>
                  <a:pt x="22849928" y="5403694"/>
                </a:cubicBezTo>
                <a:cubicBezTo>
                  <a:pt x="22860500" y="5403694"/>
                  <a:pt x="22860500" y="5403694"/>
                  <a:pt x="22860500" y="5403694"/>
                </a:cubicBezTo>
                <a:lnTo>
                  <a:pt x="22863928" y="5402967"/>
                </a:lnTo>
                <a:lnTo>
                  <a:pt x="23135950" y="5397088"/>
                </a:lnTo>
                <a:cubicBezTo>
                  <a:pt x="23238840" y="5393125"/>
                  <a:pt x="23343054" y="5387841"/>
                  <a:pt x="23449532" y="5382556"/>
                </a:cubicBezTo>
                <a:cubicBezTo>
                  <a:pt x="23449532" y="5382556"/>
                  <a:pt x="23449532" y="5382556"/>
                  <a:pt x="23632284" y="5382556"/>
                </a:cubicBezTo>
                <a:cubicBezTo>
                  <a:pt x="23612648" y="5393125"/>
                  <a:pt x="23580932" y="5403694"/>
                  <a:pt x="23561296" y="5412753"/>
                </a:cubicBezTo>
                <a:cubicBezTo>
                  <a:pt x="23591504" y="5408223"/>
                  <a:pt x="23619446" y="5405958"/>
                  <a:pt x="23647388" y="5404826"/>
                </a:cubicBezTo>
                <a:lnTo>
                  <a:pt x="23680628" y="5404389"/>
                </a:lnTo>
                <a:lnTo>
                  <a:pt x="23656070" y="5410063"/>
                </a:lnTo>
                <a:cubicBezTo>
                  <a:pt x="23620104" y="5421529"/>
                  <a:pt x="23568848" y="5444459"/>
                  <a:pt x="23591504" y="5444459"/>
                </a:cubicBezTo>
                <a:cubicBezTo>
                  <a:pt x="23692696" y="5453518"/>
                  <a:pt x="23804460" y="5453518"/>
                  <a:pt x="23907164" y="5444459"/>
                </a:cubicBezTo>
                <a:cubicBezTo>
                  <a:pt x="23875448" y="5453518"/>
                  <a:pt x="23815036" y="5485225"/>
                  <a:pt x="23845240" y="5485225"/>
                </a:cubicBezTo>
                <a:cubicBezTo>
                  <a:pt x="24038564" y="5494284"/>
                  <a:pt x="24231888" y="5485225"/>
                  <a:pt x="24435784" y="5474656"/>
                </a:cubicBezTo>
                <a:cubicBezTo>
                  <a:pt x="24475052" y="5474656"/>
                  <a:pt x="24547548" y="5444459"/>
                  <a:pt x="24536976" y="5433891"/>
                </a:cubicBezTo>
                <a:cubicBezTo>
                  <a:pt x="24496196" y="5433891"/>
                  <a:pt x="24455420" y="5444459"/>
                  <a:pt x="24425212" y="5444459"/>
                </a:cubicBezTo>
                <a:cubicBezTo>
                  <a:pt x="24414640" y="5444459"/>
                  <a:pt x="24395004" y="5453518"/>
                  <a:pt x="24373860" y="5453518"/>
                </a:cubicBezTo>
                <a:cubicBezTo>
                  <a:pt x="24354224" y="5444459"/>
                  <a:pt x="24313448" y="5444459"/>
                  <a:pt x="24251524" y="5444459"/>
                </a:cubicBezTo>
                <a:lnTo>
                  <a:pt x="24191108" y="5444459"/>
                </a:lnTo>
                <a:cubicBezTo>
                  <a:pt x="24191108" y="5444459"/>
                  <a:pt x="24180536" y="5444459"/>
                  <a:pt x="24171476" y="5444459"/>
                </a:cubicBezTo>
                <a:lnTo>
                  <a:pt x="24120124" y="5444459"/>
                </a:lnTo>
                <a:cubicBezTo>
                  <a:pt x="24130696" y="5433891"/>
                  <a:pt x="24139756" y="5433891"/>
                  <a:pt x="24150328" y="5423322"/>
                </a:cubicBezTo>
                <a:cubicBezTo>
                  <a:pt x="24210744" y="5423322"/>
                  <a:pt x="24283240" y="5423322"/>
                  <a:pt x="24343652" y="5423322"/>
                </a:cubicBezTo>
                <a:cubicBezTo>
                  <a:pt x="24373860" y="5412753"/>
                  <a:pt x="24404068" y="5412753"/>
                  <a:pt x="24425212" y="5403694"/>
                </a:cubicBezTo>
                <a:cubicBezTo>
                  <a:pt x="24739364" y="5393125"/>
                  <a:pt x="25055024" y="5371987"/>
                  <a:pt x="25379748" y="5362928"/>
                </a:cubicBezTo>
                <a:cubicBezTo>
                  <a:pt x="25207568" y="5371987"/>
                  <a:pt x="25033880" y="5393125"/>
                  <a:pt x="24872272" y="5423322"/>
                </a:cubicBezTo>
                <a:cubicBezTo>
                  <a:pt x="24851128" y="5423322"/>
                  <a:pt x="24739364" y="5464087"/>
                  <a:pt x="24780140" y="5464087"/>
                </a:cubicBezTo>
                <a:cubicBezTo>
                  <a:pt x="24780140" y="5464087"/>
                  <a:pt x="24780140" y="5464087"/>
                  <a:pt x="24831492" y="5464087"/>
                </a:cubicBezTo>
                <a:cubicBezTo>
                  <a:pt x="24780140" y="5464087"/>
                  <a:pt x="24739364" y="5474656"/>
                  <a:pt x="24689520" y="5474656"/>
                </a:cubicBezTo>
                <a:cubicBezTo>
                  <a:pt x="24678948" y="5474656"/>
                  <a:pt x="24657804" y="5485225"/>
                  <a:pt x="24648740" y="5485225"/>
                </a:cubicBezTo>
                <a:cubicBezTo>
                  <a:pt x="24618536" y="5485225"/>
                  <a:pt x="24577756" y="5494284"/>
                  <a:pt x="24547548" y="5494284"/>
                </a:cubicBezTo>
                <a:cubicBezTo>
                  <a:pt x="24657804" y="5494284"/>
                  <a:pt x="24769568" y="5494284"/>
                  <a:pt x="24891908" y="5494284"/>
                </a:cubicBezTo>
                <a:cubicBezTo>
                  <a:pt x="24891908" y="5494284"/>
                  <a:pt x="24891908" y="5494284"/>
                  <a:pt x="24820920" y="5504853"/>
                </a:cubicBezTo>
                <a:cubicBezTo>
                  <a:pt x="24810348" y="5504853"/>
                  <a:pt x="24780140" y="5515422"/>
                  <a:pt x="24760508" y="5524481"/>
                </a:cubicBezTo>
                <a:cubicBezTo>
                  <a:pt x="24861700" y="5515422"/>
                  <a:pt x="24962892" y="5504853"/>
                  <a:pt x="25064084" y="5504853"/>
                </a:cubicBezTo>
                <a:cubicBezTo>
                  <a:pt x="24984036" y="5515422"/>
                  <a:pt x="24902480" y="5524481"/>
                  <a:pt x="24820920" y="5545618"/>
                </a:cubicBezTo>
                <a:cubicBezTo>
                  <a:pt x="24922112" y="5545618"/>
                  <a:pt x="25014244" y="5545618"/>
                  <a:pt x="25115436" y="5545618"/>
                </a:cubicBezTo>
                <a:cubicBezTo>
                  <a:pt x="25126008" y="5545618"/>
                  <a:pt x="25136580" y="5556187"/>
                  <a:pt x="25145644" y="5556187"/>
                </a:cubicBezTo>
                <a:cubicBezTo>
                  <a:pt x="25166788" y="5556187"/>
                  <a:pt x="25177360" y="5556187"/>
                  <a:pt x="25186424" y="5556187"/>
                </a:cubicBezTo>
                <a:cubicBezTo>
                  <a:pt x="25177360" y="5556187"/>
                  <a:pt x="25166788" y="5556187"/>
                  <a:pt x="25156216" y="5565246"/>
                </a:cubicBezTo>
                <a:cubicBezTo>
                  <a:pt x="25145644" y="5565246"/>
                  <a:pt x="25136580" y="5565246"/>
                  <a:pt x="25115436" y="5565246"/>
                </a:cubicBezTo>
                <a:cubicBezTo>
                  <a:pt x="25024816" y="5575815"/>
                  <a:pt x="24922112" y="5586384"/>
                  <a:pt x="24820920" y="5606012"/>
                </a:cubicBezTo>
                <a:cubicBezTo>
                  <a:pt x="24780140" y="5616580"/>
                  <a:pt x="24739364" y="5636208"/>
                  <a:pt x="24769568" y="5636208"/>
                </a:cubicBezTo>
                <a:cubicBezTo>
                  <a:pt x="24851128" y="5636208"/>
                  <a:pt x="24932684" y="5636208"/>
                  <a:pt x="25003672" y="5627149"/>
                </a:cubicBezTo>
                <a:cubicBezTo>
                  <a:pt x="25003672" y="5627149"/>
                  <a:pt x="25003672" y="5627149"/>
                  <a:pt x="24962892" y="5636208"/>
                </a:cubicBezTo>
                <a:lnTo>
                  <a:pt x="24973464" y="5636208"/>
                </a:lnTo>
                <a:cubicBezTo>
                  <a:pt x="24973464" y="5636208"/>
                  <a:pt x="24973464" y="5636208"/>
                  <a:pt x="25156216" y="5636208"/>
                </a:cubicBezTo>
                <a:cubicBezTo>
                  <a:pt x="25156216" y="5636208"/>
                  <a:pt x="25156216" y="5636208"/>
                  <a:pt x="25431096" y="5606012"/>
                </a:cubicBezTo>
                <a:cubicBezTo>
                  <a:pt x="25471876" y="5596953"/>
                  <a:pt x="25551924" y="5556187"/>
                  <a:pt x="25521716" y="5556187"/>
                </a:cubicBezTo>
                <a:cubicBezTo>
                  <a:pt x="25308760" y="5575815"/>
                  <a:pt x="25095804" y="5606012"/>
                  <a:pt x="24882844" y="5627149"/>
                </a:cubicBezTo>
                <a:cubicBezTo>
                  <a:pt x="25166788" y="5596953"/>
                  <a:pt x="25441668" y="5556187"/>
                  <a:pt x="25715040" y="5515422"/>
                </a:cubicBezTo>
                <a:cubicBezTo>
                  <a:pt x="25725612" y="5515422"/>
                  <a:pt x="25755820" y="5504853"/>
                  <a:pt x="25776964" y="5494284"/>
                </a:cubicBezTo>
                <a:cubicBezTo>
                  <a:pt x="25857012" y="5494284"/>
                  <a:pt x="25938572" y="5485225"/>
                  <a:pt x="26020132" y="5474656"/>
                </a:cubicBezTo>
                <a:cubicBezTo>
                  <a:pt x="25949144" y="5485225"/>
                  <a:pt x="25867584" y="5504853"/>
                  <a:pt x="25786028" y="5515422"/>
                </a:cubicBezTo>
                <a:cubicBezTo>
                  <a:pt x="25766392" y="5524481"/>
                  <a:pt x="25654628" y="5565246"/>
                  <a:pt x="25704468" y="5565246"/>
                </a:cubicBezTo>
                <a:cubicBezTo>
                  <a:pt x="25908364" y="5565246"/>
                  <a:pt x="26110752" y="5545618"/>
                  <a:pt x="26314648" y="5535049"/>
                </a:cubicBezTo>
                <a:cubicBezTo>
                  <a:pt x="26325220" y="5535049"/>
                  <a:pt x="26344852" y="5535049"/>
                  <a:pt x="26355424" y="5535049"/>
                </a:cubicBezTo>
                <a:cubicBezTo>
                  <a:pt x="26273868" y="5545618"/>
                  <a:pt x="26202880" y="5556187"/>
                  <a:pt x="26131896" y="5575815"/>
                </a:cubicBezTo>
                <a:cubicBezTo>
                  <a:pt x="26101688" y="5575815"/>
                  <a:pt x="25998984" y="5616580"/>
                  <a:pt x="26039764" y="5616580"/>
                </a:cubicBezTo>
                <a:cubicBezTo>
                  <a:pt x="26243660" y="5616580"/>
                  <a:pt x="26467192" y="5606012"/>
                  <a:pt x="26680148" y="5596953"/>
                </a:cubicBezTo>
                <a:cubicBezTo>
                  <a:pt x="26497396" y="5627149"/>
                  <a:pt x="26304072" y="5657346"/>
                  <a:pt x="26121324" y="5676974"/>
                </a:cubicBezTo>
                <a:cubicBezTo>
                  <a:pt x="26101688" y="5676974"/>
                  <a:pt x="26030704" y="5707170"/>
                  <a:pt x="26020132" y="5717739"/>
                </a:cubicBezTo>
                <a:lnTo>
                  <a:pt x="26009556" y="5717739"/>
                </a:lnTo>
                <a:cubicBezTo>
                  <a:pt x="25816236" y="5738877"/>
                  <a:pt x="25613848" y="5758505"/>
                  <a:pt x="25409952" y="5769074"/>
                </a:cubicBezTo>
                <a:cubicBezTo>
                  <a:pt x="25441668" y="5769074"/>
                  <a:pt x="25471876" y="5769074"/>
                  <a:pt x="25502084" y="5769074"/>
                </a:cubicBezTo>
                <a:cubicBezTo>
                  <a:pt x="25338968" y="5788701"/>
                  <a:pt x="25177360" y="5799270"/>
                  <a:pt x="25024816" y="5818898"/>
                </a:cubicBezTo>
                <a:cubicBezTo>
                  <a:pt x="25024816" y="5818898"/>
                  <a:pt x="25024816" y="5818898"/>
                  <a:pt x="25104864" y="5818898"/>
                </a:cubicBezTo>
                <a:cubicBezTo>
                  <a:pt x="25085228" y="5829467"/>
                  <a:pt x="25064084" y="5829467"/>
                  <a:pt x="25044452" y="5829467"/>
                </a:cubicBezTo>
                <a:cubicBezTo>
                  <a:pt x="25024816" y="5840036"/>
                  <a:pt x="24962892" y="5859664"/>
                  <a:pt x="24943256" y="5870232"/>
                </a:cubicBezTo>
                <a:cubicBezTo>
                  <a:pt x="25044452" y="5870232"/>
                  <a:pt x="25145644" y="5870232"/>
                  <a:pt x="25237776" y="5870232"/>
                </a:cubicBezTo>
                <a:cubicBezTo>
                  <a:pt x="25196996" y="5870232"/>
                  <a:pt x="25156216" y="5870232"/>
                  <a:pt x="25104864" y="5880801"/>
                </a:cubicBezTo>
                <a:cubicBezTo>
                  <a:pt x="25298188" y="5880801"/>
                  <a:pt x="25502084" y="5850605"/>
                  <a:pt x="25704468" y="5829467"/>
                </a:cubicBezTo>
                <a:cubicBezTo>
                  <a:pt x="25663688" y="5840036"/>
                  <a:pt x="25624420" y="5859664"/>
                  <a:pt x="25624420" y="5870232"/>
                </a:cubicBezTo>
                <a:cubicBezTo>
                  <a:pt x="25289124" y="5900429"/>
                  <a:pt x="24953832" y="5951763"/>
                  <a:pt x="24627596" y="6012157"/>
                </a:cubicBezTo>
                <a:cubicBezTo>
                  <a:pt x="24607964" y="6012157"/>
                  <a:pt x="24547548" y="6043863"/>
                  <a:pt x="24536976" y="6052922"/>
                </a:cubicBezTo>
                <a:cubicBezTo>
                  <a:pt x="24526404" y="6052922"/>
                  <a:pt x="24526404" y="6063491"/>
                  <a:pt x="24536976" y="6052922"/>
                </a:cubicBezTo>
                <a:cubicBezTo>
                  <a:pt x="24730300" y="6043863"/>
                  <a:pt x="24922112" y="6022726"/>
                  <a:pt x="25115436" y="5992529"/>
                </a:cubicBezTo>
                <a:cubicBezTo>
                  <a:pt x="24984036" y="6012157"/>
                  <a:pt x="24872272" y="6043863"/>
                  <a:pt x="24769568" y="6074060"/>
                </a:cubicBezTo>
                <a:cubicBezTo>
                  <a:pt x="24760508" y="6083119"/>
                  <a:pt x="24689520" y="6113316"/>
                  <a:pt x="24719728" y="6104257"/>
                </a:cubicBezTo>
                <a:cubicBezTo>
                  <a:pt x="24902480" y="6093688"/>
                  <a:pt x="25074656" y="6074060"/>
                  <a:pt x="25248348" y="6052922"/>
                </a:cubicBezTo>
                <a:cubicBezTo>
                  <a:pt x="25237776" y="6063491"/>
                  <a:pt x="25237776" y="6063491"/>
                  <a:pt x="25257408" y="6063491"/>
                </a:cubicBezTo>
                <a:cubicBezTo>
                  <a:pt x="25257408" y="6063491"/>
                  <a:pt x="25257408" y="6063491"/>
                  <a:pt x="25263828" y="6063491"/>
                </a:cubicBezTo>
                <a:lnTo>
                  <a:pt x="25298188" y="6063491"/>
                </a:lnTo>
                <a:cubicBezTo>
                  <a:pt x="25289124" y="6063491"/>
                  <a:pt x="25196996" y="6104257"/>
                  <a:pt x="25237776" y="6104257"/>
                </a:cubicBezTo>
                <a:cubicBezTo>
                  <a:pt x="25431096" y="6104257"/>
                  <a:pt x="25624420" y="6083119"/>
                  <a:pt x="25826808" y="6074060"/>
                </a:cubicBezTo>
                <a:cubicBezTo>
                  <a:pt x="25857012" y="6063491"/>
                  <a:pt x="25908364" y="6043863"/>
                  <a:pt x="25918936" y="6033294"/>
                </a:cubicBezTo>
                <a:cubicBezTo>
                  <a:pt x="25918936" y="6033294"/>
                  <a:pt x="25918936" y="6033294"/>
                  <a:pt x="25989924" y="6022726"/>
                </a:cubicBezTo>
                <a:cubicBezTo>
                  <a:pt x="26030704" y="6033294"/>
                  <a:pt x="26071480" y="6033294"/>
                  <a:pt x="26110752" y="6043863"/>
                </a:cubicBezTo>
                <a:cubicBezTo>
                  <a:pt x="26009556" y="6063491"/>
                  <a:pt x="25918936" y="6074060"/>
                  <a:pt x="25826808" y="6093688"/>
                </a:cubicBezTo>
                <a:cubicBezTo>
                  <a:pt x="25796600" y="6104257"/>
                  <a:pt x="25695408" y="6145022"/>
                  <a:pt x="25736188" y="6134453"/>
                </a:cubicBezTo>
                <a:cubicBezTo>
                  <a:pt x="25928000" y="6134453"/>
                  <a:pt x="26110752" y="6113316"/>
                  <a:pt x="26295012" y="6093688"/>
                </a:cubicBezTo>
                <a:cubicBezTo>
                  <a:pt x="26304072" y="6093688"/>
                  <a:pt x="26304072" y="6104257"/>
                  <a:pt x="26314648" y="6104257"/>
                </a:cubicBezTo>
                <a:cubicBezTo>
                  <a:pt x="26183248" y="6123884"/>
                  <a:pt x="26050336" y="6154081"/>
                  <a:pt x="25918936" y="6185788"/>
                </a:cubicBezTo>
                <a:cubicBezTo>
                  <a:pt x="25897792" y="6185788"/>
                  <a:pt x="25786028" y="6226553"/>
                  <a:pt x="25826808" y="6226553"/>
                </a:cubicBezTo>
                <a:cubicBezTo>
                  <a:pt x="26151528" y="6205415"/>
                  <a:pt x="26486824" y="6175219"/>
                  <a:pt x="26813060" y="6134453"/>
                </a:cubicBezTo>
                <a:cubicBezTo>
                  <a:pt x="26822120" y="6134453"/>
                  <a:pt x="26843264" y="6134453"/>
                  <a:pt x="26862900" y="6134453"/>
                </a:cubicBezTo>
                <a:cubicBezTo>
                  <a:pt x="26873472" y="6145022"/>
                  <a:pt x="26914252" y="6145022"/>
                  <a:pt x="26944456" y="6145022"/>
                </a:cubicBezTo>
                <a:cubicBezTo>
                  <a:pt x="26944456" y="6145022"/>
                  <a:pt x="26944456" y="6145022"/>
                  <a:pt x="26862900" y="6164650"/>
                </a:cubicBezTo>
                <a:cubicBezTo>
                  <a:pt x="26843264" y="6175219"/>
                  <a:pt x="26742072" y="6215984"/>
                  <a:pt x="26791912" y="6215984"/>
                </a:cubicBezTo>
                <a:cubicBezTo>
                  <a:pt x="26965604" y="6205415"/>
                  <a:pt x="27157416" y="6185788"/>
                  <a:pt x="27340168" y="6175219"/>
                </a:cubicBezTo>
                <a:cubicBezTo>
                  <a:pt x="27533492" y="6145022"/>
                  <a:pt x="27716240" y="6123884"/>
                  <a:pt x="27898992" y="6104257"/>
                </a:cubicBezTo>
                <a:cubicBezTo>
                  <a:pt x="27898992" y="6104257"/>
                  <a:pt x="27898992" y="6104257"/>
                  <a:pt x="27930708" y="6104257"/>
                </a:cubicBezTo>
                <a:cubicBezTo>
                  <a:pt x="27655828" y="6154081"/>
                  <a:pt x="27380948" y="6215984"/>
                  <a:pt x="27107576" y="6256750"/>
                </a:cubicBezTo>
                <a:cubicBezTo>
                  <a:pt x="27086428" y="6256750"/>
                  <a:pt x="26985236" y="6306574"/>
                  <a:pt x="27015444" y="6306574"/>
                </a:cubicBezTo>
                <a:cubicBezTo>
                  <a:pt x="27015444" y="6306574"/>
                  <a:pt x="27015444" y="6306574"/>
                  <a:pt x="26701292" y="6357909"/>
                </a:cubicBezTo>
                <a:cubicBezTo>
                  <a:pt x="26701292" y="6357909"/>
                  <a:pt x="26701292" y="6357909"/>
                  <a:pt x="26660516" y="6357909"/>
                </a:cubicBezTo>
                <a:cubicBezTo>
                  <a:pt x="26701292" y="6347340"/>
                  <a:pt x="26751136" y="6317143"/>
                  <a:pt x="26701292" y="6327712"/>
                </a:cubicBezTo>
                <a:cubicBezTo>
                  <a:pt x="26680148" y="6327712"/>
                  <a:pt x="26660516" y="6327712"/>
                  <a:pt x="26630308" y="6338281"/>
                </a:cubicBezTo>
                <a:cubicBezTo>
                  <a:pt x="26660516" y="6327712"/>
                  <a:pt x="26680148" y="6327712"/>
                  <a:pt x="26710356" y="6317143"/>
                </a:cubicBezTo>
                <a:cubicBezTo>
                  <a:pt x="26742072" y="6306574"/>
                  <a:pt x="26843264" y="6265809"/>
                  <a:pt x="26782852" y="6276378"/>
                </a:cubicBezTo>
                <a:cubicBezTo>
                  <a:pt x="26630308" y="6297515"/>
                  <a:pt x="26477764" y="6327712"/>
                  <a:pt x="26325220" y="6347340"/>
                </a:cubicBezTo>
                <a:cubicBezTo>
                  <a:pt x="26467192" y="6317143"/>
                  <a:pt x="26609164" y="6286946"/>
                  <a:pt x="26742072" y="6265809"/>
                </a:cubicBezTo>
                <a:cubicBezTo>
                  <a:pt x="26772280" y="6256750"/>
                  <a:pt x="26862900" y="6215984"/>
                  <a:pt x="26832692" y="6215984"/>
                </a:cubicBezTo>
                <a:cubicBezTo>
                  <a:pt x="26690720" y="6235612"/>
                  <a:pt x="26557812" y="6256750"/>
                  <a:pt x="26426412" y="6276378"/>
                </a:cubicBezTo>
                <a:cubicBezTo>
                  <a:pt x="26426412" y="6276378"/>
                  <a:pt x="26426412" y="6276378"/>
                  <a:pt x="26507968" y="6256750"/>
                </a:cubicBezTo>
                <a:cubicBezTo>
                  <a:pt x="26518544" y="6256750"/>
                  <a:pt x="26630308" y="6215984"/>
                  <a:pt x="26598592" y="6215984"/>
                </a:cubicBezTo>
                <a:cubicBezTo>
                  <a:pt x="26344852" y="6215984"/>
                  <a:pt x="26091116" y="6246181"/>
                  <a:pt x="25826808" y="6276378"/>
                </a:cubicBezTo>
                <a:cubicBezTo>
                  <a:pt x="25826808" y="6276378"/>
                  <a:pt x="25826808" y="6276378"/>
                  <a:pt x="25654628" y="6286946"/>
                </a:cubicBezTo>
                <a:cubicBezTo>
                  <a:pt x="25613848" y="6286946"/>
                  <a:pt x="25521716" y="6338281"/>
                  <a:pt x="25551924" y="6327712"/>
                </a:cubicBezTo>
                <a:cubicBezTo>
                  <a:pt x="25613848" y="6327712"/>
                  <a:pt x="25663688" y="6327712"/>
                  <a:pt x="25715040" y="6317143"/>
                </a:cubicBezTo>
                <a:cubicBezTo>
                  <a:pt x="25715040" y="6317143"/>
                  <a:pt x="25715040" y="6317143"/>
                  <a:pt x="25878160" y="6306574"/>
                </a:cubicBezTo>
                <a:cubicBezTo>
                  <a:pt x="25888732" y="6306574"/>
                  <a:pt x="25888732" y="6306574"/>
                  <a:pt x="25897792" y="6306574"/>
                </a:cubicBezTo>
                <a:cubicBezTo>
                  <a:pt x="26020132" y="6297515"/>
                  <a:pt x="26142468" y="6276378"/>
                  <a:pt x="26263296" y="6265809"/>
                </a:cubicBezTo>
                <a:cubicBezTo>
                  <a:pt x="26151528" y="6286946"/>
                  <a:pt x="26039764" y="6306574"/>
                  <a:pt x="25938572" y="6317143"/>
                </a:cubicBezTo>
                <a:cubicBezTo>
                  <a:pt x="25826808" y="6338281"/>
                  <a:pt x="25715040" y="6347340"/>
                  <a:pt x="25613848" y="6368477"/>
                </a:cubicBezTo>
                <a:cubicBezTo>
                  <a:pt x="25592704" y="6379046"/>
                  <a:pt x="25480940" y="6418302"/>
                  <a:pt x="25521716" y="6418302"/>
                </a:cubicBezTo>
                <a:cubicBezTo>
                  <a:pt x="25644056" y="6409243"/>
                  <a:pt x="25776964" y="6398674"/>
                  <a:pt x="25897792" y="6388105"/>
                </a:cubicBezTo>
                <a:cubicBezTo>
                  <a:pt x="26020132" y="6368477"/>
                  <a:pt x="26142468" y="6347340"/>
                  <a:pt x="26263296" y="6338281"/>
                </a:cubicBezTo>
                <a:cubicBezTo>
                  <a:pt x="26224024" y="6347340"/>
                  <a:pt x="26183248" y="6357909"/>
                  <a:pt x="26142468" y="6368477"/>
                </a:cubicBezTo>
                <a:cubicBezTo>
                  <a:pt x="26131896" y="6368477"/>
                  <a:pt x="26039764" y="6409243"/>
                  <a:pt x="26091116" y="6409243"/>
                </a:cubicBezTo>
                <a:cubicBezTo>
                  <a:pt x="26106220" y="6403959"/>
                  <a:pt x="26121322" y="6401316"/>
                  <a:pt x="26137748" y="6399995"/>
                </a:cubicBezTo>
                <a:lnTo>
                  <a:pt x="26168470" y="6399251"/>
                </a:lnTo>
                <a:lnTo>
                  <a:pt x="25960850" y="6427738"/>
                </a:lnTo>
                <a:cubicBezTo>
                  <a:pt x="25890996" y="6436797"/>
                  <a:pt x="25822276" y="6444724"/>
                  <a:pt x="25755820" y="6450008"/>
                </a:cubicBezTo>
                <a:cubicBezTo>
                  <a:pt x="25592704" y="6469636"/>
                  <a:pt x="25390320" y="6490774"/>
                  <a:pt x="25289124" y="6540598"/>
                </a:cubicBezTo>
                <a:cubicBezTo>
                  <a:pt x="25216628" y="6570795"/>
                  <a:pt x="25308760" y="6551167"/>
                  <a:pt x="25349540" y="6530030"/>
                </a:cubicBezTo>
                <a:cubicBezTo>
                  <a:pt x="25369172" y="6530030"/>
                  <a:pt x="25450732" y="6520971"/>
                  <a:pt x="25521716" y="6510402"/>
                </a:cubicBezTo>
                <a:cubicBezTo>
                  <a:pt x="25502084" y="6520971"/>
                  <a:pt x="25480940" y="6530030"/>
                  <a:pt x="25511144" y="6530030"/>
                </a:cubicBezTo>
                <a:cubicBezTo>
                  <a:pt x="25878160" y="6530030"/>
                  <a:pt x="26243660" y="6469636"/>
                  <a:pt x="26609164" y="6409243"/>
                </a:cubicBezTo>
                <a:cubicBezTo>
                  <a:pt x="26609164" y="6409243"/>
                  <a:pt x="26609164" y="6409243"/>
                  <a:pt x="26802484" y="6388105"/>
                </a:cubicBezTo>
                <a:cubicBezTo>
                  <a:pt x="26772280" y="6398674"/>
                  <a:pt x="26720928" y="6418302"/>
                  <a:pt x="26720928" y="6428871"/>
                </a:cubicBezTo>
                <a:cubicBezTo>
                  <a:pt x="26557812" y="6450008"/>
                  <a:pt x="26396204" y="6469636"/>
                  <a:pt x="26243660" y="6490774"/>
                </a:cubicBezTo>
                <a:cubicBezTo>
                  <a:pt x="26080544" y="6520971"/>
                  <a:pt x="25918936" y="6540598"/>
                  <a:pt x="25755820" y="6570795"/>
                </a:cubicBezTo>
                <a:cubicBezTo>
                  <a:pt x="25725612" y="6570795"/>
                  <a:pt x="25644056" y="6611561"/>
                  <a:pt x="25674264" y="6611561"/>
                </a:cubicBezTo>
                <a:cubicBezTo>
                  <a:pt x="25755820" y="6600992"/>
                  <a:pt x="25837380" y="6591933"/>
                  <a:pt x="25928000" y="6581364"/>
                </a:cubicBezTo>
                <a:cubicBezTo>
                  <a:pt x="26009556" y="6570795"/>
                  <a:pt x="26101688" y="6560226"/>
                  <a:pt x="26183248" y="6551167"/>
                </a:cubicBezTo>
                <a:cubicBezTo>
                  <a:pt x="26151528" y="6560226"/>
                  <a:pt x="26121324" y="6581364"/>
                  <a:pt x="26151528" y="6581364"/>
                </a:cubicBezTo>
                <a:cubicBezTo>
                  <a:pt x="26183248" y="6581364"/>
                  <a:pt x="26213452" y="6570795"/>
                  <a:pt x="26243660" y="6570795"/>
                </a:cubicBezTo>
                <a:cubicBezTo>
                  <a:pt x="26284440" y="6570795"/>
                  <a:pt x="26314648" y="6560226"/>
                  <a:pt x="26344852" y="6560226"/>
                </a:cubicBezTo>
                <a:cubicBezTo>
                  <a:pt x="26335792" y="6560226"/>
                  <a:pt x="26335792" y="6570795"/>
                  <a:pt x="26325220" y="6570795"/>
                </a:cubicBezTo>
                <a:cubicBezTo>
                  <a:pt x="25897792" y="6622129"/>
                  <a:pt x="25461304" y="6652326"/>
                  <a:pt x="25033880" y="6712719"/>
                </a:cubicBezTo>
                <a:cubicBezTo>
                  <a:pt x="25003672" y="6712719"/>
                  <a:pt x="24922112" y="6753485"/>
                  <a:pt x="24932684" y="6753485"/>
                </a:cubicBezTo>
                <a:cubicBezTo>
                  <a:pt x="24922112" y="6753485"/>
                  <a:pt x="24913052" y="6764054"/>
                  <a:pt x="24902480" y="6764054"/>
                </a:cubicBezTo>
                <a:cubicBezTo>
                  <a:pt x="24872272" y="6774623"/>
                  <a:pt x="24780140" y="6815388"/>
                  <a:pt x="24851128" y="6794250"/>
                </a:cubicBezTo>
                <a:cubicBezTo>
                  <a:pt x="24953832" y="6774623"/>
                  <a:pt x="25074656" y="6753485"/>
                  <a:pt x="25196996" y="6744426"/>
                </a:cubicBezTo>
                <a:cubicBezTo>
                  <a:pt x="25156216" y="6753485"/>
                  <a:pt x="25126008" y="6774623"/>
                  <a:pt x="25145644" y="6774623"/>
                </a:cubicBezTo>
                <a:cubicBezTo>
                  <a:pt x="25329904" y="6764054"/>
                  <a:pt x="25511144" y="6753485"/>
                  <a:pt x="25695408" y="6733857"/>
                </a:cubicBezTo>
                <a:cubicBezTo>
                  <a:pt x="25786028" y="6723288"/>
                  <a:pt x="25878160" y="6723288"/>
                  <a:pt x="25958208" y="6712719"/>
                </a:cubicBezTo>
                <a:cubicBezTo>
                  <a:pt x="26050336" y="6703660"/>
                  <a:pt x="26142468" y="6693092"/>
                  <a:pt x="26233088" y="6673464"/>
                </a:cubicBezTo>
                <a:cubicBezTo>
                  <a:pt x="26335792" y="6662895"/>
                  <a:pt x="26426412" y="6652326"/>
                  <a:pt x="26527604" y="6632698"/>
                </a:cubicBezTo>
                <a:cubicBezTo>
                  <a:pt x="26518544" y="6641757"/>
                  <a:pt x="26507968" y="6652326"/>
                  <a:pt x="26527604" y="6652326"/>
                </a:cubicBezTo>
                <a:cubicBezTo>
                  <a:pt x="26630308" y="6641757"/>
                  <a:pt x="26742072" y="6632698"/>
                  <a:pt x="26852328" y="6611561"/>
                </a:cubicBezTo>
                <a:cubicBezTo>
                  <a:pt x="26619736" y="6662895"/>
                  <a:pt x="26375060" y="6693092"/>
                  <a:pt x="26131896" y="6733857"/>
                </a:cubicBezTo>
                <a:cubicBezTo>
                  <a:pt x="26131896" y="6733857"/>
                  <a:pt x="26131896" y="6733857"/>
                  <a:pt x="25949144" y="6764054"/>
                </a:cubicBezTo>
                <a:cubicBezTo>
                  <a:pt x="25888732" y="6764054"/>
                  <a:pt x="25826808" y="6774623"/>
                  <a:pt x="25766392" y="6785191"/>
                </a:cubicBezTo>
                <a:cubicBezTo>
                  <a:pt x="25644056" y="6794250"/>
                  <a:pt x="25521716" y="6804819"/>
                  <a:pt x="25400892" y="6815388"/>
                </a:cubicBezTo>
                <a:lnTo>
                  <a:pt x="25390320" y="6815388"/>
                </a:lnTo>
                <a:cubicBezTo>
                  <a:pt x="25248348" y="6835016"/>
                  <a:pt x="25104864" y="6856154"/>
                  <a:pt x="24973464" y="6865213"/>
                </a:cubicBezTo>
                <a:cubicBezTo>
                  <a:pt x="24932684" y="6875781"/>
                  <a:pt x="24851128" y="6916547"/>
                  <a:pt x="24882844" y="6905978"/>
                </a:cubicBezTo>
                <a:cubicBezTo>
                  <a:pt x="24973464" y="6896919"/>
                  <a:pt x="25064084" y="6886350"/>
                  <a:pt x="25156216" y="6875781"/>
                </a:cubicBezTo>
                <a:cubicBezTo>
                  <a:pt x="25145644" y="6886350"/>
                  <a:pt x="25145644" y="6886350"/>
                  <a:pt x="25156216" y="6886350"/>
                </a:cubicBezTo>
                <a:cubicBezTo>
                  <a:pt x="25431096" y="6865213"/>
                  <a:pt x="25786028" y="6815388"/>
                  <a:pt x="26071480" y="6815388"/>
                </a:cubicBezTo>
                <a:cubicBezTo>
                  <a:pt x="26009556" y="6825957"/>
                  <a:pt x="25958208" y="6835016"/>
                  <a:pt x="25908364" y="6845585"/>
                </a:cubicBezTo>
                <a:cubicBezTo>
                  <a:pt x="25745248" y="6845585"/>
                  <a:pt x="25583640" y="6865213"/>
                  <a:pt x="25420524" y="6886350"/>
                </a:cubicBezTo>
                <a:cubicBezTo>
                  <a:pt x="25409952" y="6886350"/>
                  <a:pt x="25390320" y="6896919"/>
                  <a:pt x="25379748" y="6896919"/>
                </a:cubicBezTo>
                <a:cubicBezTo>
                  <a:pt x="25369172" y="6896919"/>
                  <a:pt x="25349540" y="6896919"/>
                  <a:pt x="25338968" y="6896919"/>
                </a:cubicBezTo>
                <a:cubicBezTo>
                  <a:pt x="25338968" y="6896919"/>
                  <a:pt x="25338968" y="6896919"/>
                  <a:pt x="25207568" y="6916547"/>
                </a:cubicBezTo>
                <a:cubicBezTo>
                  <a:pt x="25207568" y="6916547"/>
                  <a:pt x="25207568" y="6916547"/>
                  <a:pt x="25166788" y="6916547"/>
                </a:cubicBezTo>
                <a:cubicBezTo>
                  <a:pt x="25003672" y="6937685"/>
                  <a:pt x="24842064" y="6946744"/>
                  <a:pt x="24678948" y="6957312"/>
                </a:cubicBezTo>
                <a:cubicBezTo>
                  <a:pt x="24515832" y="6976940"/>
                  <a:pt x="24354224" y="6987509"/>
                  <a:pt x="24191108" y="7007137"/>
                </a:cubicBezTo>
                <a:cubicBezTo>
                  <a:pt x="24191108" y="7007137"/>
                  <a:pt x="24191108" y="7007137"/>
                  <a:pt x="24180536" y="7007137"/>
                </a:cubicBezTo>
                <a:cubicBezTo>
                  <a:pt x="24150328" y="7007137"/>
                  <a:pt x="24059708" y="7047902"/>
                  <a:pt x="24089916" y="7047902"/>
                </a:cubicBezTo>
                <a:cubicBezTo>
                  <a:pt x="24210744" y="7038843"/>
                  <a:pt x="24322508" y="7038843"/>
                  <a:pt x="24435784" y="7028275"/>
                </a:cubicBezTo>
                <a:cubicBezTo>
                  <a:pt x="24435784" y="7028275"/>
                  <a:pt x="24435784" y="7028275"/>
                  <a:pt x="24780140" y="6998078"/>
                </a:cubicBezTo>
                <a:cubicBezTo>
                  <a:pt x="24648740" y="7017706"/>
                  <a:pt x="24526404" y="7038843"/>
                  <a:pt x="24404068" y="7069040"/>
                </a:cubicBezTo>
                <a:cubicBezTo>
                  <a:pt x="24384432" y="7069040"/>
                  <a:pt x="24283240" y="7109806"/>
                  <a:pt x="24322508" y="7109806"/>
                </a:cubicBezTo>
                <a:cubicBezTo>
                  <a:pt x="24439560" y="7102256"/>
                  <a:pt x="24556516" y="7092726"/>
                  <a:pt x="24673260" y="7081732"/>
                </a:cubicBezTo>
                <a:lnTo>
                  <a:pt x="25003696" y="7046891"/>
                </a:lnTo>
                <a:lnTo>
                  <a:pt x="24913052" y="7058471"/>
                </a:lnTo>
                <a:cubicBezTo>
                  <a:pt x="24891908" y="7069040"/>
                  <a:pt x="24780140" y="7099237"/>
                  <a:pt x="24810348" y="7109806"/>
                </a:cubicBezTo>
                <a:cubicBezTo>
                  <a:pt x="24913052" y="7109806"/>
                  <a:pt x="25003672" y="7109806"/>
                  <a:pt x="25095804" y="7099237"/>
                </a:cubicBezTo>
                <a:cubicBezTo>
                  <a:pt x="24994608" y="7120374"/>
                  <a:pt x="24882844" y="7140002"/>
                  <a:pt x="24780140" y="7159630"/>
                </a:cubicBezTo>
                <a:cubicBezTo>
                  <a:pt x="24760508" y="7170199"/>
                  <a:pt x="24657804" y="7210964"/>
                  <a:pt x="24698584" y="7200396"/>
                </a:cubicBezTo>
                <a:cubicBezTo>
                  <a:pt x="24891908" y="7191337"/>
                  <a:pt x="25085228" y="7180768"/>
                  <a:pt x="25278552" y="7159630"/>
                </a:cubicBezTo>
                <a:cubicBezTo>
                  <a:pt x="25237776" y="7170199"/>
                  <a:pt x="25196996" y="7200396"/>
                  <a:pt x="25216628" y="7200396"/>
                </a:cubicBezTo>
                <a:cubicBezTo>
                  <a:pt x="25521716" y="7159630"/>
                  <a:pt x="25826808" y="7140002"/>
                  <a:pt x="26121324" y="7109806"/>
                </a:cubicBezTo>
                <a:cubicBezTo>
                  <a:pt x="26426412" y="7069040"/>
                  <a:pt x="26731500" y="7028275"/>
                  <a:pt x="27026016" y="6976940"/>
                </a:cubicBezTo>
                <a:cubicBezTo>
                  <a:pt x="27015444" y="6976940"/>
                  <a:pt x="27015444" y="6987509"/>
                  <a:pt x="27026016" y="6987509"/>
                </a:cubicBezTo>
                <a:cubicBezTo>
                  <a:pt x="27157416" y="6967881"/>
                  <a:pt x="27299388" y="6957312"/>
                  <a:pt x="27432296" y="6937685"/>
                </a:cubicBezTo>
                <a:cubicBezTo>
                  <a:pt x="27260120" y="6967881"/>
                  <a:pt x="27077368" y="6998078"/>
                  <a:pt x="26903680" y="7017706"/>
                </a:cubicBezTo>
                <a:cubicBezTo>
                  <a:pt x="26914252" y="7017706"/>
                  <a:pt x="26914252" y="7007137"/>
                  <a:pt x="26903680" y="7007137"/>
                </a:cubicBezTo>
                <a:cubicBezTo>
                  <a:pt x="26903680" y="7007137"/>
                  <a:pt x="26903680" y="7007137"/>
                  <a:pt x="26649940" y="7047902"/>
                </a:cubicBezTo>
                <a:cubicBezTo>
                  <a:pt x="26619736" y="7058471"/>
                  <a:pt x="26557812" y="7088668"/>
                  <a:pt x="26548748" y="7099237"/>
                </a:cubicBezTo>
                <a:cubicBezTo>
                  <a:pt x="26548748" y="7099237"/>
                  <a:pt x="26548748" y="7099237"/>
                  <a:pt x="26527604" y="7099237"/>
                </a:cubicBezTo>
                <a:cubicBezTo>
                  <a:pt x="26548748" y="7088668"/>
                  <a:pt x="26548748" y="7088668"/>
                  <a:pt x="26538176" y="7088668"/>
                </a:cubicBezTo>
                <a:cubicBezTo>
                  <a:pt x="26415840" y="7109806"/>
                  <a:pt x="26295012" y="7120374"/>
                  <a:pt x="26172676" y="7140002"/>
                </a:cubicBezTo>
                <a:cubicBezTo>
                  <a:pt x="26172676" y="7140002"/>
                  <a:pt x="26172676" y="7140002"/>
                  <a:pt x="25989924" y="7170199"/>
                </a:cubicBezTo>
                <a:cubicBezTo>
                  <a:pt x="25989924" y="7170199"/>
                  <a:pt x="25989924" y="7170199"/>
                  <a:pt x="25807172" y="7180768"/>
                </a:cubicBezTo>
                <a:cubicBezTo>
                  <a:pt x="25776964" y="7180768"/>
                  <a:pt x="25684836" y="7221533"/>
                  <a:pt x="25695408" y="7232102"/>
                </a:cubicBezTo>
                <a:cubicBezTo>
                  <a:pt x="25663688" y="7241161"/>
                  <a:pt x="25603276" y="7271358"/>
                  <a:pt x="25663688" y="7262299"/>
                </a:cubicBezTo>
                <a:cubicBezTo>
                  <a:pt x="25704468" y="7251730"/>
                  <a:pt x="25745248" y="7241161"/>
                  <a:pt x="25786028" y="7221533"/>
                </a:cubicBezTo>
                <a:cubicBezTo>
                  <a:pt x="25796600" y="7221533"/>
                  <a:pt x="25807172" y="7221533"/>
                  <a:pt x="25816236" y="7221533"/>
                </a:cubicBezTo>
                <a:cubicBezTo>
                  <a:pt x="25958208" y="7210964"/>
                  <a:pt x="26110752" y="7191337"/>
                  <a:pt x="26254232" y="7159630"/>
                </a:cubicBezTo>
                <a:cubicBezTo>
                  <a:pt x="26243660" y="7170199"/>
                  <a:pt x="26243660" y="7170199"/>
                  <a:pt x="26243660" y="7170199"/>
                </a:cubicBezTo>
                <a:cubicBezTo>
                  <a:pt x="26162100" y="7191337"/>
                  <a:pt x="26091116" y="7200396"/>
                  <a:pt x="26009556" y="7210964"/>
                </a:cubicBezTo>
                <a:cubicBezTo>
                  <a:pt x="25938572" y="7221533"/>
                  <a:pt x="25857012" y="7232102"/>
                  <a:pt x="25786028" y="7241161"/>
                </a:cubicBezTo>
                <a:cubicBezTo>
                  <a:pt x="25766392" y="7241161"/>
                  <a:pt x="25745248" y="7251730"/>
                  <a:pt x="25725612" y="7262299"/>
                </a:cubicBezTo>
                <a:cubicBezTo>
                  <a:pt x="25461304" y="7281927"/>
                  <a:pt x="25196996" y="7303064"/>
                  <a:pt x="24932684" y="7333261"/>
                </a:cubicBezTo>
                <a:cubicBezTo>
                  <a:pt x="24932684" y="7333261"/>
                  <a:pt x="24932684" y="7333261"/>
                  <a:pt x="24536976" y="7374026"/>
                </a:cubicBezTo>
                <a:cubicBezTo>
                  <a:pt x="24404068" y="7384595"/>
                  <a:pt x="24272668" y="7393654"/>
                  <a:pt x="24139756" y="7404223"/>
                </a:cubicBezTo>
                <a:cubicBezTo>
                  <a:pt x="24089916" y="7404223"/>
                  <a:pt x="24008356" y="7444989"/>
                  <a:pt x="24038564" y="7444989"/>
                </a:cubicBezTo>
                <a:cubicBezTo>
                  <a:pt x="24201680" y="7434419"/>
                  <a:pt x="24373860" y="7423851"/>
                  <a:pt x="24536976" y="7404223"/>
                </a:cubicBezTo>
                <a:cubicBezTo>
                  <a:pt x="24536976" y="7404223"/>
                  <a:pt x="24536976" y="7404223"/>
                  <a:pt x="25033880" y="7352889"/>
                </a:cubicBezTo>
                <a:cubicBezTo>
                  <a:pt x="25369172" y="7322692"/>
                  <a:pt x="25704468" y="7292495"/>
                  <a:pt x="26039764" y="7271358"/>
                </a:cubicBezTo>
                <a:cubicBezTo>
                  <a:pt x="26071480" y="7271358"/>
                  <a:pt x="26110752" y="7251730"/>
                  <a:pt x="26131896" y="7241161"/>
                </a:cubicBezTo>
                <a:cubicBezTo>
                  <a:pt x="26355424" y="7210964"/>
                  <a:pt x="26578956" y="7180768"/>
                  <a:pt x="26791912" y="7129433"/>
                </a:cubicBezTo>
                <a:cubicBezTo>
                  <a:pt x="26827406" y="7129433"/>
                  <a:pt x="26862900" y="7127168"/>
                  <a:pt x="26898392" y="7123583"/>
                </a:cubicBezTo>
                <a:lnTo>
                  <a:pt x="26992446" y="7111414"/>
                </a:lnTo>
                <a:lnTo>
                  <a:pt x="26974098" y="7120186"/>
                </a:lnTo>
                <a:cubicBezTo>
                  <a:pt x="26965226" y="7122639"/>
                  <a:pt x="26955030" y="7124904"/>
                  <a:pt x="26944456" y="7129433"/>
                </a:cubicBezTo>
                <a:cubicBezTo>
                  <a:pt x="26701292" y="7180768"/>
                  <a:pt x="26436984" y="7221533"/>
                  <a:pt x="26192308" y="7262299"/>
                </a:cubicBezTo>
                <a:cubicBezTo>
                  <a:pt x="26213452" y="7251730"/>
                  <a:pt x="26233088" y="7241161"/>
                  <a:pt x="26202880" y="7241161"/>
                </a:cubicBezTo>
                <a:cubicBezTo>
                  <a:pt x="25989924" y="7292495"/>
                  <a:pt x="25776964" y="7312123"/>
                  <a:pt x="25551924" y="7333261"/>
                </a:cubicBezTo>
                <a:cubicBezTo>
                  <a:pt x="25338968" y="7352889"/>
                  <a:pt x="25115436" y="7374026"/>
                  <a:pt x="24891908" y="7384595"/>
                </a:cubicBezTo>
                <a:cubicBezTo>
                  <a:pt x="24891908" y="7384595"/>
                  <a:pt x="24891908" y="7384595"/>
                  <a:pt x="24820920" y="7393654"/>
                </a:cubicBezTo>
                <a:cubicBezTo>
                  <a:pt x="24780140" y="7404223"/>
                  <a:pt x="24689520" y="7444989"/>
                  <a:pt x="24719728" y="7444989"/>
                </a:cubicBezTo>
                <a:cubicBezTo>
                  <a:pt x="25104864" y="7404223"/>
                  <a:pt x="25491512" y="7384595"/>
                  <a:pt x="25867584" y="7333261"/>
                </a:cubicBezTo>
                <a:cubicBezTo>
                  <a:pt x="25826808" y="7342320"/>
                  <a:pt x="25786028" y="7363458"/>
                  <a:pt x="25826808" y="7363458"/>
                </a:cubicBezTo>
                <a:cubicBezTo>
                  <a:pt x="25867584" y="7363458"/>
                  <a:pt x="25918936" y="7363458"/>
                  <a:pt x="25958208" y="7352889"/>
                </a:cubicBezTo>
                <a:cubicBezTo>
                  <a:pt x="25878160" y="7374026"/>
                  <a:pt x="25786028" y="7384595"/>
                  <a:pt x="25704468" y="7393654"/>
                </a:cubicBezTo>
                <a:cubicBezTo>
                  <a:pt x="25736188" y="7384595"/>
                  <a:pt x="25755820" y="7374026"/>
                  <a:pt x="25725612" y="7374026"/>
                </a:cubicBezTo>
                <a:cubicBezTo>
                  <a:pt x="25349540" y="7393654"/>
                  <a:pt x="24984036" y="7454047"/>
                  <a:pt x="24597392" y="7475185"/>
                </a:cubicBezTo>
                <a:cubicBezTo>
                  <a:pt x="24556612" y="7485754"/>
                  <a:pt x="24465992" y="7526519"/>
                  <a:pt x="24496196" y="7526519"/>
                </a:cubicBezTo>
                <a:cubicBezTo>
                  <a:pt x="24769568" y="7505381"/>
                  <a:pt x="25033880" y="7475185"/>
                  <a:pt x="25298188" y="7444989"/>
                </a:cubicBezTo>
                <a:cubicBezTo>
                  <a:pt x="25126008" y="7475185"/>
                  <a:pt x="24943256" y="7494813"/>
                  <a:pt x="24760508" y="7526519"/>
                </a:cubicBezTo>
                <a:cubicBezTo>
                  <a:pt x="24586816" y="7546147"/>
                  <a:pt x="24404068" y="7576344"/>
                  <a:pt x="24231888" y="7597481"/>
                </a:cubicBezTo>
                <a:cubicBezTo>
                  <a:pt x="23845240" y="7627678"/>
                  <a:pt x="23449532" y="7668443"/>
                  <a:pt x="23053824" y="7688071"/>
                </a:cubicBezTo>
                <a:cubicBezTo>
                  <a:pt x="23002472" y="7688071"/>
                  <a:pt x="22920912" y="7728837"/>
                  <a:pt x="22951120" y="7728837"/>
                </a:cubicBezTo>
                <a:cubicBezTo>
                  <a:pt x="23316624" y="7709209"/>
                  <a:pt x="23683636" y="7679013"/>
                  <a:pt x="24049136" y="7647306"/>
                </a:cubicBezTo>
                <a:cubicBezTo>
                  <a:pt x="24038564" y="7657875"/>
                  <a:pt x="24049136" y="7657875"/>
                  <a:pt x="24068772" y="7647306"/>
                </a:cubicBezTo>
                <a:cubicBezTo>
                  <a:pt x="24100488" y="7647306"/>
                  <a:pt x="24120124" y="7647306"/>
                  <a:pt x="24150328" y="7638247"/>
                </a:cubicBezTo>
                <a:cubicBezTo>
                  <a:pt x="24313448" y="7627678"/>
                  <a:pt x="24485624" y="7606541"/>
                  <a:pt x="24657804" y="7586913"/>
                </a:cubicBezTo>
                <a:cubicBezTo>
                  <a:pt x="24657804" y="7586913"/>
                  <a:pt x="24657804" y="7586913"/>
                  <a:pt x="24861700" y="7567285"/>
                </a:cubicBezTo>
                <a:cubicBezTo>
                  <a:pt x="24842064" y="7576344"/>
                  <a:pt x="24801284" y="7586913"/>
                  <a:pt x="24780140" y="7597481"/>
                </a:cubicBezTo>
                <a:cubicBezTo>
                  <a:pt x="24455420" y="7638247"/>
                  <a:pt x="24120124" y="7647306"/>
                  <a:pt x="23795400" y="7679013"/>
                </a:cubicBezTo>
                <a:cubicBezTo>
                  <a:pt x="23795400" y="7679013"/>
                  <a:pt x="23795400" y="7679013"/>
                  <a:pt x="23307560" y="7709209"/>
                </a:cubicBezTo>
                <a:cubicBezTo>
                  <a:pt x="23144444" y="7718268"/>
                  <a:pt x="22972264" y="7739406"/>
                  <a:pt x="22809148" y="7739406"/>
                </a:cubicBezTo>
                <a:cubicBezTo>
                  <a:pt x="22809148" y="7739406"/>
                  <a:pt x="22809148" y="7739406"/>
                  <a:pt x="21824408" y="7780172"/>
                </a:cubicBezTo>
                <a:cubicBezTo>
                  <a:pt x="21661288" y="7780172"/>
                  <a:pt x="21498172" y="7790740"/>
                  <a:pt x="21336568" y="7790740"/>
                </a:cubicBezTo>
                <a:cubicBezTo>
                  <a:pt x="21336568" y="7790740"/>
                  <a:pt x="21336568" y="7790740"/>
                  <a:pt x="20838156" y="7790740"/>
                </a:cubicBezTo>
                <a:cubicBezTo>
                  <a:pt x="20838156" y="7790740"/>
                  <a:pt x="20838156" y="7790740"/>
                  <a:pt x="19851904" y="7790740"/>
                </a:cubicBezTo>
                <a:cubicBezTo>
                  <a:pt x="19851904" y="7790740"/>
                  <a:pt x="19851904" y="7790740"/>
                  <a:pt x="18867160" y="7759033"/>
                </a:cubicBezTo>
                <a:cubicBezTo>
                  <a:pt x="18867160" y="7759033"/>
                  <a:pt x="18867160" y="7759033"/>
                  <a:pt x="18368748" y="7749975"/>
                </a:cubicBezTo>
                <a:cubicBezTo>
                  <a:pt x="18368748" y="7749975"/>
                  <a:pt x="18368748" y="7749975"/>
                  <a:pt x="17880908" y="7718268"/>
                </a:cubicBezTo>
                <a:cubicBezTo>
                  <a:pt x="17880908" y="7718268"/>
                  <a:pt x="17880908" y="7718268"/>
                  <a:pt x="16896168" y="7657875"/>
                </a:cubicBezTo>
                <a:cubicBezTo>
                  <a:pt x="16591080" y="7638247"/>
                  <a:pt x="16296564" y="7606541"/>
                  <a:pt x="16002047" y="7576344"/>
                </a:cubicBezTo>
                <a:cubicBezTo>
                  <a:pt x="16002047" y="7576344"/>
                  <a:pt x="16002047" y="7576344"/>
                  <a:pt x="15554987" y="7535579"/>
                </a:cubicBezTo>
                <a:cubicBezTo>
                  <a:pt x="15402442" y="7515951"/>
                  <a:pt x="15260471" y="7505381"/>
                  <a:pt x="15107926" y="7485754"/>
                </a:cubicBezTo>
                <a:cubicBezTo>
                  <a:pt x="14813410" y="7444989"/>
                  <a:pt x="14518894" y="7414791"/>
                  <a:pt x="14215316" y="7374026"/>
                </a:cubicBezTo>
                <a:cubicBezTo>
                  <a:pt x="14215316" y="7374026"/>
                  <a:pt x="14215316" y="7374026"/>
                  <a:pt x="13778827" y="7312123"/>
                </a:cubicBezTo>
                <a:cubicBezTo>
                  <a:pt x="13626283" y="7292495"/>
                  <a:pt x="13473739" y="7271358"/>
                  <a:pt x="13331768" y="7241161"/>
                </a:cubicBezTo>
                <a:cubicBezTo>
                  <a:pt x="12325882" y="7109806"/>
                  <a:pt x="11309423" y="6916547"/>
                  <a:pt x="10314108" y="6673464"/>
                </a:cubicBezTo>
                <a:cubicBezTo>
                  <a:pt x="10344315" y="6673464"/>
                  <a:pt x="10353377" y="6662895"/>
                  <a:pt x="10333743" y="6662895"/>
                </a:cubicBezTo>
                <a:cubicBezTo>
                  <a:pt x="10170627" y="6622129"/>
                  <a:pt x="9998447" y="6591933"/>
                  <a:pt x="9826270" y="6551167"/>
                </a:cubicBezTo>
                <a:cubicBezTo>
                  <a:pt x="9856475" y="6551167"/>
                  <a:pt x="9867049" y="6540598"/>
                  <a:pt x="9845903" y="6540598"/>
                </a:cubicBezTo>
                <a:cubicBezTo>
                  <a:pt x="9663152" y="6490774"/>
                  <a:pt x="9419987" y="6450008"/>
                  <a:pt x="9237236" y="6388105"/>
                </a:cubicBezTo>
                <a:cubicBezTo>
                  <a:pt x="9256872" y="6388105"/>
                  <a:pt x="9287077" y="6388105"/>
                  <a:pt x="9317285" y="6388105"/>
                </a:cubicBezTo>
                <a:cubicBezTo>
                  <a:pt x="9317285" y="6388105"/>
                  <a:pt x="9317285" y="6388105"/>
                  <a:pt x="9358064" y="6398674"/>
                </a:cubicBezTo>
                <a:cubicBezTo>
                  <a:pt x="9358064" y="6398674"/>
                  <a:pt x="9358064" y="6398674"/>
                  <a:pt x="9368636" y="6398674"/>
                </a:cubicBezTo>
                <a:cubicBezTo>
                  <a:pt x="9368636" y="6398674"/>
                  <a:pt x="9368636" y="6398674"/>
                  <a:pt x="9379208" y="6398674"/>
                </a:cubicBezTo>
                <a:cubicBezTo>
                  <a:pt x="9398843" y="6398674"/>
                  <a:pt x="9521180" y="6398674"/>
                  <a:pt x="9469828" y="6388105"/>
                </a:cubicBezTo>
                <a:cubicBezTo>
                  <a:pt x="9419987" y="6368477"/>
                  <a:pt x="9368636" y="6347340"/>
                  <a:pt x="9317285" y="6338281"/>
                </a:cubicBezTo>
                <a:cubicBezTo>
                  <a:pt x="9317285" y="6338281"/>
                  <a:pt x="9317285" y="6338281"/>
                  <a:pt x="9500035" y="6379046"/>
                </a:cubicBezTo>
                <a:cubicBezTo>
                  <a:pt x="9540814" y="6388105"/>
                  <a:pt x="9643518" y="6379046"/>
                  <a:pt x="9611800" y="6368477"/>
                </a:cubicBezTo>
                <a:cubicBezTo>
                  <a:pt x="9469828" y="6327712"/>
                  <a:pt x="9327857" y="6297515"/>
                  <a:pt x="9175312" y="6256750"/>
                </a:cubicBezTo>
                <a:cubicBezTo>
                  <a:pt x="9216092" y="6256750"/>
                  <a:pt x="9256872" y="6256750"/>
                  <a:pt x="9226664" y="6246181"/>
                </a:cubicBezTo>
                <a:cubicBezTo>
                  <a:pt x="9104326" y="6205415"/>
                  <a:pt x="8981990" y="6164650"/>
                  <a:pt x="8850590" y="6134453"/>
                </a:cubicBezTo>
                <a:cubicBezTo>
                  <a:pt x="8880796" y="6134453"/>
                  <a:pt x="8911004" y="6134453"/>
                  <a:pt x="8891368" y="6123884"/>
                </a:cubicBezTo>
                <a:cubicBezTo>
                  <a:pt x="8891368" y="6123884"/>
                  <a:pt x="8891368" y="6123884"/>
                  <a:pt x="8911004" y="6123884"/>
                </a:cubicBezTo>
                <a:cubicBezTo>
                  <a:pt x="8932148" y="6134453"/>
                  <a:pt x="9052976" y="6134453"/>
                  <a:pt x="9012196" y="6113316"/>
                </a:cubicBezTo>
                <a:cubicBezTo>
                  <a:pt x="8951782" y="6093688"/>
                  <a:pt x="8901942" y="6083119"/>
                  <a:pt x="8850590" y="6063491"/>
                </a:cubicBezTo>
                <a:cubicBezTo>
                  <a:pt x="8820382" y="6052922"/>
                  <a:pt x="8769032" y="6052922"/>
                  <a:pt x="8738824" y="6063491"/>
                </a:cubicBezTo>
                <a:cubicBezTo>
                  <a:pt x="8698046" y="6052922"/>
                  <a:pt x="8646694" y="6043863"/>
                  <a:pt x="8596852" y="6033294"/>
                </a:cubicBezTo>
                <a:cubicBezTo>
                  <a:pt x="8605914" y="6022726"/>
                  <a:pt x="8605914" y="6022726"/>
                  <a:pt x="8596852" y="6022726"/>
                </a:cubicBezTo>
                <a:cubicBezTo>
                  <a:pt x="8454880" y="5971391"/>
                  <a:pt x="8302336" y="5932136"/>
                  <a:pt x="8169426" y="5880801"/>
                </a:cubicBezTo>
                <a:cubicBezTo>
                  <a:pt x="8229840" y="5891370"/>
                  <a:pt x="8302336" y="5910998"/>
                  <a:pt x="8373322" y="5921567"/>
                </a:cubicBezTo>
                <a:cubicBezTo>
                  <a:pt x="8575708" y="5981960"/>
                  <a:pt x="8799238" y="6033294"/>
                  <a:pt x="9012196" y="6083119"/>
                </a:cubicBezTo>
                <a:cubicBezTo>
                  <a:pt x="9043914" y="6083119"/>
                  <a:pt x="9114900" y="6083119"/>
                  <a:pt x="9114900" y="6074060"/>
                </a:cubicBezTo>
                <a:cubicBezTo>
                  <a:pt x="9237236" y="6104257"/>
                  <a:pt x="9368636" y="6134453"/>
                  <a:pt x="9490974" y="6164650"/>
                </a:cubicBezTo>
                <a:cubicBezTo>
                  <a:pt x="9490974" y="6164650"/>
                  <a:pt x="9490974" y="6164650"/>
                  <a:pt x="9510608" y="6164650"/>
                </a:cubicBezTo>
                <a:cubicBezTo>
                  <a:pt x="9521180" y="6164650"/>
                  <a:pt x="9521180" y="6164650"/>
                  <a:pt x="9531752" y="6175219"/>
                </a:cubicBezTo>
                <a:cubicBezTo>
                  <a:pt x="9663152" y="6194847"/>
                  <a:pt x="9785489" y="6226553"/>
                  <a:pt x="9916889" y="6246181"/>
                </a:cubicBezTo>
                <a:cubicBezTo>
                  <a:pt x="9947096" y="6256750"/>
                  <a:pt x="10069433" y="6256750"/>
                  <a:pt x="10028654" y="6235612"/>
                </a:cubicBezTo>
                <a:cubicBezTo>
                  <a:pt x="10028654" y="6235612"/>
                  <a:pt x="10028654" y="6235612"/>
                  <a:pt x="9744710" y="6164650"/>
                </a:cubicBezTo>
                <a:cubicBezTo>
                  <a:pt x="9785489" y="6164650"/>
                  <a:pt x="9805124" y="6154081"/>
                  <a:pt x="9785489" y="6145022"/>
                </a:cubicBezTo>
                <a:cubicBezTo>
                  <a:pt x="9693360" y="6113316"/>
                  <a:pt x="9602739" y="6093688"/>
                  <a:pt x="9510608" y="6063491"/>
                </a:cubicBezTo>
                <a:cubicBezTo>
                  <a:pt x="9551387" y="6063491"/>
                  <a:pt x="9643518" y="6052922"/>
                  <a:pt x="9602739" y="6052922"/>
                </a:cubicBezTo>
                <a:cubicBezTo>
                  <a:pt x="9490974" y="6022726"/>
                  <a:pt x="9379208" y="5992529"/>
                  <a:pt x="9267444" y="5962332"/>
                </a:cubicBezTo>
                <a:cubicBezTo>
                  <a:pt x="9164740" y="5932136"/>
                  <a:pt x="9052976" y="5910998"/>
                  <a:pt x="8941210" y="5870232"/>
                </a:cubicBezTo>
                <a:cubicBezTo>
                  <a:pt x="8932148" y="5870232"/>
                  <a:pt x="8921576" y="5870232"/>
                  <a:pt x="8901942" y="5870232"/>
                </a:cubicBezTo>
                <a:cubicBezTo>
                  <a:pt x="8575708" y="5788701"/>
                  <a:pt x="8240412" y="5707170"/>
                  <a:pt x="7915690" y="5627149"/>
                </a:cubicBezTo>
                <a:cubicBezTo>
                  <a:pt x="7905117" y="5627149"/>
                  <a:pt x="7915690" y="5627149"/>
                  <a:pt x="7905117" y="5627149"/>
                </a:cubicBezTo>
                <a:cubicBezTo>
                  <a:pt x="7702732" y="5556187"/>
                  <a:pt x="7498835" y="5485225"/>
                  <a:pt x="7296450" y="5412753"/>
                </a:cubicBezTo>
                <a:cubicBezTo>
                  <a:pt x="7305513" y="5412753"/>
                  <a:pt x="7316085" y="5412753"/>
                  <a:pt x="7305513" y="5403694"/>
                </a:cubicBezTo>
                <a:cubicBezTo>
                  <a:pt x="7305513" y="5403694"/>
                  <a:pt x="7305513" y="5403694"/>
                  <a:pt x="7021568" y="5322163"/>
                </a:cubicBezTo>
                <a:cubicBezTo>
                  <a:pt x="7021568" y="5322163"/>
                  <a:pt x="7021568" y="5322163"/>
                  <a:pt x="7092555" y="5332732"/>
                </a:cubicBezTo>
                <a:cubicBezTo>
                  <a:pt x="7122761" y="5341791"/>
                  <a:pt x="7184685" y="5341791"/>
                  <a:pt x="7204320" y="5341791"/>
                </a:cubicBezTo>
                <a:cubicBezTo>
                  <a:pt x="7356864" y="5382556"/>
                  <a:pt x="7509408" y="5433891"/>
                  <a:pt x="7671015" y="5474656"/>
                </a:cubicBezTo>
                <a:cubicBezTo>
                  <a:pt x="7631746" y="5474656"/>
                  <a:pt x="7539615" y="5474656"/>
                  <a:pt x="7569822" y="5485225"/>
                </a:cubicBezTo>
                <a:cubicBezTo>
                  <a:pt x="7569822" y="5485225"/>
                  <a:pt x="7671015" y="5515422"/>
                  <a:pt x="7763145" y="5545618"/>
                </a:cubicBezTo>
                <a:cubicBezTo>
                  <a:pt x="7803925" y="5556187"/>
                  <a:pt x="7855276" y="5565246"/>
                  <a:pt x="7885483" y="5575815"/>
                </a:cubicBezTo>
                <a:cubicBezTo>
                  <a:pt x="7915690" y="5586384"/>
                  <a:pt x="7945897" y="5596953"/>
                  <a:pt x="7945897" y="5596953"/>
                </a:cubicBezTo>
                <a:cubicBezTo>
                  <a:pt x="7976103" y="5606012"/>
                  <a:pt x="8016882" y="5596953"/>
                  <a:pt x="8038027" y="5596953"/>
                </a:cubicBezTo>
                <a:cubicBezTo>
                  <a:pt x="8038027" y="5596953"/>
                  <a:pt x="8038027" y="5596953"/>
                  <a:pt x="8057662" y="5596953"/>
                </a:cubicBezTo>
                <a:cubicBezTo>
                  <a:pt x="8087868" y="5606012"/>
                  <a:pt x="8118075" y="5606012"/>
                  <a:pt x="8139220" y="5606012"/>
                </a:cubicBezTo>
                <a:lnTo>
                  <a:pt x="8149792" y="5606012"/>
                </a:lnTo>
                <a:cubicBezTo>
                  <a:pt x="8302336" y="5636208"/>
                  <a:pt x="8454880" y="5676974"/>
                  <a:pt x="8596852" y="5707170"/>
                </a:cubicBezTo>
                <a:cubicBezTo>
                  <a:pt x="8605914" y="5707170"/>
                  <a:pt x="8627060" y="5707170"/>
                  <a:pt x="8646694" y="5707170"/>
                </a:cubicBezTo>
                <a:cubicBezTo>
                  <a:pt x="8728252" y="5738877"/>
                  <a:pt x="8799238" y="5758505"/>
                  <a:pt x="8861162" y="5769074"/>
                </a:cubicBezTo>
                <a:cubicBezTo>
                  <a:pt x="8901942" y="5788701"/>
                  <a:pt x="9003134" y="5779642"/>
                  <a:pt x="8972928" y="5769074"/>
                </a:cubicBezTo>
                <a:cubicBezTo>
                  <a:pt x="8926862" y="5753975"/>
                  <a:pt x="8870980" y="5736235"/>
                  <a:pt x="8810000" y="5717173"/>
                </a:cubicBezTo>
                <a:lnTo>
                  <a:pt x="8756899" y="5700756"/>
                </a:lnTo>
                <a:lnTo>
                  <a:pt x="8840017" y="5717739"/>
                </a:lnTo>
                <a:cubicBezTo>
                  <a:pt x="8870224" y="5728308"/>
                  <a:pt x="8981990" y="5717739"/>
                  <a:pt x="8941210" y="5707170"/>
                </a:cubicBezTo>
                <a:cubicBezTo>
                  <a:pt x="8861162" y="5676974"/>
                  <a:pt x="8657266" y="5636208"/>
                  <a:pt x="8504722" y="5586384"/>
                </a:cubicBezTo>
                <a:cubicBezTo>
                  <a:pt x="8565136" y="5596953"/>
                  <a:pt x="8616488" y="5606012"/>
                  <a:pt x="8667838" y="5616580"/>
                </a:cubicBezTo>
                <a:cubicBezTo>
                  <a:pt x="8738824" y="5636208"/>
                  <a:pt x="8809810" y="5657346"/>
                  <a:pt x="8880796" y="5676974"/>
                </a:cubicBezTo>
                <a:cubicBezTo>
                  <a:pt x="8880796" y="5676974"/>
                  <a:pt x="8880796" y="5676974"/>
                  <a:pt x="9123961" y="5747936"/>
                </a:cubicBezTo>
                <a:cubicBezTo>
                  <a:pt x="9205520" y="5779642"/>
                  <a:pt x="9287077" y="5799270"/>
                  <a:pt x="9358064" y="5818898"/>
                </a:cubicBezTo>
                <a:cubicBezTo>
                  <a:pt x="9398843" y="5829467"/>
                  <a:pt x="9510608" y="5818898"/>
                  <a:pt x="9469828" y="5809839"/>
                </a:cubicBezTo>
                <a:cubicBezTo>
                  <a:pt x="9267444" y="5747936"/>
                  <a:pt x="9063548" y="5687543"/>
                  <a:pt x="8861162" y="5627149"/>
                </a:cubicBezTo>
                <a:cubicBezTo>
                  <a:pt x="8861162" y="5627149"/>
                  <a:pt x="8861162" y="5616580"/>
                  <a:pt x="8850590" y="5616580"/>
                </a:cubicBezTo>
                <a:cubicBezTo>
                  <a:pt x="8840017" y="5616580"/>
                  <a:pt x="8820382" y="5616580"/>
                  <a:pt x="8809810" y="5606012"/>
                </a:cubicBezTo>
                <a:cubicBezTo>
                  <a:pt x="8820382" y="5606012"/>
                  <a:pt x="8820382" y="5606012"/>
                  <a:pt x="8809810" y="5596953"/>
                </a:cubicBezTo>
                <a:cubicBezTo>
                  <a:pt x="8676900" y="5556187"/>
                  <a:pt x="8545502" y="5515422"/>
                  <a:pt x="8423164" y="5474656"/>
                </a:cubicBezTo>
                <a:cubicBezTo>
                  <a:pt x="8423164" y="5474656"/>
                  <a:pt x="8414102" y="5464087"/>
                  <a:pt x="8403529" y="5464087"/>
                </a:cubicBezTo>
                <a:cubicBezTo>
                  <a:pt x="8403529" y="5464087"/>
                  <a:pt x="8403529" y="5464087"/>
                  <a:pt x="8352178" y="5453518"/>
                </a:cubicBezTo>
                <a:cubicBezTo>
                  <a:pt x="8362750" y="5444459"/>
                  <a:pt x="8362750" y="5444459"/>
                  <a:pt x="8352178" y="5444459"/>
                </a:cubicBezTo>
                <a:cubicBezTo>
                  <a:pt x="8392956" y="5444459"/>
                  <a:pt x="8444308" y="5433891"/>
                  <a:pt x="8423164" y="5433891"/>
                </a:cubicBezTo>
                <a:cubicBezTo>
                  <a:pt x="8291764" y="5393125"/>
                  <a:pt x="8169426" y="5352360"/>
                  <a:pt x="8038027" y="5322163"/>
                </a:cubicBezTo>
                <a:cubicBezTo>
                  <a:pt x="8016882" y="5322163"/>
                  <a:pt x="7976103" y="5322163"/>
                  <a:pt x="7945897" y="5322163"/>
                </a:cubicBezTo>
                <a:cubicBezTo>
                  <a:pt x="7661953" y="5230063"/>
                  <a:pt x="7367436" y="5159101"/>
                  <a:pt x="7133334" y="5128904"/>
                </a:cubicBezTo>
                <a:cubicBezTo>
                  <a:pt x="7122761" y="5128904"/>
                  <a:pt x="7021568" y="5128904"/>
                  <a:pt x="7062348" y="5139473"/>
                </a:cubicBezTo>
                <a:cubicBezTo>
                  <a:pt x="7072920" y="5150042"/>
                  <a:pt x="7163541" y="5169670"/>
                  <a:pt x="7275306" y="5210435"/>
                </a:cubicBezTo>
                <a:cubicBezTo>
                  <a:pt x="7275306" y="5210435"/>
                  <a:pt x="7275306" y="5210435"/>
                  <a:pt x="7468629" y="5270829"/>
                </a:cubicBezTo>
                <a:cubicBezTo>
                  <a:pt x="7519981" y="5281397"/>
                  <a:pt x="7569822" y="5301025"/>
                  <a:pt x="7610601" y="5311594"/>
                </a:cubicBezTo>
                <a:cubicBezTo>
                  <a:pt x="7590967" y="5311594"/>
                  <a:pt x="7580394" y="5311594"/>
                  <a:pt x="7580394" y="5322163"/>
                </a:cubicBezTo>
                <a:cubicBezTo>
                  <a:pt x="7539615" y="5311594"/>
                  <a:pt x="7488264" y="5301025"/>
                  <a:pt x="7448995" y="5301025"/>
                </a:cubicBezTo>
                <a:cubicBezTo>
                  <a:pt x="7448995" y="5301025"/>
                  <a:pt x="7438422" y="5301025"/>
                  <a:pt x="7417278" y="5301025"/>
                </a:cubicBezTo>
                <a:cubicBezTo>
                  <a:pt x="7122761" y="5199866"/>
                  <a:pt x="6817673" y="5109276"/>
                  <a:pt x="6514095" y="5006608"/>
                </a:cubicBezTo>
                <a:cubicBezTo>
                  <a:pt x="6209005" y="4905449"/>
                  <a:pt x="5914490" y="4793721"/>
                  <a:pt x="5619973" y="4692562"/>
                </a:cubicBezTo>
                <a:cubicBezTo>
                  <a:pt x="5669815" y="4712190"/>
                  <a:pt x="5731739" y="4722759"/>
                  <a:pt x="5792152" y="4742387"/>
                </a:cubicBezTo>
                <a:cubicBezTo>
                  <a:pt x="5813297" y="4752956"/>
                  <a:pt x="5843504" y="4752956"/>
                  <a:pt x="5863138" y="4752956"/>
                </a:cubicBezTo>
                <a:cubicBezTo>
                  <a:pt x="5863138" y="4752956"/>
                  <a:pt x="5863138" y="4752956"/>
                  <a:pt x="5934124" y="4772584"/>
                </a:cubicBezTo>
                <a:cubicBezTo>
                  <a:pt x="5964330" y="4783152"/>
                  <a:pt x="6005110" y="4783152"/>
                  <a:pt x="6035317" y="4783152"/>
                </a:cubicBezTo>
                <a:cubicBezTo>
                  <a:pt x="6168227" y="4823918"/>
                  <a:pt x="6310199" y="4864683"/>
                  <a:pt x="6452171" y="4916018"/>
                </a:cubicBezTo>
                <a:cubicBezTo>
                  <a:pt x="6492949" y="4925077"/>
                  <a:pt x="6594143" y="4916018"/>
                  <a:pt x="6563936" y="4905449"/>
                </a:cubicBezTo>
                <a:cubicBezTo>
                  <a:pt x="6452170" y="4869968"/>
                  <a:pt x="6343048" y="4834487"/>
                  <a:pt x="6235248" y="4800327"/>
                </a:cubicBezTo>
                <a:lnTo>
                  <a:pt x="5920795" y="4705042"/>
                </a:lnTo>
                <a:lnTo>
                  <a:pt x="6030786" y="4733894"/>
                </a:lnTo>
                <a:cubicBezTo>
                  <a:pt x="6096863" y="4752956"/>
                  <a:pt x="6162940" y="4773338"/>
                  <a:pt x="6228640" y="4793721"/>
                </a:cubicBezTo>
                <a:cubicBezTo>
                  <a:pt x="6249785" y="4804290"/>
                  <a:pt x="6290564" y="4804290"/>
                  <a:pt x="6320771" y="4793721"/>
                </a:cubicBezTo>
                <a:cubicBezTo>
                  <a:pt x="6473315" y="4845056"/>
                  <a:pt x="6634922" y="4875252"/>
                  <a:pt x="6798038" y="4916018"/>
                </a:cubicBezTo>
                <a:cubicBezTo>
                  <a:pt x="6808611" y="4925077"/>
                  <a:pt x="6838818" y="4925077"/>
                  <a:pt x="6869024" y="4925077"/>
                </a:cubicBezTo>
                <a:cubicBezTo>
                  <a:pt x="6869024" y="4925077"/>
                  <a:pt x="6869024" y="4925077"/>
                  <a:pt x="6991362" y="4965842"/>
                </a:cubicBezTo>
                <a:cubicBezTo>
                  <a:pt x="6970217" y="4965842"/>
                  <a:pt x="6961155" y="4965842"/>
                  <a:pt x="6980789" y="4976411"/>
                </a:cubicBezTo>
                <a:cubicBezTo>
                  <a:pt x="7143906" y="5038314"/>
                  <a:pt x="7305513" y="5088139"/>
                  <a:pt x="7468629" y="5128904"/>
                </a:cubicBezTo>
                <a:cubicBezTo>
                  <a:pt x="7855276" y="5301025"/>
                  <a:pt x="8352178" y="5382556"/>
                  <a:pt x="8769032" y="5474656"/>
                </a:cubicBezTo>
                <a:cubicBezTo>
                  <a:pt x="8962354" y="5524481"/>
                  <a:pt x="9145106" y="5575815"/>
                  <a:pt x="9338430" y="5606012"/>
                </a:cubicBezTo>
                <a:cubicBezTo>
                  <a:pt x="9358064" y="5606012"/>
                  <a:pt x="9480401" y="5606012"/>
                  <a:pt x="9450195" y="5596953"/>
                </a:cubicBezTo>
                <a:cubicBezTo>
                  <a:pt x="9327857" y="5545618"/>
                  <a:pt x="9196458" y="5504853"/>
                  <a:pt x="9063548" y="5474656"/>
                </a:cubicBezTo>
                <a:cubicBezTo>
                  <a:pt x="9063548" y="5474656"/>
                  <a:pt x="9063548" y="5474656"/>
                  <a:pt x="9114900" y="5485225"/>
                </a:cubicBezTo>
                <a:cubicBezTo>
                  <a:pt x="9145106" y="5494284"/>
                  <a:pt x="9256872" y="5485225"/>
                  <a:pt x="9216092" y="5474656"/>
                </a:cubicBezTo>
                <a:cubicBezTo>
                  <a:pt x="9012196" y="5412753"/>
                  <a:pt x="8799238" y="5352360"/>
                  <a:pt x="8586280" y="5301025"/>
                </a:cubicBezTo>
                <a:cubicBezTo>
                  <a:pt x="8485088" y="5260260"/>
                  <a:pt x="8382384" y="5230063"/>
                  <a:pt x="8270620" y="5199866"/>
                </a:cubicBezTo>
                <a:cubicBezTo>
                  <a:pt x="8433736" y="5230063"/>
                  <a:pt x="8586280" y="5270829"/>
                  <a:pt x="8749396" y="5301025"/>
                </a:cubicBezTo>
                <a:cubicBezTo>
                  <a:pt x="8820382" y="5311594"/>
                  <a:pt x="8880796" y="5332732"/>
                  <a:pt x="8951782" y="5341791"/>
                </a:cubicBezTo>
                <a:cubicBezTo>
                  <a:pt x="8972928" y="5352360"/>
                  <a:pt x="8981990" y="5352360"/>
                  <a:pt x="9003134" y="5352360"/>
                </a:cubicBezTo>
                <a:cubicBezTo>
                  <a:pt x="9003134" y="5352360"/>
                  <a:pt x="9003134" y="5352360"/>
                  <a:pt x="9043914" y="5352360"/>
                </a:cubicBezTo>
                <a:cubicBezTo>
                  <a:pt x="9084692" y="5362928"/>
                  <a:pt x="9175312" y="5352360"/>
                  <a:pt x="9123961" y="5341791"/>
                </a:cubicBezTo>
                <a:cubicBezTo>
                  <a:pt x="9033340" y="5322163"/>
                  <a:pt x="8941210" y="5311594"/>
                  <a:pt x="8850590" y="5291966"/>
                </a:cubicBezTo>
                <a:cubicBezTo>
                  <a:pt x="8850590" y="5291966"/>
                  <a:pt x="8850590" y="5291966"/>
                  <a:pt x="8829444" y="5281397"/>
                </a:cubicBezTo>
                <a:cubicBezTo>
                  <a:pt x="8829444" y="5281397"/>
                  <a:pt x="8829444" y="5281397"/>
                  <a:pt x="8911004" y="5301025"/>
                </a:cubicBezTo>
                <a:cubicBezTo>
                  <a:pt x="8932148" y="5301025"/>
                  <a:pt x="9033340" y="5301025"/>
                  <a:pt x="9012196" y="5291966"/>
                </a:cubicBezTo>
                <a:cubicBezTo>
                  <a:pt x="9043914" y="5291966"/>
                  <a:pt x="9084692" y="5301025"/>
                  <a:pt x="9114900" y="5301025"/>
                </a:cubicBezTo>
                <a:cubicBezTo>
                  <a:pt x="9123961" y="5301025"/>
                  <a:pt x="9237236" y="5301025"/>
                  <a:pt x="9205520" y="5291966"/>
                </a:cubicBezTo>
                <a:cubicBezTo>
                  <a:pt x="9134534" y="5260260"/>
                  <a:pt x="9052976" y="5230063"/>
                  <a:pt x="8972928" y="5210435"/>
                </a:cubicBezTo>
                <a:cubicBezTo>
                  <a:pt x="8981990" y="5210435"/>
                  <a:pt x="8981990" y="5210435"/>
                  <a:pt x="8972928" y="5199866"/>
                </a:cubicBezTo>
                <a:cubicBezTo>
                  <a:pt x="8932148" y="5189298"/>
                  <a:pt x="8891368" y="5180239"/>
                  <a:pt x="8850590" y="5159101"/>
                </a:cubicBezTo>
                <a:cubicBezTo>
                  <a:pt x="8901942" y="5169670"/>
                  <a:pt x="8951782" y="5180239"/>
                  <a:pt x="9003134" y="5180239"/>
                </a:cubicBezTo>
                <a:cubicBezTo>
                  <a:pt x="9012196" y="5180239"/>
                  <a:pt x="9123961" y="5180239"/>
                  <a:pt x="9084692" y="5169670"/>
                </a:cubicBezTo>
                <a:cubicBezTo>
                  <a:pt x="8891368" y="5118335"/>
                  <a:pt x="8657266" y="5068511"/>
                  <a:pt x="8463942" y="5006608"/>
                </a:cubicBezTo>
                <a:cubicBezTo>
                  <a:pt x="8463942" y="4997549"/>
                  <a:pt x="8474516" y="4997549"/>
                  <a:pt x="8463942" y="4997549"/>
                </a:cubicBezTo>
                <a:cubicBezTo>
                  <a:pt x="8463942" y="4997549"/>
                  <a:pt x="8463942" y="4997549"/>
                  <a:pt x="8444308" y="4986980"/>
                </a:cubicBezTo>
                <a:cubicBezTo>
                  <a:pt x="8545502" y="5006608"/>
                  <a:pt x="8646694" y="5027745"/>
                  <a:pt x="8749396" y="5047373"/>
                </a:cubicBezTo>
                <a:cubicBezTo>
                  <a:pt x="8769032" y="5047373"/>
                  <a:pt x="8891368" y="5057942"/>
                  <a:pt x="8840017" y="5038314"/>
                </a:cubicBezTo>
                <a:cubicBezTo>
                  <a:pt x="8840017" y="5038314"/>
                  <a:pt x="8840017" y="5038314"/>
                  <a:pt x="8758458" y="5006608"/>
                </a:cubicBezTo>
                <a:cubicBezTo>
                  <a:pt x="8840017" y="5027745"/>
                  <a:pt x="8921576" y="5038314"/>
                  <a:pt x="9003134" y="5047373"/>
                </a:cubicBezTo>
                <a:cubicBezTo>
                  <a:pt x="9022768" y="5047373"/>
                  <a:pt x="9134534" y="5047373"/>
                  <a:pt x="9093754" y="5038314"/>
                </a:cubicBezTo>
                <a:cubicBezTo>
                  <a:pt x="9093754" y="5038314"/>
                  <a:pt x="9093754" y="5038314"/>
                  <a:pt x="9052976" y="5027745"/>
                </a:cubicBezTo>
                <a:cubicBezTo>
                  <a:pt x="9093754" y="5027745"/>
                  <a:pt x="9164740" y="5017177"/>
                  <a:pt x="9145106" y="5006608"/>
                </a:cubicBezTo>
                <a:cubicBezTo>
                  <a:pt x="8962354" y="4965842"/>
                  <a:pt x="8779604" y="4916018"/>
                  <a:pt x="8596852" y="4875252"/>
                </a:cubicBezTo>
                <a:cubicBezTo>
                  <a:pt x="8627437" y="4875252"/>
                  <a:pt x="8675012" y="4869307"/>
                  <a:pt x="8683508" y="4861876"/>
                </a:cubicBezTo>
                <a:lnTo>
                  <a:pt x="8678424" y="4855905"/>
                </a:lnTo>
                <a:lnTo>
                  <a:pt x="8811132" y="4883934"/>
                </a:lnTo>
                <a:cubicBezTo>
                  <a:pt x="8873244" y="4895258"/>
                  <a:pt x="8936679" y="4905449"/>
                  <a:pt x="9003134" y="4916018"/>
                </a:cubicBezTo>
                <a:cubicBezTo>
                  <a:pt x="9012196" y="4916018"/>
                  <a:pt x="9052976" y="4916018"/>
                  <a:pt x="9074120" y="4905449"/>
                </a:cubicBezTo>
                <a:cubicBezTo>
                  <a:pt x="8728252" y="4854115"/>
                  <a:pt x="8392956" y="4783152"/>
                  <a:pt x="8047088" y="4722759"/>
                </a:cubicBezTo>
                <a:cubicBezTo>
                  <a:pt x="8158854" y="4752956"/>
                  <a:pt x="8270620" y="4783152"/>
                  <a:pt x="8373322" y="4813349"/>
                </a:cubicBezTo>
                <a:cubicBezTo>
                  <a:pt x="8343116" y="4813349"/>
                  <a:pt x="8270620" y="4813349"/>
                  <a:pt x="8302336" y="4823918"/>
                </a:cubicBezTo>
                <a:cubicBezTo>
                  <a:pt x="8343116" y="4834487"/>
                  <a:pt x="8373322" y="4845056"/>
                  <a:pt x="8414102" y="4854115"/>
                </a:cubicBezTo>
                <a:cubicBezTo>
                  <a:pt x="8414102" y="4854115"/>
                  <a:pt x="8414102" y="4854115"/>
                  <a:pt x="8352178" y="4845056"/>
                </a:cubicBezTo>
                <a:cubicBezTo>
                  <a:pt x="8229840" y="4813349"/>
                  <a:pt x="8109013" y="4783152"/>
                  <a:pt x="7986676" y="4752956"/>
                </a:cubicBezTo>
                <a:cubicBezTo>
                  <a:pt x="7896055" y="4712190"/>
                  <a:pt x="7793352" y="4681994"/>
                  <a:pt x="7692159" y="4651797"/>
                </a:cubicBezTo>
                <a:cubicBezTo>
                  <a:pt x="7560760" y="4621600"/>
                  <a:pt x="7427850" y="4591404"/>
                  <a:pt x="7285878" y="4570266"/>
                </a:cubicBezTo>
                <a:cubicBezTo>
                  <a:pt x="7335719" y="4580835"/>
                  <a:pt x="7376498" y="4591404"/>
                  <a:pt x="7427850" y="4611031"/>
                </a:cubicBezTo>
                <a:cubicBezTo>
                  <a:pt x="7397643" y="4611031"/>
                  <a:pt x="7387071" y="4611031"/>
                  <a:pt x="7397643" y="4621600"/>
                </a:cubicBezTo>
                <a:cubicBezTo>
                  <a:pt x="7397643" y="4621600"/>
                  <a:pt x="7397643" y="4621600"/>
                  <a:pt x="7468629" y="4641228"/>
                </a:cubicBezTo>
                <a:cubicBezTo>
                  <a:pt x="7264733" y="4580835"/>
                  <a:pt x="7072920" y="4529500"/>
                  <a:pt x="6869024" y="4499304"/>
                </a:cubicBezTo>
                <a:cubicBezTo>
                  <a:pt x="6858452" y="4499304"/>
                  <a:pt x="6746687" y="4488735"/>
                  <a:pt x="6776893" y="4499304"/>
                </a:cubicBezTo>
                <a:cubicBezTo>
                  <a:pt x="7072920" y="4641228"/>
                  <a:pt x="7397643" y="4703131"/>
                  <a:pt x="7722366" y="4783152"/>
                </a:cubicBezTo>
                <a:cubicBezTo>
                  <a:pt x="7692159" y="4793721"/>
                  <a:pt x="7661953" y="4793721"/>
                  <a:pt x="7681587" y="4804290"/>
                </a:cubicBezTo>
                <a:cubicBezTo>
                  <a:pt x="7743511" y="4823918"/>
                  <a:pt x="7793352" y="4845056"/>
                  <a:pt x="7855276" y="4864683"/>
                </a:cubicBezTo>
                <a:cubicBezTo>
                  <a:pt x="7834131" y="4854115"/>
                  <a:pt x="7803925" y="4854115"/>
                  <a:pt x="7782779" y="4845056"/>
                </a:cubicBezTo>
                <a:cubicBezTo>
                  <a:pt x="7773718" y="4845056"/>
                  <a:pt x="7752573" y="4845056"/>
                  <a:pt x="7722366" y="4845056"/>
                </a:cubicBezTo>
                <a:cubicBezTo>
                  <a:pt x="7681587" y="4834487"/>
                  <a:pt x="7640808" y="4813349"/>
                  <a:pt x="7610601" y="4804290"/>
                </a:cubicBezTo>
                <a:cubicBezTo>
                  <a:pt x="7569822" y="4793721"/>
                  <a:pt x="7468629" y="4804290"/>
                  <a:pt x="7498835" y="4813349"/>
                </a:cubicBezTo>
                <a:cubicBezTo>
                  <a:pt x="7498835" y="4813349"/>
                  <a:pt x="7498835" y="4813349"/>
                  <a:pt x="7681587" y="4875252"/>
                </a:cubicBezTo>
                <a:cubicBezTo>
                  <a:pt x="7661953" y="4875252"/>
                  <a:pt x="7631746" y="4875252"/>
                  <a:pt x="7621173" y="4875252"/>
                </a:cubicBezTo>
                <a:cubicBezTo>
                  <a:pt x="7529043" y="4845056"/>
                  <a:pt x="7438422" y="4813349"/>
                  <a:pt x="7356864" y="4793721"/>
                </a:cubicBezTo>
                <a:cubicBezTo>
                  <a:pt x="7335719" y="4783152"/>
                  <a:pt x="7296450" y="4783152"/>
                  <a:pt x="7264733" y="4783152"/>
                </a:cubicBezTo>
                <a:cubicBezTo>
                  <a:pt x="7174113" y="4752956"/>
                  <a:pt x="7081982" y="4733328"/>
                  <a:pt x="6991362" y="4703131"/>
                </a:cubicBezTo>
                <a:cubicBezTo>
                  <a:pt x="6970217" y="4692562"/>
                  <a:pt x="6838818" y="4692562"/>
                  <a:pt x="6888659" y="4712190"/>
                </a:cubicBezTo>
                <a:cubicBezTo>
                  <a:pt x="6888659" y="4712190"/>
                  <a:pt x="6888659" y="4712190"/>
                  <a:pt x="7032141" y="4763525"/>
                </a:cubicBezTo>
                <a:cubicBezTo>
                  <a:pt x="7010996" y="4763525"/>
                  <a:pt x="6991362" y="4763525"/>
                  <a:pt x="7010996" y="4772584"/>
                </a:cubicBezTo>
                <a:cubicBezTo>
                  <a:pt x="7204320" y="4864683"/>
                  <a:pt x="7458057" y="4925077"/>
                  <a:pt x="7692159" y="4986980"/>
                </a:cubicBezTo>
                <a:cubicBezTo>
                  <a:pt x="7671015" y="4986980"/>
                  <a:pt x="7661953" y="4986980"/>
                  <a:pt x="7651380" y="4997549"/>
                </a:cubicBezTo>
                <a:cubicBezTo>
                  <a:pt x="7600029" y="4976411"/>
                  <a:pt x="7590967" y="4976411"/>
                  <a:pt x="7509408" y="4956783"/>
                </a:cubicBezTo>
                <a:cubicBezTo>
                  <a:pt x="7488264" y="4956783"/>
                  <a:pt x="7376498" y="4946214"/>
                  <a:pt x="7408216" y="4956783"/>
                </a:cubicBezTo>
                <a:cubicBezTo>
                  <a:pt x="7427850" y="4976411"/>
                  <a:pt x="7458057" y="4986980"/>
                  <a:pt x="7488264" y="4997549"/>
                </a:cubicBezTo>
                <a:cubicBezTo>
                  <a:pt x="7335719" y="4956783"/>
                  <a:pt x="7193747" y="4916018"/>
                  <a:pt x="7041203" y="4885821"/>
                </a:cubicBezTo>
                <a:cubicBezTo>
                  <a:pt x="7021568" y="4875252"/>
                  <a:pt x="6899231" y="4864683"/>
                  <a:pt x="6950583" y="4885821"/>
                </a:cubicBezTo>
                <a:cubicBezTo>
                  <a:pt x="6950583" y="4885821"/>
                  <a:pt x="6950583" y="4885821"/>
                  <a:pt x="6961155" y="4894880"/>
                </a:cubicBezTo>
                <a:cubicBezTo>
                  <a:pt x="6920376" y="4885821"/>
                  <a:pt x="6869024" y="4875252"/>
                  <a:pt x="6828245" y="4864683"/>
                </a:cubicBezTo>
                <a:cubicBezTo>
                  <a:pt x="6757259" y="4845056"/>
                  <a:pt x="6686273" y="4823918"/>
                  <a:pt x="6615287" y="4793721"/>
                </a:cubicBezTo>
                <a:cubicBezTo>
                  <a:pt x="6634922" y="4793721"/>
                  <a:pt x="6645494" y="4793721"/>
                  <a:pt x="6625860" y="4783152"/>
                </a:cubicBezTo>
                <a:cubicBezTo>
                  <a:pt x="6585080" y="4772584"/>
                  <a:pt x="6544301" y="4763525"/>
                  <a:pt x="6503522" y="4752956"/>
                </a:cubicBezTo>
                <a:cubicBezTo>
                  <a:pt x="6482377" y="4742387"/>
                  <a:pt x="6462743" y="4733328"/>
                  <a:pt x="6432536" y="4722759"/>
                </a:cubicBezTo>
                <a:cubicBezTo>
                  <a:pt x="6492949" y="4733328"/>
                  <a:pt x="6554874" y="4733328"/>
                  <a:pt x="6615287" y="4742387"/>
                </a:cubicBezTo>
                <a:cubicBezTo>
                  <a:pt x="6625860" y="4742387"/>
                  <a:pt x="6716480" y="4742387"/>
                  <a:pt x="6696846" y="4733328"/>
                </a:cubicBezTo>
                <a:cubicBezTo>
                  <a:pt x="6544301" y="4662366"/>
                  <a:pt x="6381185" y="4600463"/>
                  <a:pt x="6219578" y="4550638"/>
                </a:cubicBezTo>
                <a:cubicBezTo>
                  <a:pt x="6219578" y="4550638"/>
                  <a:pt x="6219578" y="4550638"/>
                  <a:pt x="6209005" y="4550638"/>
                </a:cubicBezTo>
                <a:cubicBezTo>
                  <a:pt x="6209005" y="4550638"/>
                  <a:pt x="6209005" y="4550638"/>
                  <a:pt x="6209005" y="4540069"/>
                </a:cubicBezTo>
                <a:cubicBezTo>
                  <a:pt x="6209005" y="4540069"/>
                  <a:pt x="6209005" y="4540069"/>
                  <a:pt x="6299626" y="4570266"/>
                </a:cubicBezTo>
                <a:cubicBezTo>
                  <a:pt x="6329833" y="4580835"/>
                  <a:pt x="6452171" y="4591404"/>
                  <a:pt x="6411391" y="4570266"/>
                </a:cubicBezTo>
                <a:cubicBezTo>
                  <a:pt x="6299626" y="4529500"/>
                  <a:pt x="6178799" y="4478166"/>
                  <a:pt x="6067034" y="4438910"/>
                </a:cubicBezTo>
                <a:cubicBezTo>
                  <a:pt x="6086668" y="4438910"/>
                  <a:pt x="6198434" y="4447969"/>
                  <a:pt x="6157654" y="4428342"/>
                </a:cubicBezTo>
                <a:cubicBezTo>
                  <a:pt x="6157654" y="4428342"/>
                  <a:pt x="6157654" y="4428342"/>
                  <a:pt x="6005110" y="4377007"/>
                </a:cubicBezTo>
                <a:cubicBezTo>
                  <a:pt x="6005110" y="4377007"/>
                  <a:pt x="6005110" y="4377007"/>
                  <a:pt x="6107813" y="4407204"/>
                </a:cubicBezTo>
                <a:cubicBezTo>
                  <a:pt x="6147082" y="4417773"/>
                  <a:pt x="6187861" y="4428342"/>
                  <a:pt x="6219578" y="4438910"/>
                </a:cubicBezTo>
                <a:cubicBezTo>
                  <a:pt x="6269420" y="4458538"/>
                  <a:pt x="6350978" y="4447969"/>
                  <a:pt x="6329833" y="4438910"/>
                </a:cubicBezTo>
                <a:cubicBezTo>
                  <a:pt x="6329833" y="4438910"/>
                  <a:pt x="6329833" y="4438910"/>
                  <a:pt x="6219578" y="4407204"/>
                </a:cubicBezTo>
                <a:cubicBezTo>
                  <a:pt x="6187861" y="4398145"/>
                  <a:pt x="6168227" y="4387576"/>
                  <a:pt x="6138020" y="4377007"/>
                </a:cubicBezTo>
                <a:cubicBezTo>
                  <a:pt x="6290564" y="4417773"/>
                  <a:pt x="6432536" y="4458538"/>
                  <a:pt x="6574508" y="4499304"/>
                </a:cubicBezTo>
                <a:cubicBezTo>
                  <a:pt x="6594143" y="4499304"/>
                  <a:pt x="6707418" y="4499304"/>
                  <a:pt x="6666639" y="4488735"/>
                </a:cubicBezTo>
                <a:cubicBezTo>
                  <a:pt x="6492949" y="4428342"/>
                  <a:pt x="6290564" y="4366438"/>
                  <a:pt x="6116875" y="4295476"/>
                </a:cubicBezTo>
                <a:cubicBezTo>
                  <a:pt x="5822359" y="4215455"/>
                  <a:pt x="5527842" y="4144493"/>
                  <a:pt x="5243898" y="4062962"/>
                </a:cubicBezTo>
                <a:cubicBezTo>
                  <a:pt x="4949383" y="3981431"/>
                  <a:pt x="4653356" y="3899900"/>
                  <a:pt x="4358840" y="3809310"/>
                </a:cubicBezTo>
                <a:cubicBezTo>
                  <a:pt x="4358840" y="3809310"/>
                  <a:pt x="4358840" y="3809310"/>
                  <a:pt x="3922352" y="3676444"/>
                </a:cubicBezTo>
                <a:cubicBezTo>
                  <a:pt x="3922352" y="3676444"/>
                  <a:pt x="3922352" y="3676444"/>
                  <a:pt x="3485863" y="3534520"/>
                </a:cubicBezTo>
                <a:cubicBezTo>
                  <a:pt x="3232126" y="3472617"/>
                  <a:pt x="2987451" y="3392596"/>
                  <a:pt x="2733714" y="3300496"/>
                </a:cubicBezTo>
                <a:cubicBezTo>
                  <a:pt x="2490550" y="3218965"/>
                  <a:pt x="2245875" y="3117806"/>
                  <a:pt x="2002710" y="3016647"/>
                </a:cubicBezTo>
                <a:cubicBezTo>
                  <a:pt x="2022344" y="3016647"/>
                  <a:pt x="2022344" y="3016647"/>
                  <a:pt x="2022344" y="3006079"/>
                </a:cubicBezTo>
                <a:cubicBezTo>
                  <a:pt x="1940786" y="2975882"/>
                  <a:pt x="1850165" y="2945685"/>
                  <a:pt x="1768608" y="2924548"/>
                </a:cubicBezTo>
                <a:cubicBezTo>
                  <a:pt x="1779180" y="2915488"/>
                  <a:pt x="1789752" y="2915488"/>
                  <a:pt x="1779180" y="2904920"/>
                </a:cubicBezTo>
                <a:cubicBezTo>
                  <a:pt x="1687049" y="2864154"/>
                  <a:pt x="1575284" y="2833957"/>
                  <a:pt x="1484663" y="2782623"/>
                </a:cubicBezTo>
                <a:cubicBezTo>
                  <a:pt x="1493725" y="2782623"/>
                  <a:pt x="1514870" y="2782623"/>
                  <a:pt x="1523932" y="2782623"/>
                </a:cubicBezTo>
                <a:cubicBezTo>
                  <a:pt x="1523932" y="2782623"/>
                  <a:pt x="1523932" y="2782623"/>
                  <a:pt x="1555649" y="2782623"/>
                </a:cubicBezTo>
                <a:cubicBezTo>
                  <a:pt x="1575284" y="2793192"/>
                  <a:pt x="1637207" y="2782623"/>
                  <a:pt x="1616063" y="2772054"/>
                </a:cubicBezTo>
                <a:cubicBezTo>
                  <a:pt x="1616063" y="2772054"/>
                  <a:pt x="1616063" y="2772054"/>
                  <a:pt x="1545077" y="2731289"/>
                </a:cubicBezTo>
                <a:cubicBezTo>
                  <a:pt x="1545077" y="2731289"/>
                  <a:pt x="1545077" y="2731289"/>
                  <a:pt x="1637207" y="2762995"/>
                </a:cubicBezTo>
                <a:cubicBezTo>
                  <a:pt x="1646270" y="2772054"/>
                  <a:pt x="1708194" y="2762995"/>
                  <a:pt x="1697621" y="2752427"/>
                </a:cubicBezTo>
                <a:cubicBezTo>
                  <a:pt x="1626635" y="2722230"/>
                  <a:pt x="1555649" y="2690523"/>
                  <a:pt x="1484663" y="2660327"/>
                </a:cubicBezTo>
                <a:cubicBezTo>
                  <a:pt x="1504298" y="2660327"/>
                  <a:pt x="1523932" y="2651268"/>
                  <a:pt x="1514870" y="2640699"/>
                </a:cubicBezTo>
                <a:cubicBezTo>
                  <a:pt x="1452946" y="2610502"/>
                  <a:pt x="1392532" y="2589365"/>
                  <a:pt x="1332119" y="2569737"/>
                </a:cubicBezTo>
                <a:cubicBezTo>
                  <a:pt x="1351754" y="2559168"/>
                  <a:pt x="1362326" y="2559168"/>
                  <a:pt x="1362326" y="2548599"/>
                </a:cubicBezTo>
                <a:cubicBezTo>
                  <a:pt x="1362326" y="2548599"/>
                  <a:pt x="1362326" y="2548599"/>
                  <a:pt x="1372898" y="2559168"/>
                </a:cubicBezTo>
                <a:cubicBezTo>
                  <a:pt x="1381960" y="2559168"/>
                  <a:pt x="1443884" y="2548599"/>
                  <a:pt x="1422739" y="2539540"/>
                </a:cubicBezTo>
                <a:cubicBezTo>
                  <a:pt x="1403105" y="2528971"/>
                  <a:pt x="1372898" y="2507834"/>
                  <a:pt x="1351754" y="2498775"/>
                </a:cubicBezTo>
                <a:cubicBezTo>
                  <a:pt x="1332119" y="2488206"/>
                  <a:pt x="1301912" y="2498775"/>
                  <a:pt x="1291340" y="2498775"/>
                </a:cubicBezTo>
                <a:cubicBezTo>
                  <a:pt x="1270195" y="2498775"/>
                  <a:pt x="1239988" y="2488206"/>
                  <a:pt x="1220354" y="2477637"/>
                </a:cubicBezTo>
                <a:cubicBezTo>
                  <a:pt x="1220354" y="2477637"/>
                  <a:pt x="1220354" y="2477637"/>
                  <a:pt x="1220354" y="2468578"/>
                </a:cubicBezTo>
                <a:cubicBezTo>
                  <a:pt x="1149368" y="2436871"/>
                  <a:pt x="1076872" y="2406675"/>
                  <a:pt x="1016458" y="2365909"/>
                </a:cubicBezTo>
                <a:cubicBezTo>
                  <a:pt x="1046665" y="2365909"/>
                  <a:pt x="1087444" y="2376478"/>
                  <a:pt x="1117651" y="2387047"/>
                </a:cubicBezTo>
                <a:cubicBezTo>
                  <a:pt x="1220354" y="2436871"/>
                  <a:pt x="1332119" y="2468578"/>
                  <a:pt x="1433312" y="2507834"/>
                </a:cubicBezTo>
                <a:cubicBezTo>
                  <a:pt x="1452946" y="2507834"/>
                  <a:pt x="1493725" y="2498775"/>
                  <a:pt x="1493725" y="2488206"/>
                </a:cubicBezTo>
                <a:cubicBezTo>
                  <a:pt x="1555649" y="2518402"/>
                  <a:pt x="1616063" y="2539540"/>
                  <a:pt x="1676476" y="2559168"/>
                </a:cubicBezTo>
                <a:cubicBezTo>
                  <a:pt x="1676476" y="2559168"/>
                  <a:pt x="1676476" y="2559168"/>
                  <a:pt x="1687049" y="2559168"/>
                </a:cubicBezTo>
                <a:cubicBezTo>
                  <a:pt x="1687049" y="2569737"/>
                  <a:pt x="1697621" y="2569737"/>
                  <a:pt x="1697621" y="2569737"/>
                </a:cubicBezTo>
                <a:cubicBezTo>
                  <a:pt x="1758035" y="2589365"/>
                  <a:pt x="1829021" y="2610502"/>
                  <a:pt x="1890945" y="2630130"/>
                </a:cubicBezTo>
                <a:cubicBezTo>
                  <a:pt x="1900007" y="2640699"/>
                  <a:pt x="1970993" y="2630130"/>
                  <a:pt x="1951358" y="2619561"/>
                </a:cubicBezTo>
                <a:cubicBezTo>
                  <a:pt x="1910579" y="2599933"/>
                  <a:pt x="1859228" y="2578796"/>
                  <a:pt x="1819959" y="2559168"/>
                </a:cubicBezTo>
                <a:cubicBezTo>
                  <a:pt x="1839593" y="2548599"/>
                  <a:pt x="1850165" y="2548599"/>
                  <a:pt x="1839593" y="2539540"/>
                </a:cubicBezTo>
                <a:cubicBezTo>
                  <a:pt x="1798814" y="2507834"/>
                  <a:pt x="1758035" y="2488206"/>
                  <a:pt x="1717256" y="2468578"/>
                </a:cubicBezTo>
                <a:cubicBezTo>
                  <a:pt x="1738400" y="2468578"/>
                  <a:pt x="1789752" y="2458009"/>
                  <a:pt x="1768608" y="2447440"/>
                </a:cubicBezTo>
                <a:cubicBezTo>
                  <a:pt x="1667415" y="2396106"/>
                  <a:pt x="1555649" y="2365909"/>
                  <a:pt x="1443884" y="2316085"/>
                </a:cubicBezTo>
                <a:cubicBezTo>
                  <a:pt x="1443884" y="2316085"/>
                  <a:pt x="1433312" y="2316085"/>
                  <a:pt x="1422739" y="2316085"/>
                </a:cubicBezTo>
                <a:cubicBezTo>
                  <a:pt x="1261133" y="2254182"/>
                  <a:pt x="1098016" y="2193788"/>
                  <a:pt x="934900" y="2131885"/>
                </a:cubicBezTo>
                <a:cubicBezTo>
                  <a:pt x="833707" y="2082061"/>
                  <a:pt x="743087" y="2030726"/>
                  <a:pt x="640383" y="1980902"/>
                </a:cubicBezTo>
                <a:cubicBezTo>
                  <a:pt x="650956" y="1980902"/>
                  <a:pt x="650956" y="1980902"/>
                  <a:pt x="650956" y="1970333"/>
                </a:cubicBezTo>
                <a:cubicBezTo>
                  <a:pt x="650956" y="1970333"/>
                  <a:pt x="650956" y="1970333"/>
                  <a:pt x="591062" y="1944854"/>
                </a:cubicBezTo>
                <a:lnTo>
                  <a:pt x="554616" y="1929351"/>
                </a:lnTo>
                <a:lnTo>
                  <a:pt x="579403" y="1928246"/>
                </a:lnTo>
                <a:cubicBezTo>
                  <a:pt x="592053" y="1926925"/>
                  <a:pt x="604890" y="1924283"/>
                  <a:pt x="610177" y="1918999"/>
                </a:cubicBezTo>
                <a:cubicBezTo>
                  <a:pt x="681163" y="1949195"/>
                  <a:pt x="762721" y="1980902"/>
                  <a:pt x="833707" y="2011098"/>
                </a:cubicBezTo>
                <a:cubicBezTo>
                  <a:pt x="814073" y="2011098"/>
                  <a:pt x="762721" y="2021667"/>
                  <a:pt x="782356" y="2030726"/>
                </a:cubicBezTo>
                <a:cubicBezTo>
                  <a:pt x="782356" y="2030726"/>
                  <a:pt x="782356" y="2030726"/>
                  <a:pt x="965106" y="2101688"/>
                </a:cubicBezTo>
                <a:cubicBezTo>
                  <a:pt x="975679" y="2112257"/>
                  <a:pt x="996824" y="2101688"/>
                  <a:pt x="1016458" y="2101688"/>
                </a:cubicBezTo>
                <a:cubicBezTo>
                  <a:pt x="1016458" y="2101688"/>
                  <a:pt x="1016458" y="2101688"/>
                  <a:pt x="1027031" y="2101688"/>
                </a:cubicBezTo>
                <a:cubicBezTo>
                  <a:pt x="1037603" y="2112257"/>
                  <a:pt x="1057237" y="2101688"/>
                  <a:pt x="1067810" y="2101688"/>
                </a:cubicBezTo>
                <a:cubicBezTo>
                  <a:pt x="1067810" y="2101688"/>
                  <a:pt x="1067810" y="2101688"/>
                  <a:pt x="1076872" y="2101688"/>
                </a:cubicBezTo>
                <a:cubicBezTo>
                  <a:pt x="1149368" y="2131885"/>
                  <a:pt x="1220354" y="2153023"/>
                  <a:pt x="1301912" y="2172650"/>
                </a:cubicBezTo>
                <a:cubicBezTo>
                  <a:pt x="1301912" y="2183219"/>
                  <a:pt x="1310974" y="2172650"/>
                  <a:pt x="1321547" y="2172650"/>
                </a:cubicBezTo>
                <a:cubicBezTo>
                  <a:pt x="1362326" y="2193788"/>
                  <a:pt x="1403105" y="2213416"/>
                  <a:pt x="1422739" y="2223985"/>
                </a:cubicBezTo>
                <a:cubicBezTo>
                  <a:pt x="1443884" y="2234554"/>
                  <a:pt x="1504298" y="2213416"/>
                  <a:pt x="1484663" y="2213416"/>
                </a:cubicBezTo>
                <a:cubicBezTo>
                  <a:pt x="1443884" y="2193788"/>
                  <a:pt x="1381960" y="2163592"/>
                  <a:pt x="1321547" y="2131885"/>
                </a:cubicBezTo>
                <a:cubicBezTo>
                  <a:pt x="1351754" y="2153023"/>
                  <a:pt x="1392532" y="2163592"/>
                  <a:pt x="1433312" y="2172650"/>
                </a:cubicBezTo>
                <a:cubicBezTo>
                  <a:pt x="1443884" y="2172650"/>
                  <a:pt x="1504298" y="2172650"/>
                  <a:pt x="1484663" y="2153023"/>
                </a:cubicBezTo>
                <a:cubicBezTo>
                  <a:pt x="1443884" y="2131885"/>
                  <a:pt x="1342691" y="2101688"/>
                  <a:pt x="1270195" y="2071492"/>
                </a:cubicBezTo>
                <a:cubicBezTo>
                  <a:pt x="1301912" y="2082061"/>
                  <a:pt x="1332119" y="2082061"/>
                  <a:pt x="1362326" y="2082061"/>
                </a:cubicBezTo>
                <a:cubicBezTo>
                  <a:pt x="1392532" y="2101688"/>
                  <a:pt x="1422739" y="2112257"/>
                  <a:pt x="1463519" y="2131885"/>
                </a:cubicBezTo>
                <a:cubicBezTo>
                  <a:pt x="1463519" y="2131885"/>
                  <a:pt x="1463519" y="2131885"/>
                  <a:pt x="1575284" y="2183219"/>
                </a:cubicBezTo>
                <a:cubicBezTo>
                  <a:pt x="1616063" y="2204357"/>
                  <a:pt x="1656842" y="2223985"/>
                  <a:pt x="1697621" y="2243613"/>
                </a:cubicBezTo>
                <a:cubicBezTo>
                  <a:pt x="1717256" y="2254182"/>
                  <a:pt x="1768608" y="2234554"/>
                  <a:pt x="1758035" y="2223985"/>
                </a:cubicBezTo>
                <a:cubicBezTo>
                  <a:pt x="1656842" y="2172650"/>
                  <a:pt x="1555649" y="2131885"/>
                  <a:pt x="1463519" y="2082061"/>
                </a:cubicBezTo>
                <a:cubicBezTo>
                  <a:pt x="1452946" y="2082061"/>
                  <a:pt x="1443884" y="2071492"/>
                  <a:pt x="1433312" y="2071492"/>
                </a:cubicBezTo>
                <a:cubicBezTo>
                  <a:pt x="1443884" y="2071492"/>
                  <a:pt x="1443884" y="2071492"/>
                  <a:pt x="1443884" y="2060923"/>
                </a:cubicBezTo>
                <a:cubicBezTo>
                  <a:pt x="1381960" y="2030726"/>
                  <a:pt x="1310974" y="2000530"/>
                  <a:pt x="1261133" y="1970333"/>
                </a:cubicBezTo>
                <a:cubicBezTo>
                  <a:pt x="1261133" y="1959764"/>
                  <a:pt x="1250561" y="1959764"/>
                  <a:pt x="1250561" y="1959764"/>
                </a:cubicBezTo>
                <a:cubicBezTo>
                  <a:pt x="1250561" y="1959764"/>
                  <a:pt x="1250561" y="1959764"/>
                  <a:pt x="1229416" y="1949195"/>
                </a:cubicBezTo>
                <a:lnTo>
                  <a:pt x="1229416" y="1940136"/>
                </a:lnTo>
                <a:cubicBezTo>
                  <a:pt x="1229416" y="1940136"/>
                  <a:pt x="1229416" y="1940136"/>
                  <a:pt x="1220354" y="1940136"/>
                </a:cubicBezTo>
                <a:cubicBezTo>
                  <a:pt x="1250561" y="1940136"/>
                  <a:pt x="1280767" y="1929567"/>
                  <a:pt x="1270195" y="1929567"/>
                </a:cubicBezTo>
                <a:cubicBezTo>
                  <a:pt x="1209781" y="1899371"/>
                  <a:pt x="1149368" y="1869174"/>
                  <a:pt x="1076872" y="1848036"/>
                </a:cubicBezTo>
                <a:cubicBezTo>
                  <a:pt x="1076872" y="1837467"/>
                  <a:pt x="1046665" y="1837467"/>
                  <a:pt x="1027031" y="1848036"/>
                </a:cubicBezTo>
                <a:cubicBezTo>
                  <a:pt x="895631" y="1787643"/>
                  <a:pt x="743087" y="1736309"/>
                  <a:pt x="620749" y="1725740"/>
                </a:cubicBezTo>
                <a:cubicBezTo>
                  <a:pt x="610177" y="1725740"/>
                  <a:pt x="558825" y="1736309"/>
                  <a:pt x="579970" y="1746878"/>
                </a:cubicBezTo>
                <a:cubicBezTo>
                  <a:pt x="579970" y="1746878"/>
                  <a:pt x="629811" y="1766505"/>
                  <a:pt x="681163" y="1787643"/>
                </a:cubicBezTo>
                <a:cubicBezTo>
                  <a:pt x="681163" y="1796702"/>
                  <a:pt x="681163" y="1796702"/>
                  <a:pt x="681163" y="1796702"/>
                </a:cubicBezTo>
                <a:cubicBezTo>
                  <a:pt x="681163" y="1796702"/>
                  <a:pt x="681163" y="1796702"/>
                  <a:pt x="773293" y="1828409"/>
                </a:cubicBezTo>
                <a:cubicBezTo>
                  <a:pt x="803500" y="1848036"/>
                  <a:pt x="823135" y="1858605"/>
                  <a:pt x="844279" y="1858605"/>
                </a:cubicBezTo>
                <a:cubicBezTo>
                  <a:pt x="833707" y="1869174"/>
                  <a:pt x="823135" y="1869174"/>
                  <a:pt x="823135" y="1869174"/>
                </a:cubicBezTo>
                <a:cubicBezTo>
                  <a:pt x="803500" y="1869174"/>
                  <a:pt x="782356" y="1869174"/>
                  <a:pt x="752149" y="1869174"/>
                </a:cubicBezTo>
                <a:cubicBezTo>
                  <a:pt x="752149" y="1858605"/>
                  <a:pt x="752149" y="1869174"/>
                  <a:pt x="743087" y="1869174"/>
                </a:cubicBezTo>
                <a:cubicBezTo>
                  <a:pt x="558825" y="1777074"/>
                  <a:pt x="376074" y="1695543"/>
                  <a:pt x="193323" y="1604953"/>
                </a:cubicBezTo>
                <a:cubicBezTo>
                  <a:pt x="163116" y="1594384"/>
                  <a:pt x="132909" y="1594384"/>
                  <a:pt x="102702" y="1583815"/>
                </a:cubicBezTo>
                <a:cubicBezTo>
                  <a:pt x="92130" y="1583815"/>
                  <a:pt x="92130" y="1574757"/>
                  <a:pt x="81558" y="1574757"/>
                </a:cubicBezTo>
                <a:cubicBezTo>
                  <a:pt x="111765" y="1583815"/>
                  <a:pt x="143482" y="1594384"/>
                  <a:pt x="173689" y="1594384"/>
                </a:cubicBezTo>
                <a:cubicBezTo>
                  <a:pt x="143482" y="1583815"/>
                  <a:pt x="111765" y="1574757"/>
                  <a:pt x="92130" y="1553619"/>
                </a:cubicBezTo>
                <a:cubicBezTo>
                  <a:pt x="81558" y="1564188"/>
                  <a:pt x="70985" y="1564188"/>
                  <a:pt x="70985" y="1564188"/>
                </a:cubicBezTo>
                <a:cubicBezTo>
                  <a:pt x="51351" y="1553619"/>
                  <a:pt x="31717" y="1533991"/>
                  <a:pt x="0" y="1523422"/>
                </a:cubicBezTo>
                <a:cubicBezTo>
                  <a:pt x="10572" y="1512853"/>
                  <a:pt x="21144" y="1502284"/>
                  <a:pt x="21144" y="1493226"/>
                </a:cubicBezTo>
                <a:cubicBezTo>
                  <a:pt x="40779" y="1502284"/>
                  <a:pt x="70985" y="1502284"/>
                  <a:pt x="81558" y="1493226"/>
                </a:cubicBezTo>
                <a:cubicBezTo>
                  <a:pt x="152544" y="1523422"/>
                  <a:pt x="223530" y="1543050"/>
                  <a:pt x="296026" y="1574757"/>
                </a:cubicBezTo>
                <a:cubicBezTo>
                  <a:pt x="305088" y="1583815"/>
                  <a:pt x="367012" y="1574757"/>
                  <a:pt x="356440" y="1564188"/>
                </a:cubicBezTo>
                <a:cubicBezTo>
                  <a:pt x="264309" y="1523422"/>
                  <a:pt x="173689" y="1482657"/>
                  <a:pt x="81558" y="1452460"/>
                </a:cubicBezTo>
                <a:cubicBezTo>
                  <a:pt x="111765" y="1463029"/>
                  <a:pt x="152544" y="1472088"/>
                  <a:pt x="193323" y="1482657"/>
                </a:cubicBezTo>
                <a:cubicBezTo>
                  <a:pt x="203895" y="1493226"/>
                  <a:pt x="223530" y="1482657"/>
                  <a:pt x="244675" y="1482657"/>
                </a:cubicBezTo>
                <a:cubicBezTo>
                  <a:pt x="244675" y="1482657"/>
                  <a:pt x="244675" y="1482657"/>
                  <a:pt x="478777" y="1553619"/>
                </a:cubicBezTo>
                <a:cubicBezTo>
                  <a:pt x="487839" y="1553619"/>
                  <a:pt x="508984" y="1553619"/>
                  <a:pt x="518046" y="1553619"/>
                </a:cubicBezTo>
                <a:cubicBezTo>
                  <a:pt x="518046" y="1553619"/>
                  <a:pt x="518046" y="1553619"/>
                  <a:pt x="579970" y="1583815"/>
                </a:cubicBezTo>
                <a:cubicBezTo>
                  <a:pt x="569398" y="1583815"/>
                  <a:pt x="558825" y="1583815"/>
                  <a:pt x="569398" y="1594384"/>
                </a:cubicBezTo>
                <a:cubicBezTo>
                  <a:pt x="650956" y="1645719"/>
                  <a:pt x="721942" y="1675915"/>
                  <a:pt x="803500" y="1706112"/>
                </a:cubicBezTo>
                <a:cubicBezTo>
                  <a:pt x="986251" y="1828409"/>
                  <a:pt x="1239988" y="1888802"/>
                  <a:pt x="1452946" y="1940136"/>
                </a:cubicBezTo>
                <a:cubicBezTo>
                  <a:pt x="1545077" y="1980902"/>
                  <a:pt x="1637207" y="2021667"/>
                  <a:pt x="1738400" y="2041295"/>
                </a:cubicBezTo>
                <a:cubicBezTo>
                  <a:pt x="1748973" y="2041295"/>
                  <a:pt x="1809386" y="2030726"/>
                  <a:pt x="1798814" y="2021667"/>
                </a:cubicBezTo>
                <a:cubicBezTo>
                  <a:pt x="1773894" y="2001285"/>
                  <a:pt x="1743309" y="1983167"/>
                  <a:pt x="1711403" y="1967691"/>
                </a:cubicBezTo>
                <a:lnTo>
                  <a:pt x="1641073" y="1939568"/>
                </a:lnTo>
                <a:lnTo>
                  <a:pt x="1682140" y="1933531"/>
                </a:lnTo>
                <a:cubicBezTo>
                  <a:pt x="1697244" y="1929567"/>
                  <a:pt x="1707438" y="1924283"/>
                  <a:pt x="1697621" y="1918999"/>
                </a:cubicBezTo>
                <a:cubicBezTo>
                  <a:pt x="1596429" y="1878233"/>
                  <a:pt x="1493725" y="1828409"/>
                  <a:pt x="1392532" y="1796702"/>
                </a:cubicBezTo>
                <a:cubicBezTo>
                  <a:pt x="1342691" y="1766505"/>
                  <a:pt x="1291340" y="1736309"/>
                  <a:pt x="1239988" y="1716681"/>
                </a:cubicBezTo>
                <a:cubicBezTo>
                  <a:pt x="1321547" y="1736309"/>
                  <a:pt x="1403105" y="1766505"/>
                  <a:pt x="1484663" y="1787643"/>
                </a:cubicBezTo>
                <a:cubicBezTo>
                  <a:pt x="1514870" y="1796702"/>
                  <a:pt x="1545077" y="1807271"/>
                  <a:pt x="1585856" y="1817840"/>
                </a:cubicBezTo>
                <a:cubicBezTo>
                  <a:pt x="1585856" y="1817840"/>
                  <a:pt x="1596429" y="1817840"/>
                  <a:pt x="1605490" y="1817840"/>
                </a:cubicBezTo>
                <a:cubicBezTo>
                  <a:pt x="1605490" y="1817840"/>
                  <a:pt x="1605490" y="1817840"/>
                  <a:pt x="1626635" y="1817840"/>
                </a:cubicBezTo>
                <a:cubicBezTo>
                  <a:pt x="1646270" y="1828409"/>
                  <a:pt x="1708194" y="1807271"/>
                  <a:pt x="1676476" y="1807271"/>
                </a:cubicBezTo>
                <a:cubicBezTo>
                  <a:pt x="1656842" y="1801986"/>
                  <a:pt x="1634187" y="1794437"/>
                  <a:pt x="1611343" y="1786888"/>
                </a:cubicBezTo>
                <a:lnTo>
                  <a:pt x="1577940" y="1776614"/>
                </a:lnTo>
                <a:lnTo>
                  <a:pt x="1612287" y="1770657"/>
                </a:lnTo>
                <a:cubicBezTo>
                  <a:pt x="1626258" y="1766883"/>
                  <a:pt x="1636453" y="1761976"/>
                  <a:pt x="1626635" y="1757446"/>
                </a:cubicBezTo>
                <a:cubicBezTo>
                  <a:pt x="1646270" y="1757446"/>
                  <a:pt x="1667415" y="1766505"/>
                  <a:pt x="1687049" y="1766505"/>
                </a:cubicBezTo>
                <a:cubicBezTo>
                  <a:pt x="1687049" y="1766505"/>
                  <a:pt x="1748973" y="1757446"/>
                  <a:pt x="1738400" y="1746878"/>
                </a:cubicBezTo>
                <a:cubicBezTo>
                  <a:pt x="1708194" y="1725740"/>
                  <a:pt x="1667415" y="1706112"/>
                  <a:pt x="1626635" y="1684974"/>
                </a:cubicBezTo>
                <a:cubicBezTo>
                  <a:pt x="1637207" y="1684974"/>
                  <a:pt x="1637207" y="1684974"/>
                  <a:pt x="1626635" y="1675915"/>
                </a:cubicBezTo>
                <a:cubicBezTo>
                  <a:pt x="1626635" y="1675915"/>
                  <a:pt x="1626635" y="1675915"/>
                  <a:pt x="1575284" y="1645719"/>
                </a:cubicBezTo>
                <a:cubicBezTo>
                  <a:pt x="1596429" y="1654778"/>
                  <a:pt x="1626635" y="1654778"/>
                  <a:pt x="1646270" y="1654778"/>
                </a:cubicBezTo>
                <a:cubicBezTo>
                  <a:pt x="1656842" y="1654778"/>
                  <a:pt x="1717256" y="1654778"/>
                  <a:pt x="1697621" y="1645719"/>
                </a:cubicBezTo>
                <a:cubicBezTo>
                  <a:pt x="1605490" y="1604953"/>
                  <a:pt x="1484663" y="1574757"/>
                  <a:pt x="1392532" y="1523422"/>
                </a:cubicBezTo>
                <a:lnTo>
                  <a:pt x="1400280" y="1514387"/>
                </a:lnTo>
                <a:lnTo>
                  <a:pt x="1545077" y="1543050"/>
                </a:lnTo>
                <a:cubicBezTo>
                  <a:pt x="1555649" y="1553619"/>
                  <a:pt x="1616063" y="1543050"/>
                  <a:pt x="1596429" y="1533991"/>
                </a:cubicBezTo>
                <a:cubicBezTo>
                  <a:pt x="1585856" y="1523422"/>
                  <a:pt x="1575284" y="1512853"/>
                  <a:pt x="1555649" y="1512853"/>
                </a:cubicBezTo>
                <a:cubicBezTo>
                  <a:pt x="1596429" y="1523422"/>
                  <a:pt x="1646270" y="1533991"/>
                  <a:pt x="1687049" y="1533991"/>
                </a:cubicBezTo>
                <a:cubicBezTo>
                  <a:pt x="1697621" y="1533991"/>
                  <a:pt x="1758035" y="1533991"/>
                  <a:pt x="1738400" y="1512853"/>
                </a:cubicBezTo>
                <a:cubicBezTo>
                  <a:pt x="1738400" y="1512853"/>
                  <a:pt x="1738400" y="1512853"/>
                  <a:pt x="1717256" y="1502284"/>
                </a:cubicBezTo>
                <a:cubicBezTo>
                  <a:pt x="1738400" y="1502284"/>
                  <a:pt x="1779180" y="1493226"/>
                  <a:pt x="1768608" y="1493226"/>
                </a:cubicBezTo>
                <a:cubicBezTo>
                  <a:pt x="1676476" y="1452460"/>
                  <a:pt x="1585856" y="1431322"/>
                  <a:pt x="1504298" y="1390557"/>
                </a:cubicBezTo>
                <a:cubicBezTo>
                  <a:pt x="1523932" y="1390557"/>
                  <a:pt x="1564711" y="1381498"/>
                  <a:pt x="1545077" y="1370929"/>
                </a:cubicBezTo>
                <a:cubicBezTo>
                  <a:pt x="1545077" y="1370929"/>
                  <a:pt x="1545077" y="1370929"/>
                  <a:pt x="1523932" y="1360360"/>
                </a:cubicBezTo>
                <a:cubicBezTo>
                  <a:pt x="1585856" y="1381498"/>
                  <a:pt x="1646270" y="1401126"/>
                  <a:pt x="1717256" y="1401126"/>
                </a:cubicBezTo>
                <a:cubicBezTo>
                  <a:pt x="1727828" y="1411695"/>
                  <a:pt x="1789752" y="1390557"/>
                  <a:pt x="1768608" y="1390557"/>
                </a:cubicBezTo>
                <a:cubicBezTo>
                  <a:pt x="1605490" y="1330164"/>
                  <a:pt x="1422739" y="1299967"/>
                  <a:pt x="1280767" y="1207867"/>
                </a:cubicBezTo>
                <a:cubicBezTo>
                  <a:pt x="1403105" y="1248633"/>
                  <a:pt x="1514870" y="1310536"/>
                  <a:pt x="1646270" y="1340732"/>
                </a:cubicBezTo>
                <a:cubicBezTo>
                  <a:pt x="1646270" y="1340732"/>
                  <a:pt x="1667415" y="1330164"/>
                  <a:pt x="1687049" y="1330164"/>
                </a:cubicBezTo>
                <a:cubicBezTo>
                  <a:pt x="1727828" y="1340732"/>
                  <a:pt x="1768608" y="1360360"/>
                  <a:pt x="1809386" y="1370929"/>
                </a:cubicBezTo>
                <a:cubicBezTo>
                  <a:pt x="1819959" y="1370929"/>
                  <a:pt x="1850165" y="1370929"/>
                  <a:pt x="1859228" y="1360360"/>
                </a:cubicBezTo>
                <a:cubicBezTo>
                  <a:pt x="1900007" y="1381498"/>
                  <a:pt x="1931724" y="1390557"/>
                  <a:pt x="1970993" y="1411695"/>
                </a:cubicBezTo>
                <a:cubicBezTo>
                  <a:pt x="1992138" y="1411695"/>
                  <a:pt x="2043489" y="1401126"/>
                  <a:pt x="2032917" y="1390557"/>
                </a:cubicBezTo>
                <a:cubicBezTo>
                  <a:pt x="1981565" y="1370929"/>
                  <a:pt x="1940786" y="1349791"/>
                  <a:pt x="1890945" y="1330164"/>
                </a:cubicBezTo>
                <a:cubicBezTo>
                  <a:pt x="1910579" y="1330164"/>
                  <a:pt x="1931724" y="1319595"/>
                  <a:pt x="1921152" y="1319595"/>
                </a:cubicBezTo>
                <a:cubicBezTo>
                  <a:pt x="1708194" y="1238064"/>
                  <a:pt x="1493725" y="1188239"/>
                  <a:pt x="1291340" y="1087080"/>
                </a:cubicBezTo>
                <a:cubicBezTo>
                  <a:pt x="1433312" y="1117277"/>
                  <a:pt x="1596429" y="1207867"/>
                  <a:pt x="1748973" y="1248633"/>
                </a:cubicBezTo>
                <a:cubicBezTo>
                  <a:pt x="1758035" y="1248633"/>
                  <a:pt x="1819959" y="1238064"/>
                  <a:pt x="1798814" y="1229005"/>
                </a:cubicBezTo>
                <a:cubicBezTo>
                  <a:pt x="1708194" y="1188239"/>
                  <a:pt x="1605490" y="1158043"/>
                  <a:pt x="1504298" y="1117277"/>
                </a:cubicBezTo>
                <a:cubicBezTo>
                  <a:pt x="1626635" y="1147474"/>
                  <a:pt x="1748973" y="1207867"/>
                  <a:pt x="1859228" y="1229005"/>
                </a:cubicBezTo>
                <a:cubicBezTo>
                  <a:pt x="1869800" y="1229005"/>
                  <a:pt x="1931724" y="1218436"/>
                  <a:pt x="1910579" y="1218436"/>
                </a:cubicBezTo>
                <a:cubicBezTo>
                  <a:pt x="1748973" y="1147474"/>
                  <a:pt x="1585856" y="1087080"/>
                  <a:pt x="1433312" y="1016118"/>
                </a:cubicBezTo>
                <a:cubicBezTo>
                  <a:pt x="1433312" y="1005549"/>
                  <a:pt x="1433312" y="1005549"/>
                  <a:pt x="1433312" y="1005549"/>
                </a:cubicBezTo>
                <a:cubicBezTo>
                  <a:pt x="1433312" y="1005549"/>
                  <a:pt x="1433312" y="1005549"/>
                  <a:pt x="1443884" y="1016118"/>
                </a:cubicBezTo>
                <a:cubicBezTo>
                  <a:pt x="1564711" y="1076511"/>
                  <a:pt x="1697621" y="1117277"/>
                  <a:pt x="1829021" y="1158043"/>
                </a:cubicBezTo>
                <a:cubicBezTo>
                  <a:pt x="1850165" y="1167102"/>
                  <a:pt x="1900007" y="1147474"/>
                  <a:pt x="1890945" y="1147474"/>
                </a:cubicBezTo>
                <a:cubicBezTo>
                  <a:pt x="1890945" y="1147474"/>
                  <a:pt x="1890945" y="1147474"/>
                  <a:pt x="1869800" y="1147474"/>
                </a:cubicBezTo>
                <a:cubicBezTo>
                  <a:pt x="1900007" y="1147474"/>
                  <a:pt x="1931724" y="1127846"/>
                  <a:pt x="1910579" y="1127846"/>
                </a:cubicBezTo>
                <a:cubicBezTo>
                  <a:pt x="1900007" y="1117277"/>
                  <a:pt x="1859228" y="1106708"/>
                  <a:pt x="1819959" y="1096139"/>
                </a:cubicBezTo>
                <a:cubicBezTo>
                  <a:pt x="1850165" y="1096139"/>
                  <a:pt x="1880373" y="1087080"/>
                  <a:pt x="1869800" y="1076511"/>
                </a:cubicBezTo>
                <a:cubicBezTo>
                  <a:pt x="1869800" y="1076511"/>
                  <a:pt x="1869800" y="1076511"/>
                  <a:pt x="1758035" y="1035746"/>
                </a:cubicBezTo>
                <a:cubicBezTo>
                  <a:pt x="1779180" y="1035746"/>
                  <a:pt x="1798814" y="1025177"/>
                  <a:pt x="1789752" y="1025177"/>
                </a:cubicBezTo>
                <a:cubicBezTo>
                  <a:pt x="1575284" y="902881"/>
                  <a:pt x="1351754" y="801722"/>
                  <a:pt x="1128223" y="689994"/>
                </a:cubicBezTo>
                <a:cubicBezTo>
                  <a:pt x="1138796" y="689994"/>
                  <a:pt x="1138796" y="689994"/>
                  <a:pt x="1128223" y="680935"/>
                </a:cubicBezTo>
                <a:cubicBezTo>
                  <a:pt x="1128223" y="680935"/>
                  <a:pt x="1128223" y="680935"/>
                  <a:pt x="945472" y="599404"/>
                </a:cubicBezTo>
                <a:cubicBezTo>
                  <a:pt x="945472" y="599404"/>
                  <a:pt x="945472" y="599404"/>
                  <a:pt x="904693" y="569208"/>
                </a:cubicBezTo>
                <a:cubicBezTo>
                  <a:pt x="965106" y="599404"/>
                  <a:pt x="1016458" y="619032"/>
                  <a:pt x="1076872" y="640170"/>
                </a:cubicBezTo>
                <a:cubicBezTo>
                  <a:pt x="1098016" y="649229"/>
                  <a:pt x="1149368" y="640170"/>
                  <a:pt x="1138796" y="629601"/>
                </a:cubicBezTo>
                <a:cubicBezTo>
                  <a:pt x="1027031" y="588835"/>
                  <a:pt x="915265" y="537501"/>
                  <a:pt x="823135" y="466539"/>
                </a:cubicBezTo>
                <a:cubicBezTo>
                  <a:pt x="808409" y="451818"/>
                  <a:pt x="775842" y="459178"/>
                  <a:pt x="764939" y="468237"/>
                </a:cubicBezTo>
                <a:lnTo>
                  <a:pt x="763673" y="473299"/>
                </a:lnTo>
                <a:lnTo>
                  <a:pt x="754225" y="469559"/>
                </a:lnTo>
                <a:cubicBezTo>
                  <a:pt x="735157" y="462009"/>
                  <a:pt x="697021" y="446911"/>
                  <a:pt x="620749" y="416714"/>
                </a:cubicBezTo>
                <a:cubicBezTo>
                  <a:pt x="640383" y="416714"/>
                  <a:pt x="661528" y="406145"/>
                  <a:pt x="650956" y="406145"/>
                </a:cubicBezTo>
                <a:cubicBezTo>
                  <a:pt x="650956" y="406145"/>
                  <a:pt x="650956" y="406145"/>
                  <a:pt x="640383" y="406145"/>
                </a:cubicBezTo>
                <a:cubicBezTo>
                  <a:pt x="650956" y="395577"/>
                  <a:pt x="650956" y="395577"/>
                  <a:pt x="640383" y="395577"/>
                </a:cubicBezTo>
                <a:cubicBezTo>
                  <a:pt x="640383" y="395577"/>
                  <a:pt x="640383" y="395577"/>
                  <a:pt x="620749" y="385008"/>
                </a:cubicBezTo>
                <a:cubicBezTo>
                  <a:pt x="640383" y="385008"/>
                  <a:pt x="670590" y="375949"/>
                  <a:pt x="661528" y="375949"/>
                </a:cubicBezTo>
                <a:cubicBezTo>
                  <a:pt x="620749" y="354811"/>
                  <a:pt x="579970" y="335183"/>
                  <a:pt x="539191" y="314046"/>
                </a:cubicBezTo>
                <a:cubicBezTo>
                  <a:pt x="549763" y="314046"/>
                  <a:pt x="549763" y="314046"/>
                  <a:pt x="558825" y="314046"/>
                </a:cubicBezTo>
                <a:cubicBezTo>
                  <a:pt x="558825" y="314046"/>
                  <a:pt x="558825" y="314046"/>
                  <a:pt x="691735" y="385008"/>
                </a:cubicBezTo>
                <a:cubicBezTo>
                  <a:pt x="702308" y="385008"/>
                  <a:pt x="732514" y="385008"/>
                  <a:pt x="743087" y="375949"/>
                </a:cubicBezTo>
                <a:cubicBezTo>
                  <a:pt x="874486" y="425773"/>
                  <a:pt x="996824" y="496736"/>
                  <a:pt x="1117651" y="558639"/>
                </a:cubicBezTo>
                <a:cubicBezTo>
                  <a:pt x="1138796" y="569208"/>
                  <a:pt x="1190147" y="548070"/>
                  <a:pt x="1179575" y="548070"/>
                </a:cubicBezTo>
                <a:cubicBezTo>
                  <a:pt x="1037603" y="477108"/>
                  <a:pt x="915265" y="406145"/>
                  <a:pt x="762721" y="344242"/>
                </a:cubicBezTo>
                <a:cubicBezTo>
                  <a:pt x="752149" y="344242"/>
                  <a:pt x="732514" y="344242"/>
                  <a:pt x="721942" y="354811"/>
                </a:cubicBezTo>
                <a:cubicBezTo>
                  <a:pt x="661528" y="324614"/>
                  <a:pt x="610177" y="294418"/>
                  <a:pt x="558825" y="274790"/>
                </a:cubicBezTo>
                <a:cubicBezTo>
                  <a:pt x="558825" y="264221"/>
                  <a:pt x="569398" y="253652"/>
                  <a:pt x="558825" y="253652"/>
                </a:cubicBezTo>
                <a:cubicBezTo>
                  <a:pt x="549763" y="234025"/>
                  <a:pt x="539191" y="212887"/>
                  <a:pt x="528618" y="202318"/>
                </a:cubicBezTo>
                <a:cubicBezTo>
                  <a:pt x="539191" y="202318"/>
                  <a:pt x="558825" y="212887"/>
                  <a:pt x="569398" y="212887"/>
                </a:cubicBezTo>
                <a:cubicBezTo>
                  <a:pt x="590542" y="223456"/>
                  <a:pt x="650956" y="212887"/>
                  <a:pt x="629811" y="202318"/>
                </a:cubicBezTo>
                <a:cubicBezTo>
                  <a:pt x="599604" y="182690"/>
                  <a:pt x="569398" y="172121"/>
                  <a:pt x="549763" y="161552"/>
                </a:cubicBezTo>
                <a:cubicBezTo>
                  <a:pt x="549763" y="161552"/>
                  <a:pt x="549763" y="161552"/>
                  <a:pt x="590542" y="40766"/>
                </a:cubicBezTo>
                <a:cubicBezTo>
                  <a:pt x="610177" y="49825"/>
                  <a:pt x="629811" y="60394"/>
                  <a:pt x="650956" y="70962"/>
                </a:cubicBezTo>
                <a:cubicBezTo>
                  <a:pt x="670590" y="70962"/>
                  <a:pt x="732514" y="60394"/>
                  <a:pt x="711369" y="49825"/>
                </a:cubicBezTo>
                <a:cubicBezTo>
                  <a:pt x="711369" y="49825"/>
                  <a:pt x="711369" y="49825"/>
                  <a:pt x="610177" y="0"/>
                </a:cubicBez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Tm="0">
        <p:blinds/>
      </p:transition>
    </mc:Choice>
    <mc:Fallback xmlns="">
      <p:transition spd="slow" advTm="0">
        <p:blind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51456EF-EDA7-466D-90A9-97D47B7037CB}" type="datetimeFigureOut">
              <a:rPr lang="zh-CN" altLang="en-US" smtClean="0"/>
              <a:t>2023/3/21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51456EF-EDA7-466D-90A9-97D47B7037CB}" type="datetimeFigureOut">
              <a:rPr lang="zh-CN" altLang="en-US" smtClean="0"/>
              <a:t>2023/3/21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51456EF-EDA7-466D-90A9-97D47B7037CB}" type="datetimeFigureOut">
              <a:rPr lang="zh-CN" altLang="en-US" smtClean="0"/>
              <a:t>2023/3/21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51456EF-EDA7-466D-90A9-97D47B7037CB}" type="datetimeFigureOut">
              <a:rPr lang="zh-CN" altLang="en-US" smtClean="0"/>
              <a:t>2023/3/21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51456EF-EDA7-466D-90A9-97D47B7037CB}" type="datetimeFigureOut">
              <a:rPr lang="zh-CN" altLang="en-US" smtClean="0"/>
              <a:t>2023/3/21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51456EF-EDA7-466D-90A9-97D47B7037CB}" type="datetimeFigureOut">
              <a:rPr lang="zh-CN" altLang="en-US" smtClean="0"/>
              <a:t>2023/3/21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51456EF-EDA7-466D-90A9-97D47B7037CB}" type="datetimeFigureOut">
              <a:rPr lang="zh-CN" altLang="en-US" smtClean="0"/>
              <a:t>2023/3/21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51456EF-EDA7-466D-90A9-97D47B7037CB}" type="datetimeFigureOut">
              <a:rPr lang="zh-CN" altLang="en-US" smtClean="0"/>
              <a:t>2023/3/21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FangSong" panose="02010609060101010101" charset="-122"/>
                <a:ea typeface="FangSong" panose="02010609060101010101" charset="-122"/>
              </a:defRPr>
            </a:lvl1pPr>
          </a:lstStyle>
          <a:p>
            <a:fld id="{851456EF-EDA7-466D-90A9-97D47B7037CB}" type="datetimeFigureOut">
              <a:rPr lang="zh-CN" altLang="en-US" smtClean="0"/>
              <a:t>2023/3/21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angSong" panose="02010609060101010101" charset="-122"/>
                <a:ea typeface="FangSong"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FangSong" panose="02010609060101010101" charset="-122"/>
                <a:ea typeface="FangSong" panose="02010609060101010101" charset="-122"/>
              </a:defRPr>
            </a:lvl1pPr>
          </a:lstStyle>
          <a:p>
            <a:fld id="{1A7D73ED-7EBB-4E11-B60B-79773C5177D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FangSong" panose="02010609060101010101" charset="-122"/>
          <a:ea typeface="FangSong" panose="0201060906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angSong" panose="02010609060101010101" charset="-122"/>
          <a:ea typeface="FangSong"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angSong" panose="02010609060101010101" charset="-122"/>
          <a:ea typeface="FangSong"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angSong" panose="02010609060101010101" charset="-122"/>
          <a:ea typeface="FangSong"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angSong" panose="02010609060101010101" charset="-122"/>
          <a:ea typeface="FangSong"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angSong" panose="02010609060101010101" charset="-122"/>
          <a:ea typeface="FangSong"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www.kaggle.com/datasets/pavansubhasht/ibm-hr-analytics-attrition-dataset"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datasets/pavansubhasht/ibm-hr-analytics-attrition-dataset"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11" Type="http://schemas.openxmlformats.org/officeDocument/2006/relationships/image" Target="../media/image26.svg"/><Relationship Id="rId5" Type="http://schemas.openxmlformats.org/officeDocument/2006/relationships/diagramQuickStyle" Target="../diagrams/quickStyle1.xml"/><Relationship Id="rId10" Type="http://schemas.openxmlformats.org/officeDocument/2006/relationships/image" Target="../media/image25.png"/><Relationship Id="rId4" Type="http://schemas.openxmlformats.org/officeDocument/2006/relationships/diagramLayout" Target="../diagrams/layout1.xml"/><Relationship Id="rId9" Type="http://schemas.openxmlformats.org/officeDocument/2006/relationships/image" Target="../media/image24.svg"/></Relationships>
</file>

<file path=ppt/slides/_rels/slide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F1F2C"/>
        </a:solidFill>
        <a:effectLst/>
      </p:bgPr>
    </p:bg>
    <p:spTree>
      <p:nvGrpSpPr>
        <p:cNvPr id="1" name=""/>
        <p:cNvGrpSpPr/>
        <p:nvPr/>
      </p:nvGrpSpPr>
      <p:grpSpPr>
        <a:xfrm>
          <a:off x="0" y="0"/>
          <a:ext cx="0" cy="0"/>
          <a:chOff x="0" y="0"/>
          <a:chExt cx="0" cy="0"/>
        </a:xfrm>
      </p:grpSpPr>
      <p:pic>
        <p:nvPicPr>
          <p:cNvPr id="1030" name="Picture 6" descr="HC Group Conference by Home Credit International a.s.">
            <a:extLst>
              <a:ext uri="{FF2B5EF4-FFF2-40B4-BE49-F238E27FC236}">
                <a16:creationId xmlns:a16="http://schemas.microsoft.com/office/drawing/2014/main" id="{E5976BDE-859B-F941-F07B-D7731BBB13E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9548" y="346930"/>
            <a:ext cx="3055336" cy="305533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3447E9-55D3-05F6-2A70-1CBD136096E2}"/>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tx1">
              <a:alpha val="8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75F75A44-34F7-7A4B-F590-88D2EB6D99AF}"/>
              </a:ext>
            </a:extLst>
          </p:cNvPr>
          <p:cNvGrpSpPr/>
          <p:nvPr/>
        </p:nvGrpSpPr>
        <p:grpSpPr>
          <a:xfrm>
            <a:off x="1268048" y="2237518"/>
            <a:ext cx="10334947" cy="1933250"/>
            <a:chOff x="1623485" y="2643918"/>
            <a:chExt cx="10334947" cy="1933250"/>
          </a:xfrm>
        </p:grpSpPr>
        <p:sp>
          <p:nvSpPr>
            <p:cNvPr id="4" name="矩形 12">
              <a:extLst>
                <a:ext uri="{FF2B5EF4-FFF2-40B4-BE49-F238E27FC236}">
                  <a16:creationId xmlns:a16="http://schemas.microsoft.com/office/drawing/2014/main" id="{9CCB44B9-DCA4-9057-89D1-3B3689238B61}"/>
                </a:ext>
              </a:extLst>
            </p:cNvPr>
            <p:cNvSpPr/>
            <p:nvPr/>
          </p:nvSpPr>
          <p:spPr>
            <a:xfrm>
              <a:off x="1973306" y="2643918"/>
              <a:ext cx="9985126" cy="1502363"/>
            </a:xfrm>
            <a:prstGeom prst="rect">
              <a:avLst/>
            </a:prstGeom>
            <a:noFill/>
            <a:ln>
              <a:noFill/>
            </a:ln>
            <a:effectLst>
              <a:outerShdw blurRad="149987" dist="250190" dir="8460000" algn="ctr">
                <a:srgbClr val="000000">
                  <a:alpha val="28000"/>
                </a:srgbClr>
              </a:outerShdw>
            </a:effectLst>
          </p:spPr>
          <p:txBody>
            <a:bodyPr vert="horz" lIns="91440" tIns="45720" rIns="91440" bIns="45720" rtlCol="0" anchor="b">
              <a:normAutofit/>
              <a:scene3d>
                <a:camera prst="orthographicFront"/>
                <a:lightRig rig="threePt" dir="t"/>
              </a:scene3d>
              <a:sp3d contourW="12700"/>
            </a:bodyPr>
            <a:lstStyle/>
            <a:p>
              <a:r>
                <a:rPr lang="en-US" altLang="zh-CN" sz="4000" b="1" i="0" dirty="0">
                  <a:solidFill>
                    <a:srgbClr val="FFFFFF"/>
                  </a:solidFill>
                  <a:effectLst/>
                  <a:latin typeface="Candara" panose="020E0502030303020204" pitchFamily="34" charset="0"/>
                </a:rPr>
                <a:t>Home Credit: Accurate Loan Repayment Predictions with ML</a:t>
              </a:r>
              <a:endParaRPr lang="en-US" sz="2800" b="1" i="0" dirty="0">
                <a:solidFill>
                  <a:schemeClr val="bg1"/>
                </a:solidFill>
                <a:effectLst/>
                <a:latin typeface="Candara" panose="020E0502030303020204" pitchFamily="34" charset="0"/>
                <a:cs typeface="Calibri" panose="020F0502020204030204" pitchFamily="34" charset="0"/>
              </a:endParaRPr>
            </a:p>
          </p:txBody>
        </p:sp>
        <p:sp>
          <p:nvSpPr>
            <p:cNvPr id="6" name="矩形 12">
              <a:extLst>
                <a:ext uri="{FF2B5EF4-FFF2-40B4-BE49-F238E27FC236}">
                  <a16:creationId xmlns:a16="http://schemas.microsoft.com/office/drawing/2014/main" id="{3DDCE209-F964-035B-D884-58EE2E8D8F21}"/>
                </a:ext>
              </a:extLst>
            </p:cNvPr>
            <p:cNvSpPr/>
            <p:nvPr/>
          </p:nvSpPr>
          <p:spPr>
            <a:xfrm>
              <a:off x="1623485" y="4004960"/>
              <a:ext cx="8460315" cy="572208"/>
            </a:xfrm>
            <a:prstGeom prst="rect">
              <a:avLst/>
            </a:prstGeom>
            <a:noFill/>
            <a:ln>
              <a:noFill/>
            </a:ln>
            <a:effectLst>
              <a:outerShdw blurRad="149987" dist="250190" dir="8460000" algn="ctr">
                <a:srgbClr val="000000">
                  <a:alpha val="28000"/>
                </a:srgbClr>
              </a:outerShdw>
            </a:effectLst>
          </p:spPr>
          <p:txBody>
            <a:bodyPr vert="horz" lIns="91440" tIns="45720" rIns="91440" bIns="45720" rtlCol="0" anchor="b">
              <a:normAutofit/>
              <a:scene3d>
                <a:camera prst="orthographicFront"/>
                <a:lightRig rig="threePt" dir="t"/>
              </a:scene3d>
              <a:sp3d contourW="12700"/>
            </a:bodyPr>
            <a:lstStyle/>
            <a:p>
              <a:endParaRPr lang="en-US" altLang="zh-CN" sz="2000" b="1" dirty="0">
                <a:solidFill>
                  <a:schemeClr val="bg1"/>
                </a:solidFill>
                <a:latin typeface="Candara" panose="020E0502030303020204" pitchFamily="34" charset="0"/>
                <a:cs typeface="Calibri" panose="020F0502020204030204" pitchFamily="34" charset="0"/>
              </a:endParaRPr>
            </a:p>
          </p:txBody>
        </p:sp>
      </p:grpSp>
      <p:sp>
        <p:nvSpPr>
          <p:cNvPr id="5" name="TextBox 4">
            <a:extLst>
              <a:ext uri="{FF2B5EF4-FFF2-40B4-BE49-F238E27FC236}">
                <a16:creationId xmlns:a16="http://schemas.microsoft.com/office/drawing/2014/main" id="{B85D7423-920E-9E80-95DB-D204C9153AD7}"/>
              </a:ext>
            </a:extLst>
          </p:cNvPr>
          <p:cNvSpPr txBox="1"/>
          <p:nvPr/>
        </p:nvSpPr>
        <p:spPr>
          <a:xfrm>
            <a:off x="1714121" y="4170768"/>
            <a:ext cx="5282875" cy="861774"/>
          </a:xfrm>
          <a:prstGeom prst="rect">
            <a:avLst/>
          </a:prstGeom>
          <a:noFill/>
          <a:ln>
            <a:noFill/>
          </a:ln>
          <a:effectLst>
            <a:outerShdw blurRad="149987" dist="250190" dir="8460000" algn="ctr">
              <a:srgbClr val="000000">
                <a:alpha val="28000"/>
              </a:srgbClr>
            </a:outerShdw>
          </a:effectLst>
        </p:spPr>
        <p:txBody>
          <a:bodyPr wrap="square" lIns="91440" tIns="45720" rIns="91440" bIns="45720" rtlCol="0" anchor="t">
            <a:spAutoFit/>
          </a:bodyPr>
          <a:lstStyle/>
          <a:p>
            <a:r>
              <a:rPr lang="en-US" sz="1600" i="0" dirty="0">
                <a:solidFill>
                  <a:schemeClr val="bg1"/>
                </a:solidFill>
                <a:effectLst/>
                <a:latin typeface="Candara"/>
                <a:cs typeface="Calibri"/>
              </a:rPr>
              <a:t>Yayuan Zhang, </a:t>
            </a:r>
            <a:r>
              <a:rPr lang="en-US" sz="1600" dirty="0" err="1">
                <a:solidFill>
                  <a:schemeClr val="bg1"/>
                </a:solidFill>
                <a:latin typeface="Candara"/>
                <a:cs typeface="Calibri"/>
              </a:rPr>
              <a:t>Peiling</a:t>
            </a:r>
            <a:r>
              <a:rPr lang="en-US" sz="1600" i="0" dirty="0">
                <a:solidFill>
                  <a:schemeClr val="bg1"/>
                </a:solidFill>
                <a:effectLst/>
                <a:latin typeface="Candara"/>
                <a:cs typeface="Calibri"/>
              </a:rPr>
              <a:t> Zou </a:t>
            </a:r>
          </a:p>
          <a:p>
            <a:r>
              <a:rPr lang="en-US" sz="1600" dirty="0">
                <a:solidFill>
                  <a:schemeClr val="bg1"/>
                </a:solidFill>
                <a:latin typeface="Candara" panose="020E0502030303020204" pitchFamily="34" charset="0"/>
                <a:cs typeface="Calibri" panose="020F0502020204030204" pitchFamily="34" charset="0"/>
              </a:rPr>
              <a:t>ISM 6354:</a:t>
            </a:r>
            <a:r>
              <a:rPr lang="zh-CN" altLang="en-US" sz="1600" dirty="0">
                <a:solidFill>
                  <a:schemeClr val="bg1"/>
                </a:solidFill>
                <a:latin typeface="Candara" panose="020E0502030303020204" pitchFamily="34" charset="0"/>
                <a:cs typeface="Calibri" panose="020F0502020204030204" pitchFamily="34" charset="0"/>
              </a:rPr>
              <a:t> </a:t>
            </a:r>
            <a:r>
              <a:rPr lang="en-US" altLang="zh-CN" sz="1600" dirty="0">
                <a:solidFill>
                  <a:schemeClr val="bg1"/>
                </a:solidFill>
                <a:latin typeface="Candara" panose="020E0502030303020204" pitchFamily="34" charset="0"/>
                <a:cs typeface="Calibri" panose="020F0502020204030204" pitchFamily="34" charset="0"/>
              </a:rPr>
              <a:t>Programming</a:t>
            </a:r>
            <a:r>
              <a:rPr lang="zh-CN" altLang="en-US" sz="1600" dirty="0">
                <a:solidFill>
                  <a:schemeClr val="bg1"/>
                </a:solidFill>
                <a:latin typeface="Candara" panose="020E0502030303020204" pitchFamily="34" charset="0"/>
                <a:cs typeface="Calibri" panose="020F0502020204030204" pitchFamily="34" charset="0"/>
              </a:rPr>
              <a:t> </a:t>
            </a:r>
            <a:r>
              <a:rPr lang="en-US" altLang="zh-CN" sz="1600" dirty="0">
                <a:solidFill>
                  <a:schemeClr val="bg1"/>
                </a:solidFill>
                <a:latin typeface="Candara" panose="020E0502030303020204" pitchFamily="34" charset="0"/>
                <a:cs typeface="Calibri" panose="020F0502020204030204" pitchFamily="34" charset="0"/>
              </a:rPr>
              <a:t>for</a:t>
            </a:r>
            <a:r>
              <a:rPr lang="zh-CN" altLang="en-US" sz="1600" dirty="0">
                <a:solidFill>
                  <a:schemeClr val="bg1"/>
                </a:solidFill>
                <a:latin typeface="Candara" panose="020E0502030303020204" pitchFamily="34" charset="0"/>
                <a:cs typeface="Calibri" panose="020F0502020204030204" pitchFamily="34" charset="0"/>
              </a:rPr>
              <a:t> </a:t>
            </a:r>
            <a:r>
              <a:rPr lang="en-US" altLang="zh-CN" sz="1600" dirty="0">
                <a:solidFill>
                  <a:schemeClr val="bg1"/>
                </a:solidFill>
                <a:latin typeface="Candara" panose="020E0502030303020204" pitchFamily="34" charset="0"/>
                <a:cs typeface="Calibri" panose="020F0502020204030204" pitchFamily="34" charset="0"/>
              </a:rPr>
              <a:t>Data</a:t>
            </a:r>
            <a:r>
              <a:rPr lang="zh-CN" altLang="en-US" sz="1600" dirty="0">
                <a:solidFill>
                  <a:schemeClr val="bg1"/>
                </a:solidFill>
                <a:latin typeface="Candara" panose="020E0502030303020204" pitchFamily="34" charset="0"/>
                <a:cs typeface="Calibri" panose="020F0502020204030204" pitchFamily="34" charset="0"/>
              </a:rPr>
              <a:t> </a:t>
            </a:r>
            <a:r>
              <a:rPr lang="en-US" altLang="zh-CN" sz="1600" dirty="0">
                <a:solidFill>
                  <a:schemeClr val="bg1"/>
                </a:solidFill>
                <a:latin typeface="Candara" panose="020E0502030303020204" pitchFamily="34" charset="0"/>
                <a:cs typeface="Calibri" panose="020F0502020204030204" pitchFamily="34" charset="0"/>
              </a:rPr>
              <a:t>Analytics</a:t>
            </a:r>
            <a:r>
              <a:rPr lang="zh-CN" altLang="en-US" sz="1600" dirty="0">
                <a:solidFill>
                  <a:schemeClr val="bg1"/>
                </a:solidFill>
                <a:latin typeface="Candara" panose="020E0502030303020204" pitchFamily="34" charset="0"/>
                <a:cs typeface="Calibri" panose="020F0502020204030204" pitchFamily="34" charset="0"/>
              </a:rPr>
              <a:t> </a:t>
            </a:r>
            <a:r>
              <a:rPr lang="en-US" altLang="zh-CN" sz="1600" dirty="0">
                <a:solidFill>
                  <a:schemeClr val="bg1"/>
                </a:solidFill>
                <a:latin typeface="Candara" panose="020E0502030303020204" pitchFamily="34" charset="0"/>
                <a:cs typeface="Calibri" panose="020F0502020204030204" pitchFamily="34" charset="0"/>
              </a:rPr>
              <a:t>R</a:t>
            </a:r>
            <a:endParaRPr lang="en-US" sz="1600" dirty="0">
              <a:solidFill>
                <a:schemeClr val="bg1"/>
              </a:solidFill>
              <a:latin typeface="Candara" panose="020E0502030303020204" pitchFamily="34" charset="0"/>
              <a:cs typeface="Calibri" panose="020F0502020204030204" pitchFamily="34" charset="0"/>
            </a:endParaRPr>
          </a:p>
          <a:p>
            <a:r>
              <a:rPr lang="en-US" sz="1600" i="0" dirty="0">
                <a:solidFill>
                  <a:schemeClr val="bg1"/>
                </a:solidFill>
                <a:effectLst/>
                <a:latin typeface="Candara" panose="020E0502030303020204" pitchFamily="34" charset="0"/>
                <a:cs typeface="Calibri" panose="020F0502020204030204" pitchFamily="34" charset="0"/>
              </a:rPr>
              <a:t>Prof. Andy Chen</a:t>
            </a:r>
          </a:p>
        </p:txBody>
      </p:sp>
    </p:spTree>
    <p:extLst>
      <p:ext uri="{BB962C8B-B14F-4D97-AF65-F5344CB8AC3E}">
        <p14:creationId xmlns:p14="http://schemas.microsoft.com/office/powerpoint/2010/main" val="419707251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5EF51B3E-AF68-22B1-7AD0-A84971B7B3E0}"/>
              </a:ext>
            </a:extLst>
          </p:cNvPr>
          <p:cNvGrpSpPr/>
          <p:nvPr/>
        </p:nvGrpSpPr>
        <p:grpSpPr>
          <a:xfrm>
            <a:off x="-24000" y="6426010"/>
            <a:ext cx="12216652" cy="431990"/>
            <a:chOff x="-24000" y="6426010"/>
            <a:chExt cx="12216652" cy="431990"/>
          </a:xfrm>
        </p:grpSpPr>
        <p:sp>
          <p:nvSpPr>
            <p:cNvPr id="49" name="Rectangle 48">
              <a:extLst>
                <a:ext uri="{FF2B5EF4-FFF2-40B4-BE49-F238E27FC236}">
                  <a16:creationId xmlns:a16="http://schemas.microsoft.com/office/drawing/2014/main" id="{F2BF6487-210B-9864-EE81-41AA3251FB6B}"/>
                </a:ext>
              </a:extLst>
            </p:cNvPr>
            <p:cNvSpPr/>
            <p:nvPr/>
          </p:nvSpPr>
          <p:spPr>
            <a:xfrm>
              <a:off x="-24000" y="6426010"/>
              <a:ext cx="2001292" cy="431990"/>
            </a:xfrm>
            <a:prstGeom prst="rect">
              <a:avLst/>
            </a:prstGeom>
            <a:solidFill>
              <a:srgbClr val="720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latin typeface="Bahnschrift SemiBold SemiConden" panose="020B0502040204020203" pitchFamily="34" charset="0"/>
                  <a:cs typeface="Calibri" panose="020F0502020204030204" pitchFamily="34" charset="0"/>
                </a:rPr>
                <a:t>Background</a:t>
              </a:r>
              <a:endParaRPr lang="en-US" b="1">
                <a:solidFill>
                  <a:schemeClr val="bg1"/>
                </a:solidFill>
                <a:latin typeface="Bahnschrift SemiBold SemiConden" panose="020B0502040204020203" pitchFamily="34" charset="0"/>
                <a:cs typeface="Calibri" panose="020F0502020204030204" pitchFamily="34" charset="0"/>
              </a:endParaRPr>
            </a:p>
          </p:txBody>
        </p:sp>
        <p:sp>
          <p:nvSpPr>
            <p:cNvPr id="50" name="Rectangle 49">
              <a:extLst>
                <a:ext uri="{FF2B5EF4-FFF2-40B4-BE49-F238E27FC236}">
                  <a16:creationId xmlns:a16="http://schemas.microsoft.com/office/drawing/2014/main" id="{CD43EDFA-04D8-B11E-7C7A-E019C4E5E314}"/>
                </a:ext>
              </a:extLst>
            </p:cNvPr>
            <p:cNvSpPr/>
            <p:nvPr/>
          </p:nvSpPr>
          <p:spPr>
            <a:xfrm>
              <a:off x="1977292"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Business Problem</a:t>
              </a:r>
              <a:endParaRPr lang="en-US">
                <a:solidFill>
                  <a:srgbClr val="720C0C"/>
                </a:solidFill>
              </a:endParaRPr>
            </a:p>
          </p:txBody>
        </p:sp>
        <p:sp>
          <p:nvSpPr>
            <p:cNvPr id="51" name="Rectangle 50">
              <a:extLst>
                <a:ext uri="{FF2B5EF4-FFF2-40B4-BE49-F238E27FC236}">
                  <a16:creationId xmlns:a16="http://schemas.microsoft.com/office/drawing/2014/main" id="{52C62E6B-34F9-B930-A3FA-895FDE36ED73}"/>
                </a:ext>
              </a:extLst>
            </p:cNvPr>
            <p:cNvSpPr/>
            <p:nvPr/>
          </p:nvSpPr>
          <p:spPr>
            <a:xfrm>
              <a:off x="3978584"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Stakeholders</a:t>
              </a:r>
            </a:p>
          </p:txBody>
        </p:sp>
        <p:sp>
          <p:nvSpPr>
            <p:cNvPr id="52" name="Rectangle 51">
              <a:extLst>
                <a:ext uri="{FF2B5EF4-FFF2-40B4-BE49-F238E27FC236}">
                  <a16:creationId xmlns:a16="http://schemas.microsoft.com/office/drawing/2014/main" id="{B04AA7FA-12A9-92B0-79BD-38E57B91B5CA}"/>
                </a:ext>
              </a:extLst>
            </p:cNvPr>
            <p:cNvSpPr/>
            <p:nvPr/>
          </p:nvSpPr>
          <p:spPr>
            <a:xfrm>
              <a:off x="5979876"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Data</a:t>
              </a:r>
            </a:p>
          </p:txBody>
        </p:sp>
        <p:sp>
          <p:nvSpPr>
            <p:cNvPr id="53" name="Rectangle 52">
              <a:extLst>
                <a:ext uri="{FF2B5EF4-FFF2-40B4-BE49-F238E27FC236}">
                  <a16:creationId xmlns:a16="http://schemas.microsoft.com/office/drawing/2014/main" id="{CB4D68E1-54B4-B8F1-829A-D052459C1088}"/>
                </a:ext>
              </a:extLst>
            </p:cNvPr>
            <p:cNvSpPr/>
            <p:nvPr/>
          </p:nvSpPr>
          <p:spPr>
            <a:xfrm>
              <a:off x="7981168" y="6426010"/>
              <a:ext cx="2209540"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Recommend Model</a:t>
              </a:r>
            </a:p>
          </p:txBody>
        </p:sp>
        <p:sp>
          <p:nvSpPr>
            <p:cNvPr id="54" name="Rectangle 53">
              <a:extLst>
                <a:ext uri="{FF2B5EF4-FFF2-40B4-BE49-F238E27FC236}">
                  <a16:creationId xmlns:a16="http://schemas.microsoft.com/office/drawing/2014/main" id="{E8364DDE-3C83-BA38-552A-00EE197D45CD}"/>
                </a:ext>
              </a:extLst>
            </p:cNvPr>
            <p:cNvSpPr/>
            <p:nvPr/>
          </p:nvSpPr>
          <p:spPr>
            <a:xfrm>
              <a:off x="1019136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Ethical Problems</a:t>
              </a:r>
            </a:p>
          </p:txBody>
        </p:sp>
      </p:grpSp>
      <p:grpSp>
        <p:nvGrpSpPr>
          <p:cNvPr id="2" name="Group 1">
            <a:extLst>
              <a:ext uri="{FF2B5EF4-FFF2-40B4-BE49-F238E27FC236}">
                <a16:creationId xmlns:a16="http://schemas.microsoft.com/office/drawing/2014/main" id="{EB9A396D-0E63-E66E-5C53-64F39B71A459}"/>
              </a:ext>
            </a:extLst>
          </p:cNvPr>
          <p:cNvGrpSpPr/>
          <p:nvPr/>
        </p:nvGrpSpPr>
        <p:grpSpPr>
          <a:xfrm>
            <a:off x="-24000" y="6426010"/>
            <a:ext cx="12216652" cy="431990"/>
            <a:chOff x="-24000" y="6426010"/>
            <a:chExt cx="12216652" cy="431990"/>
          </a:xfrm>
        </p:grpSpPr>
        <p:sp>
          <p:nvSpPr>
            <p:cNvPr id="4" name="Rectangle 3">
              <a:extLst>
                <a:ext uri="{FF2B5EF4-FFF2-40B4-BE49-F238E27FC236}">
                  <a16:creationId xmlns:a16="http://schemas.microsoft.com/office/drawing/2014/main" id="{6B89B8FF-C828-F1B9-9111-976CFA6CE792}"/>
                </a:ext>
              </a:extLst>
            </p:cNvPr>
            <p:cNvSpPr/>
            <p:nvPr/>
          </p:nvSpPr>
          <p:spPr>
            <a:xfrm>
              <a:off x="-2400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a:solidFill>
                    <a:srgbClr val="720C0C"/>
                  </a:solidFill>
                  <a:latin typeface="Bahnschrift SemiBold SemiConden"/>
                  <a:ea typeface="DengXian"/>
                  <a:cs typeface="Times New Roman"/>
                </a:rPr>
                <a:t>Background</a:t>
              </a:r>
              <a:endParaRPr lang="en-US">
                <a:solidFill>
                  <a:srgbClr val="720C0C"/>
                </a:solidFill>
                <a:latin typeface="Bahnschrift SemiBold SemiConden"/>
                <a:ea typeface="DengXian"/>
                <a:cs typeface="Times New Roman"/>
              </a:endParaRPr>
            </a:p>
          </p:txBody>
        </p:sp>
        <p:sp>
          <p:nvSpPr>
            <p:cNvPr id="6" name="Rectangle 5">
              <a:extLst>
                <a:ext uri="{FF2B5EF4-FFF2-40B4-BE49-F238E27FC236}">
                  <a16:creationId xmlns:a16="http://schemas.microsoft.com/office/drawing/2014/main" id="{DE6516E9-1E67-7DAF-E32C-F1B910E9557D}"/>
                </a:ext>
              </a:extLst>
            </p:cNvPr>
            <p:cNvSpPr/>
            <p:nvPr/>
          </p:nvSpPr>
          <p:spPr>
            <a:xfrm>
              <a:off x="1977292"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Business Problem</a:t>
              </a:r>
              <a:endParaRPr lang="en-US">
                <a:solidFill>
                  <a:srgbClr val="720C0C"/>
                </a:solidFill>
              </a:endParaRPr>
            </a:p>
          </p:txBody>
        </p:sp>
        <p:sp>
          <p:nvSpPr>
            <p:cNvPr id="8" name="Rectangle 7">
              <a:extLst>
                <a:ext uri="{FF2B5EF4-FFF2-40B4-BE49-F238E27FC236}">
                  <a16:creationId xmlns:a16="http://schemas.microsoft.com/office/drawing/2014/main" id="{9C24E55A-7CB9-BA00-DCA0-6B4570DA3635}"/>
                </a:ext>
              </a:extLst>
            </p:cNvPr>
            <p:cNvSpPr/>
            <p:nvPr/>
          </p:nvSpPr>
          <p:spPr>
            <a:xfrm>
              <a:off x="3978584"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720C0C"/>
                  </a:solidFill>
                  <a:latin typeface="Bahnschrift SemiBold SemiConden"/>
                  <a:ea typeface="DengXian"/>
                  <a:cs typeface="Times New Roman"/>
                </a:rPr>
                <a:t>Stakeholders</a:t>
              </a:r>
            </a:p>
          </p:txBody>
        </p:sp>
        <p:sp>
          <p:nvSpPr>
            <p:cNvPr id="10" name="Rectangle 9">
              <a:extLst>
                <a:ext uri="{FF2B5EF4-FFF2-40B4-BE49-F238E27FC236}">
                  <a16:creationId xmlns:a16="http://schemas.microsoft.com/office/drawing/2014/main" id="{3A1278BB-0808-1525-D91F-76D4196F8749}"/>
                </a:ext>
              </a:extLst>
            </p:cNvPr>
            <p:cNvSpPr/>
            <p:nvPr/>
          </p:nvSpPr>
          <p:spPr>
            <a:xfrm>
              <a:off x="5979876" y="6426010"/>
              <a:ext cx="2001292" cy="431990"/>
            </a:xfrm>
            <a:prstGeom prst="rect">
              <a:avLst/>
            </a:prstGeom>
            <a:solidFill>
              <a:srgbClr val="720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Bahnschrift SemiBold SemiConden" panose="020B0502040204020203" pitchFamily="34" charset="0"/>
                  <a:cs typeface="Calibri" panose="020F0502020204030204" pitchFamily="34" charset="0"/>
                </a:rPr>
                <a:t>Data</a:t>
              </a:r>
            </a:p>
          </p:txBody>
        </p:sp>
        <p:sp>
          <p:nvSpPr>
            <p:cNvPr id="12" name="Rectangle 11">
              <a:extLst>
                <a:ext uri="{FF2B5EF4-FFF2-40B4-BE49-F238E27FC236}">
                  <a16:creationId xmlns:a16="http://schemas.microsoft.com/office/drawing/2014/main" id="{56D1AE46-34C7-F3E3-1879-87F554374E21}"/>
                </a:ext>
              </a:extLst>
            </p:cNvPr>
            <p:cNvSpPr/>
            <p:nvPr/>
          </p:nvSpPr>
          <p:spPr>
            <a:xfrm>
              <a:off x="7981168" y="6426010"/>
              <a:ext cx="2209540"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Recommend Model</a:t>
              </a:r>
            </a:p>
          </p:txBody>
        </p:sp>
        <p:sp>
          <p:nvSpPr>
            <p:cNvPr id="14" name="Rectangle 13">
              <a:extLst>
                <a:ext uri="{FF2B5EF4-FFF2-40B4-BE49-F238E27FC236}">
                  <a16:creationId xmlns:a16="http://schemas.microsoft.com/office/drawing/2014/main" id="{BA75A19A-CF03-495C-F9C4-E0C29197527E}"/>
                </a:ext>
              </a:extLst>
            </p:cNvPr>
            <p:cNvSpPr/>
            <p:nvPr/>
          </p:nvSpPr>
          <p:spPr>
            <a:xfrm>
              <a:off x="1019136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Ethical Problems</a:t>
              </a:r>
            </a:p>
          </p:txBody>
        </p:sp>
      </p:grpSp>
      <p:sp>
        <p:nvSpPr>
          <p:cNvPr id="7" name="TextBox 6">
            <a:extLst>
              <a:ext uri="{FF2B5EF4-FFF2-40B4-BE49-F238E27FC236}">
                <a16:creationId xmlns:a16="http://schemas.microsoft.com/office/drawing/2014/main" id="{A86D74F4-764F-A048-73A2-F6EFA6E4D5E0}"/>
              </a:ext>
            </a:extLst>
          </p:cNvPr>
          <p:cNvSpPr txBox="1"/>
          <p:nvPr/>
        </p:nvSpPr>
        <p:spPr>
          <a:xfrm>
            <a:off x="2231587" y="5645318"/>
            <a:ext cx="2512069" cy="307777"/>
          </a:xfrm>
          <a:prstGeom prst="rect">
            <a:avLst/>
          </a:prstGeom>
          <a:noFill/>
        </p:spPr>
        <p:txBody>
          <a:bodyPr wrap="square">
            <a:spAutoFit/>
          </a:bodyPr>
          <a:lstStyle/>
          <a:p>
            <a:r>
              <a:rPr lang="en-US" sz="1400" dirty="0">
                <a:solidFill>
                  <a:srgbClr val="846E84"/>
                </a:solidFill>
                <a:latin typeface="Fira Sans Extra Condensed"/>
                <a:ea typeface="Fira Sans Extra Condensed"/>
                <a:cs typeface="Fira Sans Extra Condensed"/>
                <a:sym typeface="Fira Sans Extra Condensed"/>
              </a:rPr>
              <a:t>Each columns missing values</a:t>
            </a:r>
          </a:p>
        </p:txBody>
      </p:sp>
      <p:sp>
        <p:nvSpPr>
          <p:cNvPr id="46" name="Google Shape;1386;p44">
            <a:extLst>
              <a:ext uri="{FF2B5EF4-FFF2-40B4-BE49-F238E27FC236}">
                <a16:creationId xmlns:a16="http://schemas.microsoft.com/office/drawing/2014/main" id="{8D0E02BE-8836-1D05-7408-1E62B31E482F}"/>
              </a:ext>
            </a:extLst>
          </p:cNvPr>
          <p:cNvSpPr/>
          <p:nvPr/>
        </p:nvSpPr>
        <p:spPr>
          <a:xfrm>
            <a:off x="2028387" y="5688120"/>
            <a:ext cx="203200" cy="203200"/>
          </a:xfrm>
          <a:prstGeom prst="ellipse">
            <a:avLst/>
          </a:prstGeom>
          <a:solidFill>
            <a:srgbClr val="EB4747"/>
          </a:solidFill>
          <a:ln>
            <a:noFill/>
          </a:ln>
        </p:spPr>
        <p:txBody>
          <a:bodyPr spcFirstLastPara="1" wrap="square" lIns="121900" tIns="121900" rIns="121900" bIns="121900" anchor="ctr" anchorCtr="0">
            <a:noAutofit/>
          </a:bodyPr>
          <a:lstStyle/>
          <a:p>
            <a:endParaRPr sz="2400"/>
          </a:p>
        </p:txBody>
      </p:sp>
      <p:sp>
        <p:nvSpPr>
          <p:cNvPr id="56" name="Google Shape;1390;p44">
            <a:extLst>
              <a:ext uri="{FF2B5EF4-FFF2-40B4-BE49-F238E27FC236}">
                <a16:creationId xmlns:a16="http://schemas.microsoft.com/office/drawing/2014/main" id="{749110D3-F385-86C2-1C90-6847A3D0ACD7}"/>
              </a:ext>
            </a:extLst>
          </p:cNvPr>
          <p:cNvSpPr/>
          <p:nvPr/>
        </p:nvSpPr>
        <p:spPr>
          <a:xfrm>
            <a:off x="7425109" y="5703625"/>
            <a:ext cx="203200" cy="203200"/>
          </a:xfrm>
          <a:prstGeom prst="ellipse">
            <a:avLst/>
          </a:prstGeom>
          <a:solidFill>
            <a:srgbClr val="00B050"/>
          </a:solidFill>
          <a:ln>
            <a:noFill/>
          </a:ln>
        </p:spPr>
        <p:txBody>
          <a:bodyPr spcFirstLastPara="1" wrap="square" lIns="121900" tIns="121900" rIns="121900" bIns="121900" anchor="ctr" anchorCtr="0">
            <a:noAutofit/>
          </a:bodyPr>
          <a:lstStyle/>
          <a:p>
            <a:endParaRPr sz="2400"/>
          </a:p>
        </p:txBody>
      </p:sp>
      <p:sp>
        <p:nvSpPr>
          <p:cNvPr id="57" name="TextBox 56">
            <a:extLst>
              <a:ext uri="{FF2B5EF4-FFF2-40B4-BE49-F238E27FC236}">
                <a16:creationId xmlns:a16="http://schemas.microsoft.com/office/drawing/2014/main" id="{BEAF3931-B3B7-2162-17E7-D7EEABEB09FB}"/>
              </a:ext>
            </a:extLst>
          </p:cNvPr>
          <p:cNvSpPr txBox="1"/>
          <p:nvPr/>
        </p:nvSpPr>
        <p:spPr>
          <a:xfrm>
            <a:off x="7628309" y="5641417"/>
            <a:ext cx="3121669" cy="307777"/>
          </a:xfrm>
          <a:prstGeom prst="rect">
            <a:avLst/>
          </a:prstGeom>
          <a:noFill/>
        </p:spPr>
        <p:txBody>
          <a:bodyPr wrap="square">
            <a:spAutoFit/>
          </a:bodyPr>
          <a:lstStyle/>
          <a:p>
            <a:r>
              <a:rPr lang="en-US" sz="1400" dirty="0">
                <a:solidFill>
                  <a:srgbClr val="846E84"/>
                </a:solidFill>
                <a:latin typeface="Fira Sans Extra Condensed"/>
                <a:ea typeface="Fira Sans Extra Condensed"/>
                <a:cs typeface="Fira Sans Extra Condensed"/>
                <a:sym typeface="Fira Sans Extra Condensed"/>
              </a:rPr>
              <a:t>Each columns complete rate = 1</a:t>
            </a:r>
          </a:p>
        </p:txBody>
      </p:sp>
      <p:grpSp>
        <p:nvGrpSpPr>
          <p:cNvPr id="29" name="Group 28">
            <a:extLst>
              <a:ext uri="{FF2B5EF4-FFF2-40B4-BE49-F238E27FC236}">
                <a16:creationId xmlns:a16="http://schemas.microsoft.com/office/drawing/2014/main" id="{B9A58854-6B25-9A1F-1881-5FC361A7B8D8}"/>
              </a:ext>
            </a:extLst>
          </p:cNvPr>
          <p:cNvGrpSpPr/>
          <p:nvPr/>
        </p:nvGrpSpPr>
        <p:grpSpPr>
          <a:xfrm>
            <a:off x="1148096" y="1610397"/>
            <a:ext cx="4683007" cy="3875823"/>
            <a:chOff x="1681162" y="373112"/>
            <a:chExt cx="7069975" cy="5884813"/>
          </a:xfrm>
        </p:grpSpPr>
        <p:pic>
          <p:nvPicPr>
            <p:cNvPr id="26" name="Picture 25">
              <a:extLst>
                <a:ext uri="{FF2B5EF4-FFF2-40B4-BE49-F238E27FC236}">
                  <a16:creationId xmlns:a16="http://schemas.microsoft.com/office/drawing/2014/main" id="{636F5D42-CCC7-1E10-2018-CC9F30F4E532}"/>
                </a:ext>
              </a:extLst>
            </p:cNvPr>
            <p:cNvPicPr>
              <a:picLocks noChangeAspect="1"/>
            </p:cNvPicPr>
            <p:nvPr/>
          </p:nvPicPr>
          <p:blipFill rotWithShape="1">
            <a:blip r:embed="rId3"/>
            <a:srcRect r="19929"/>
            <a:stretch/>
          </p:blipFill>
          <p:spPr>
            <a:xfrm>
              <a:off x="1681162" y="600075"/>
              <a:ext cx="7069975" cy="5657850"/>
            </a:xfrm>
            <a:prstGeom prst="rect">
              <a:avLst/>
            </a:prstGeom>
          </p:spPr>
        </p:pic>
        <p:pic>
          <p:nvPicPr>
            <p:cNvPr id="28" name="Picture 27">
              <a:extLst>
                <a:ext uri="{FF2B5EF4-FFF2-40B4-BE49-F238E27FC236}">
                  <a16:creationId xmlns:a16="http://schemas.microsoft.com/office/drawing/2014/main" id="{89CB31A8-A7D1-FAC1-4AF2-E168AA47CBB9}"/>
                </a:ext>
              </a:extLst>
            </p:cNvPr>
            <p:cNvPicPr>
              <a:picLocks noChangeAspect="1"/>
            </p:cNvPicPr>
            <p:nvPr/>
          </p:nvPicPr>
          <p:blipFill rotWithShape="1">
            <a:blip r:embed="rId4"/>
            <a:srcRect r="29272" b="-163866"/>
            <a:stretch/>
          </p:blipFill>
          <p:spPr>
            <a:xfrm>
              <a:off x="1681162" y="373112"/>
              <a:ext cx="6635854" cy="628325"/>
            </a:xfrm>
            <a:prstGeom prst="rect">
              <a:avLst/>
            </a:prstGeom>
          </p:spPr>
        </p:pic>
      </p:grpSp>
      <p:pic>
        <p:nvPicPr>
          <p:cNvPr id="2064" name="Picture 2063">
            <a:extLst>
              <a:ext uri="{FF2B5EF4-FFF2-40B4-BE49-F238E27FC236}">
                <a16:creationId xmlns:a16="http://schemas.microsoft.com/office/drawing/2014/main" id="{52BA2DCA-06EB-598D-E2AC-182D00CCFA3D}"/>
              </a:ext>
            </a:extLst>
          </p:cNvPr>
          <p:cNvPicPr>
            <a:picLocks noChangeAspect="1"/>
          </p:cNvPicPr>
          <p:nvPr/>
        </p:nvPicPr>
        <p:blipFill rotWithShape="1">
          <a:blip r:embed="rId5"/>
          <a:srcRect r="9618"/>
          <a:stretch/>
        </p:blipFill>
        <p:spPr>
          <a:xfrm>
            <a:off x="6437097" y="1612791"/>
            <a:ext cx="4683007" cy="3889267"/>
          </a:xfrm>
          <a:prstGeom prst="rect">
            <a:avLst/>
          </a:prstGeom>
        </p:spPr>
      </p:pic>
      <p:grpSp>
        <p:nvGrpSpPr>
          <p:cNvPr id="3" name="Group 2">
            <a:extLst>
              <a:ext uri="{FF2B5EF4-FFF2-40B4-BE49-F238E27FC236}">
                <a16:creationId xmlns:a16="http://schemas.microsoft.com/office/drawing/2014/main" id="{05386C29-EA9C-312F-1C92-F07687D27742}"/>
              </a:ext>
            </a:extLst>
          </p:cNvPr>
          <p:cNvGrpSpPr/>
          <p:nvPr/>
        </p:nvGrpSpPr>
        <p:grpSpPr>
          <a:xfrm>
            <a:off x="0" y="1"/>
            <a:ext cx="12192000" cy="1097874"/>
            <a:chOff x="0" y="1"/>
            <a:chExt cx="12192000" cy="1097874"/>
          </a:xfrm>
        </p:grpSpPr>
        <p:sp>
          <p:nvSpPr>
            <p:cNvPr id="5" name="Rectangle 4">
              <a:extLst>
                <a:ext uri="{FF2B5EF4-FFF2-40B4-BE49-F238E27FC236}">
                  <a16:creationId xmlns:a16="http://schemas.microsoft.com/office/drawing/2014/main" id="{34E34CC3-0682-AD7D-D924-FAC413C42AFE}"/>
                </a:ext>
              </a:extLst>
            </p:cNvPr>
            <p:cNvSpPr>
              <a:spLocks/>
            </p:cNvSpPr>
            <p:nvPr/>
          </p:nvSpPr>
          <p:spPr>
            <a:xfrm>
              <a:off x="0" y="1"/>
              <a:ext cx="12192000" cy="1097874"/>
            </a:xfrm>
            <a:prstGeom prst="rect">
              <a:avLst/>
            </a:prstGeom>
            <a:solidFill>
              <a:srgbClr val="72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2236F7E-FABD-A7EC-E4EB-27DD61858BCC}"/>
                </a:ext>
              </a:extLst>
            </p:cNvPr>
            <p:cNvSpPr txBox="1"/>
            <p:nvPr/>
          </p:nvSpPr>
          <p:spPr>
            <a:xfrm>
              <a:off x="2496000" y="287894"/>
              <a:ext cx="7344000" cy="526426"/>
            </a:xfrm>
            <a:prstGeom prst="rect">
              <a:avLst/>
            </a:prstGeom>
            <a:noFill/>
          </p:spPr>
          <p:txBody>
            <a:bodyPr wrap="square" lIns="0" tIns="0" rIns="0" bIns="0" rtlCol="0" anchor="ctr">
              <a:spAutoFit/>
            </a:bodyPr>
            <a:lstStyle/>
            <a:p>
              <a:pPr algn="ctr">
                <a:lnSpc>
                  <a:spcPct val="140000"/>
                </a:lnSpc>
              </a:pPr>
              <a:r>
                <a:rPr lang="en-US" altLang="zh-CN" sz="2800" b="1" dirty="0">
                  <a:solidFill>
                    <a:schemeClr val="bg1"/>
                  </a:solidFill>
                  <a:latin typeface="Bahnschrift SemiBold SemiConden."/>
                  <a:cs typeface="Calibri"/>
                  <a:sym typeface="+mn-lt"/>
                </a:rPr>
                <a:t>BEFORE                                                            AFTER</a:t>
              </a:r>
              <a:endParaRPr lang="zh-CN" altLang="en-US" sz="2800" b="1" dirty="0">
                <a:solidFill>
                  <a:schemeClr val="bg1"/>
                </a:solidFill>
                <a:latin typeface="Bahnschrift SemiBold SemiConden."/>
                <a:cs typeface="Calibri"/>
              </a:endParaRPr>
            </a:p>
          </p:txBody>
        </p:sp>
      </p:grpSp>
      <p:sp>
        <p:nvSpPr>
          <p:cNvPr id="11" name="Rectangle 10">
            <a:extLst>
              <a:ext uri="{FF2B5EF4-FFF2-40B4-BE49-F238E27FC236}">
                <a16:creationId xmlns:a16="http://schemas.microsoft.com/office/drawing/2014/main" id="{E3A5A483-A3B4-207E-3453-4FFCB0CE7268}"/>
              </a:ext>
            </a:extLst>
          </p:cNvPr>
          <p:cNvSpPr/>
          <p:nvPr/>
        </p:nvSpPr>
        <p:spPr>
          <a:xfrm>
            <a:off x="3886200" y="1610397"/>
            <a:ext cx="1657350" cy="3889267"/>
          </a:xfrm>
          <a:prstGeom prst="rect">
            <a:avLst/>
          </a:prstGeom>
          <a:noFill/>
          <a:ln>
            <a:solidFill>
              <a:srgbClr val="72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0387189-E312-47C0-749C-861F3DA68983}"/>
              </a:ext>
            </a:extLst>
          </p:cNvPr>
          <p:cNvSpPr/>
          <p:nvPr/>
        </p:nvSpPr>
        <p:spPr>
          <a:xfrm>
            <a:off x="9362033" y="1574691"/>
            <a:ext cx="1657350" cy="3889267"/>
          </a:xfrm>
          <a:prstGeom prst="rect">
            <a:avLst/>
          </a:prstGeom>
          <a:noFill/>
          <a:ln>
            <a:solidFill>
              <a:srgbClr val="72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93141"/>
      </p:ext>
    </p:extLst>
  </p:cSld>
  <p:clrMapOvr>
    <a:masterClrMapping/>
  </p:clrMapOvr>
  <mc:AlternateContent xmlns:mc="http://schemas.openxmlformats.org/markup-compatibility/2006" xmlns:p14="http://schemas.microsoft.com/office/powerpoint/2010/main">
    <mc:Choice Requires="p14">
      <p:transition spd="slow" p14:dur="1500" advTm="0">
        <p14:window dir="vert"/>
      </p:transition>
    </mc:Choice>
    <mc:Fallback xmlns="">
      <p:transition spd="slow"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
            <a:extLst>
              <a:ext uri="{FF2B5EF4-FFF2-40B4-BE49-F238E27FC236}">
                <a16:creationId xmlns:a16="http://schemas.microsoft.com/office/drawing/2014/main" id="{FA90728B-E7BC-190F-A987-093E6B3C9ED0}"/>
              </a:ext>
            </a:extLst>
          </p:cNvPr>
          <p:cNvSpPr txBox="1"/>
          <p:nvPr/>
        </p:nvSpPr>
        <p:spPr>
          <a:xfrm>
            <a:off x="774700" y="310574"/>
            <a:ext cx="10960100" cy="526426"/>
          </a:xfrm>
          <a:prstGeom prst="rect">
            <a:avLst/>
          </a:prstGeom>
          <a:noFill/>
        </p:spPr>
        <p:txBody>
          <a:bodyPr wrap="square" lIns="0" tIns="0" rIns="0" bIns="0" rtlCol="0" anchor="ctr">
            <a:spAutoFit/>
          </a:bodyPr>
          <a:lstStyle>
            <a:defPPr>
              <a:defRPr lang="zh-CN"/>
            </a:defPPr>
            <a:lvl1pPr algn="ctr">
              <a:lnSpc>
                <a:spcPct val="140000"/>
              </a:lnSpc>
              <a:defRPr sz="2800" b="1">
                <a:solidFill>
                  <a:srgbClr val="720C0C"/>
                </a:solidFill>
                <a:latin typeface="Bahnschrift SemiBold SemiConden."/>
                <a:cs typeface="Calibri"/>
              </a:defRPr>
            </a:lvl1pPr>
          </a:lstStyle>
          <a:p>
            <a:r>
              <a:rPr lang="en-US" altLang="zh-CN" dirty="0"/>
              <a:t>Logistic Regression</a:t>
            </a:r>
            <a:endParaRPr lang="en-US" dirty="0"/>
          </a:p>
        </p:txBody>
      </p:sp>
      <p:sp>
        <p:nvSpPr>
          <p:cNvPr id="4" name="Arrow: Pentagon 3">
            <a:extLst>
              <a:ext uri="{FF2B5EF4-FFF2-40B4-BE49-F238E27FC236}">
                <a16:creationId xmlns:a16="http://schemas.microsoft.com/office/drawing/2014/main" id="{DC5080A1-73AE-D316-CE13-F21479737C2C}"/>
              </a:ext>
            </a:extLst>
          </p:cNvPr>
          <p:cNvSpPr/>
          <p:nvPr/>
        </p:nvSpPr>
        <p:spPr>
          <a:xfrm>
            <a:off x="1074900" y="1347195"/>
            <a:ext cx="2684300" cy="431990"/>
          </a:xfrm>
          <a:prstGeom prst="homePlate">
            <a:avLst/>
          </a:prstGeom>
          <a:solidFill>
            <a:srgbClr val="720C0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a:solidFill>
                  <a:schemeClr val="bg1"/>
                </a:solidFill>
                <a:latin typeface="Bahnschrift SemiBold SemiConden."/>
                <a:cs typeface="Calibri"/>
              </a:rPr>
              <a:t>Purpose</a:t>
            </a:r>
            <a:endParaRPr lang="en-US">
              <a:solidFill>
                <a:schemeClr val="bg1"/>
              </a:solidFill>
            </a:endParaRPr>
          </a:p>
        </p:txBody>
      </p:sp>
      <p:sp>
        <p:nvSpPr>
          <p:cNvPr id="19" name="Rectangle: Rounded Corners 18">
            <a:extLst>
              <a:ext uri="{FF2B5EF4-FFF2-40B4-BE49-F238E27FC236}">
                <a16:creationId xmlns:a16="http://schemas.microsoft.com/office/drawing/2014/main" id="{3D1396C9-8E0F-5FE2-A6FF-BED20E3E9392}"/>
              </a:ext>
            </a:extLst>
          </p:cNvPr>
          <p:cNvSpPr/>
          <p:nvPr/>
        </p:nvSpPr>
        <p:spPr>
          <a:xfrm>
            <a:off x="4075437" y="1061817"/>
            <a:ext cx="6602790" cy="1479367"/>
          </a:xfrm>
          <a:prstGeom prst="roundRect">
            <a:avLst/>
          </a:prstGeom>
          <a:solidFill>
            <a:srgbClr val="A80C0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rgbClr val="FFFFFF"/>
                </a:solidFill>
                <a:latin typeface="Bahnschrift SemiBold SemiConden"/>
                <a:cs typeface="Calibri"/>
              </a:rPr>
              <a:t>Predict the likelihood of a client defaulting on a loan based on a variety of demographic, financial, and credit-related factors etc., which help financial institutions make informed decisions about whether to grant loans to potential clients and reduce the risk of financial losses </a:t>
            </a:r>
            <a:endParaRPr lang="en-US" dirty="0">
              <a:latin typeface="Bahnschrift SemiBold SemiConden"/>
              <a:ea typeface="+mn-lt"/>
              <a:cs typeface="+mn-lt"/>
            </a:endParaRPr>
          </a:p>
        </p:txBody>
      </p:sp>
      <p:sp>
        <p:nvSpPr>
          <p:cNvPr id="28" name="Arrow: Pentagon 27">
            <a:extLst>
              <a:ext uri="{FF2B5EF4-FFF2-40B4-BE49-F238E27FC236}">
                <a16:creationId xmlns:a16="http://schemas.microsoft.com/office/drawing/2014/main" id="{5BCF8F01-F907-6BA1-4384-1CF91F962679}"/>
              </a:ext>
            </a:extLst>
          </p:cNvPr>
          <p:cNvSpPr/>
          <p:nvPr/>
        </p:nvSpPr>
        <p:spPr>
          <a:xfrm>
            <a:off x="1074900" y="2867728"/>
            <a:ext cx="2684300" cy="431990"/>
          </a:xfrm>
          <a:prstGeom prst="homePlate">
            <a:avLst/>
          </a:prstGeom>
          <a:solidFill>
            <a:srgbClr val="720C0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a:solidFill>
                  <a:schemeClr val="bg1"/>
                </a:solidFill>
                <a:latin typeface="Bahnschrift SemiBold SemiConden."/>
                <a:cs typeface="Calibri"/>
              </a:rPr>
              <a:t>Steps</a:t>
            </a:r>
            <a:endParaRPr lang="en-US">
              <a:solidFill>
                <a:schemeClr val="bg1"/>
              </a:solidFill>
            </a:endParaRPr>
          </a:p>
        </p:txBody>
      </p:sp>
      <p:sp>
        <p:nvSpPr>
          <p:cNvPr id="30" name="Rectangle: Rounded Corners 29">
            <a:extLst>
              <a:ext uri="{FF2B5EF4-FFF2-40B4-BE49-F238E27FC236}">
                <a16:creationId xmlns:a16="http://schemas.microsoft.com/office/drawing/2014/main" id="{6FFACBCF-AEAD-3D8A-BA17-9734008E079E}"/>
              </a:ext>
            </a:extLst>
          </p:cNvPr>
          <p:cNvSpPr/>
          <p:nvPr/>
        </p:nvSpPr>
        <p:spPr>
          <a:xfrm>
            <a:off x="5700760" y="2839574"/>
            <a:ext cx="4981754" cy="699570"/>
          </a:xfrm>
          <a:prstGeom prst="roundRect">
            <a:avLst/>
          </a:prstGeom>
          <a:solidFill>
            <a:srgbClr val="FBD5D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720C0C"/>
                </a:solidFill>
                <a:latin typeface="Bahnschrift SemiBold SemiConden" panose="020B0502040204020203" pitchFamily="34" charset="0"/>
                <a:ea typeface="+mn-lt"/>
                <a:cs typeface="+mn-lt"/>
              </a:rPr>
              <a:t>Modeling the probability binary outcome based on one or more predictor variables</a:t>
            </a:r>
          </a:p>
        </p:txBody>
      </p:sp>
      <p:sp>
        <p:nvSpPr>
          <p:cNvPr id="34" name="Rectangle: Rounded Corners 33">
            <a:extLst>
              <a:ext uri="{FF2B5EF4-FFF2-40B4-BE49-F238E27FC236}">
                <a16:creationId xmlns:a16="http://schemas.microsoft.com/office/drawing/2014/main" id="{E1EDCA90-3261-2568-A63C-5835D9A51CBE}"/>
              </a:ext>
            </a:extLst>
          </p:cNvPr>
          <p:cNvSpPr/>
          <p:nvPr/>
        </p:nvSpPr>
        <p:spPr>
          <a:xfrm>
            <a:off x="4160576" y="2839574"/>
            <a:ext cx="1450360" cy="699570"/>
          </a:xfrm>
          <a:prstGeom prst="roundRect">
            <a:avLst/>
          </a:prstGeom>
          <a:solidFill>
            <a:srgbClr val="A80C0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ahnschrift SemiBold SemiConden" panose="020B0502040204020203" pitchFamily="34" charset="0"/>
                <a:ea typeface="+mn-lt"/>
                <a:cs typeface="+mn-lt"/>
              </a:rPr>
              <a:t>Define the model</a:t>
            </a:r>
            <a:endParaRPr lang="en-US" dirty="0">
              <a:latin typeface="Bahnschrift SemiBold SemiConden" panose="020B0502040204020203" pitchFamily="34" charset="0"/>
              <a:cs typeface="Calibri Light"/>
            </a:endParaRPr>
          </a:p>
        </p:txBody>
      </p:sp>
      <p:sp>
        <p:nvSpPr>
          <p:cNvPr id="14" name="Rectangle: Rounded Corners 13">
            <a:extLst>
              <a:ext uri="{FF2B5EF4-FFF2-40B4-BE49-F238E27FC236}">
                <a16:creationId xmlns:a16="http://schemas.microsoft.com/office/drawing/2014/main" id="{E7C063A6-3191-E006-F3D7-703887ADED85}"/>
              </a:ext>
            </a:extLst>
          </p:cNvPr>
          <p:cNvSpPr/>
          <p:nvPr/>
        </p:nvSpPr>
        <p:spPr>
          <a:xfrm>
            <a:off x="5710655" y="3621365"/>
            <a:ext cx="4971858" cy="927180"/>
          </a:xfrm>
          <a:prstGeom prst="roundRect">
            <a:avLst/>
          </a:prstGeom>
          <a:solidFill>
            <a:srgbClr val="FBD5D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720C0C"/>
                </a:solidFill>
                <a:latin typeface="Bahnschrift SemiBold SemiConden" panose="020B0502040204020203" pitchFamily="34" charset="0"/>
                <a:ea typeface="+mn-lt"/>
                <a:cs typeface="+mn-lt"/>
              </a:rPr>
              <a:t>Clients’ demographic, financial, credit-related  information </a:t>
            </a:r>
          </a:p>
        </p:txBody>
      </p:sp>
      <p:sp>
        <p:nvSpPr>
          <p:cNvPr id="15" name="Rectangle: Rounded Corners 14">
            <a:extLst>
              <a:ext uri="{FF2B5EF4-FFF2-40B4-BE49-F238E27FC236}">
                <a16:creationId xmlns:a16="http://schemas.microsoft.com/office/drawing/2014/main" id="{0E3998EF-340C-A211-A6D0-4D88C2E803F0}"/>
              </a:ext>
            </a:extLst>
          </p:cNvPr>
          <p:cNvSpPr/>
          <p:nvPr/>
        </p:nvSpPr>
        <p:spPr>
          <a:xfrm>
            <a:off x="4170471" y="3621365"/>
            <a:ext cx="1450360" cy="897492"/>
          </a:xfrm>
          <a:prstGeom prst="roundRect">
            <a:avLst/>
          </a:prstGeom>
          <a:solidFill>
            <a:srgbClr val="A80C0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Bahnschrift SemiBold SemiConden" panose="020B0502040204020203" pitchFamily="34" charset="0"/>
                <a:ea typeface="+mn-lt"/>
                <a:cs typeface="+mn-lt"/>
              </a:rPr>
              <a:t>Collect Data</a:t>
            </a:r>
            <a:endParaRPr lang="en-US">
              <a:latin typeface="Bahnschrift SemiBold SemiConden" panose="020B0502040204020203" pitchFamily="34" charset="0"/>
              <a:cs typeface="Calibri Light"/>
            </a:endParaRPr>
          </a:p>
        </p:txBody>
      </p:sp>
      <p:sp>
        <p:nvSpPr>
          <p:cNvPr id="27" name="Rectangle: Rounded Corners 26">
            <a:extLst>
              <a:ext uri="{FF2B5EF4-FFF2-40B4-BE49-F238E27FC236}">
                <a16:creationId xmlns:a16="http://schemas.microsoft.com/office/drawing/2014/main" id="{C0FA5A3D-70FC-6D8D-B4AD-25CD89F263E9}"/>
              </a:ext>
            </a:extLst>
          </p:cNvPr>
          <p:cNvSpPr/>
          <p:nvPr/>
        </p:nvSpPr>
        <p:spPr>
          <a:xfrm>
            <a:off x="5710655" y="4700040"/>
            <a:ext cx="4981754" cy="699570"/>
          </a:xfrm>
          <a:prstGeom prst="roundRect">
            <a:avLst/>
          </a:prstGeom>
          <a:solidFill>
            <a:srgbClr val="FBD5D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720C0C"/>
                </a:solidFill>
                <a:latin typeface="Bahnschrift SemiBold SemiConden" panose="020B0502040204020203" pitchFamily="34" charset="0"/>
                <a:ea typeface="+mn-lt"/>
                <a:cs typeface="+mn-lt"/>
              </a:rPr>
              <a:t>Split the data into training and testing set</a:t>
            </a:r>
            <a:endParaRPr lang="en-US" dirty="0">
              <a:solidFill>
                <a:srgbClr val="720C0C"/>
              </a:solidFill>
              <a:latin typeface="Bahnschrift SemiBold SemiConden" panose="020B0502040204020203" pitchFamily="34" charset="0"/>
              <a:cs typeface="Calibri Light"/>
            </a:endParaRPr>
          </a:p>
        </p:txBody>
      </p:sp>
      <p:sp>
        <p:nvSpPr>
          <p:cNvPr id="29" name="Rectangle: Rounded Corners 28">
            <a:extLst>
              <a:ext uri="{FF2B5EF4-FFF2-40B4-BE49-F238E27FC236}">
                <a16:creationId xmlns:a16="http://schemas.microsoft.com/office/drawing/2014/main" id="{E189FB29-2535-08CD-F0ED-BA8C5A341643}"/>
              </a:ext>
            </a:extLst>
          </p:cNvPr>
          <p:cNvSpPr/>
          <p:nvPr/>
        </p:nvSpPr>
        <p:spPr>
          <a:xfrm>
            <a:off x="4170471" y="4700040"/>
            <a:ext cx="1450360" cy="699570"/>
          </a:xfrm>
          <a:prstGeom prst="roundRect">
            <a:avLst/>
          </a:prstGeom>
          <a:solidFill>
            <a:srgbClr val="A80C0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ahnschrift SemiBold SemiConden" panose="020B0502040204020203" pitchFamily="34" charset="0"/>
                <a:ea typeface="+mn-lt"/>
                <a:cs typeface="+mn-lt"/>
              </a:rPr>
              <a:t>Modeling</a:t>
            </a:r>
            <a:endParaRPr lang="en-US" dirty="0">
              <a:latin typeface="Bahnschrift SemiBold SemiConden" panose="020B0502040204020203" pitchFamily="34" charset="0"/>
              <a:cs typeface="Calibri Light"/>
            </a:endParaRPr>
          </a:p>
        </p:txBody>
      </p:sp>
      <p:sp>
        <p:nvSpPr>
          <p:cNvPr id="31" name="Rectangle: Rounded Corners 30">
            <a:extLst>
              <a:ext uri="{FF2B5EF4-FFF2-40B4-BE49-F238E27FC236}">
                <a16:creationId xmlns:a16="http://schemas.microsoft.com/office/drawing/2014/main" id="{E66B1EF1-3943-ED15-BD5D-46BC52F18072}"/>
              </a:ext>
            </a:extLst>
          </p:cNvPr>
          <p:cNvSpPr/>
          <p:nvPr/>
        </p:nvSpPr>
        <p:spPr>
          <a:xfrm>
            <a:off x="5710654" y="5501623"/>
            <a:ext cx="4981754" cy="699570"/>
          </a:xfrm>
          <a:prstGeom prst="roundRect">
            <a:avLst/>
          </a:prstGeom>
          <a:solidFill>
            <a:srgbClr val="FBD5D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720C0C"/>
                </a:solidFill>
                <a:latin typeface="Bahnschrift SemiBold SemiConden" panose="020B0502040204020203" pitchFamily="34" charset="0"/>
                <a:ea typeface="+mn-lt"/>
                <a:cs typeface="+mn-lt"/>
              </a:rPr>
              <a:t>F1 score: 0.958, Recall: 1.0, Accuracy: 0.919  AUC: 0.6 </a:t>
            </a:r>
          </a:p>
        </p:txBody>
      </p:sp>
      <p:sp>
        <p:nvSpPr>
          <p:cNvPr id="32" name="Rectangle: Rounded Corners 31">
            <a:extLst>
              <a:ext uri="{FF2B5EF4-FFF2-40B4-BE49-F238E27FC236}">
                <a16:creationId xmlns:a16="http://schemas.microsoft.com/office/drawing/2014/main" id="{38E413E6-442C-5521-2B4D-833DA989EB99}"/>
              </a:ext>
            </a:extLst>
          </p:cNvPr>
          <p:cNvSpPr/>
          <p:nvPr/>
        </p:nvSpPr>
        <p:spPr>
          <a:xfrm>
            <a:off x="4170470" y="5501623"/>
            <a:ext cx="1450360" cy="699570"/>
          </a:xfrm>
          <a:prstGeom prst="roundRect">
            <a:avLst/>
          </a:prstGeom>
          <a:solidFill>
            <a:srgbClr val="A80C0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Bahnschrift SemiBold SemiConden" panose="020B0502040204020203" pitchFamily="34" charset="0"/>
                <a:ea typeface="+mn-lt"/>
                <a:cs typeface="+mn-lt"/>
              </a:rPr>
              <a:t>Result</a:t>
            </a:r>
            <a:endParaRPr lang="en-US">
              <a:latin typeface="Bahnschrift SemiBold SemiConden" panose="020B0502040204020203" pitchFamily="34" charset="0"/>
              <a:cs typeface="Calibri Light"/>
            </a:endParaRPr>
          </a:p>
        </p:txBody>
      </p:sp>
      <p:pic>
        <p:nvPicPr>
          <p:cNvPr id="10" name="Picture 9">
            <a:extLst>
              <a:ext uri="{FF2B5EF4-FFF2-40B4-BE49-F238E27FC236}">
                <a16:creationId xmlns:a16="http://schemas.microsoft.com/office/drawing/2014/main" id="{8DE8F34E-6F11-EE06-883E-7E136064636F}"/>
              </a:ext>
            </a:extLst>
          </p:cNvPr>
          <p:cNvPicPr>
            <a:picLocks noChangeAspect="1"/>
          </p:cNvPicPr>
          <p:nvPr/>
        </p:nvPicPr>
        <p:blipFill>
          <a:blip r:embed="rId3"/>
          <a:stretch>
            <a:fillRect/>
          </a:stretch>
        </p:blipFill>
        <p:spPr>
          <a:xfrm>
            <a:off x="2977938" y="711419"/>
            <a:ext cx="7019925" cy="4781550"/>
          </a:xfrm>
          <a:prstGeom prst="rect">
            <a:avLst/>
          </a:prstGeom>
        </p:spPr>
      </p:pic>
      <p:grpSp>
        <p:nvGrpSpPr>
          <p:cNvPr id="11" name="Group 10">
            <a:extLst>
              <a:ext uri="{FF2B5EF4-FFF2-40B4-BE49-F238E27FC236}">
                <a16:creationId xmlns:a16="http://schemas.microsoft.com/office/drawing/2014/main" id="{272F1471-F07F-F1AD-9909-E29F6286280F}"/>
              </a:ext>
            </a:extLst>
          </p:cNvPr>
          <p:cNvGrpSpPr/>
          <p:nvPr/>
        </p:nvGrpSpPr>
        <p:grpSpPr>
          <a:xfrm>
            <a:off x="-24000" y="6426010"/>
            <a:ext cx="12216652" cy="431990"/>
            <a:chOff x="-24000" y="6426010"/>
            <a:chExt cx="12216652" cy="431990"/>
          </a:xfrm>
        </p:grpSpPr>
        <p:sp>
          <p:nvSpPr>
            <p:cNvPr id="12" name="Rectangle 11">
              <a:extLst>
                <a:ext uri="{FF2B5EF4-FFF2-40B4-BE49-F238E27FC236}">
                  <a16:creationId xmlns:a16="http://schemas.microsoft.com/office/drawing/2014/main" id="{E37EC20F-515E-68FC-1831-B2A6A0377533}"/>
                </a:ext>
              </a:extLst>
            </p:cNvPr>
            <p:cNvSpPr/>
            <p:nvPr/>
          </p:nvSpPr>
          <p:spPr>
            <a:xfrm>
              <a:off x="-2400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a:solidFill>
                    <a:srgbClr val="720C0C"/>
                  </a:solidFill>
                  <a:latin typeface="Bahnschrift SemiBold SemiConden"/>
                  <a:ea typeface="DengXian"/>
                  <a:cs typeface="Times New Roman"/>
                </a:rPr>
                <a:t>Background</a:t>
              </a:r>
              <a:endParaRPr lang="en-US">
                <a:solidFill>
                  <a:srgbClr val="720C0C"/>
                </a:solidFill>
                <a:latin typeface="Bahnschrift SemiBold SemiConden"/>
                <a:ea typeface="DengXian"/>
                <a:cs typeface="Times New Roman"/>
              </a:endParaRPr>
            </a:p>
          </p:txBody>
        </p:sp>
        <p:sp>
          <p:nvSpPr>
            <p:cNvPr id="17" name="Rectangle 16">
              <a:extLst>
                <a:ext uri="{FF2B5EF4-FFF2-40B4-BE49-F238E27FC236}">
                  <a16:creationId xmlns:a16="http://schemas.microsoft.com/office/drawing/2014/main" id="{A41497E2-EB0F-8C74-8509-354D73F09142}"/>
                </a:ext>
              </a:extLst>
            </p:cNvPr>
            <p:cNvSpPr/>
            <p:nvPr/>
          </p:nvSpPr>
          <p:spPr>
            <a:xfrm>
              <a:off x="1977292"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Business Problem</a:t>
              </a:r>
              <a:endParaRPr lang="en-US">
                <a:solidFill>
                  <a:srgbClr val="720C0C"/>
                </a:solidFill>
              </a:endParaRPr>
            </a:p>
          </p:txBody>
        </p:sp>
        <p:sp>
          <p:nvSpPr>
            <p:cNvPr id="18" name="Rectangle 17">
              <a:extLst>
                <a:ext uri="{FF2B5EF4-FFF2-40B4-BE49-F238E27FC236}">
                  <a16:creationId xmlns:a16="http://schemas.microsoft.com/office/drawing/2014/main" id="{11DF543A-1D04-51DB-5857-A7C86708764F}"/>
                </a:ext>
              </a:extLst>
            </p:cNvPr>
            <p:cNvSpPr/>
            <p:nvPr/>
          </p:nvSpPr>
          <p:spPr>
            <a:xfrm>
              <a:off x="3978584"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Stakeholders</a:t>
              </a:r>
            </a:p>
          </p:txBody>
        </p:sp>
        <p:sp>
          <p:nvSpPr>
            <p:cNvPr id="20" name="Rectangle 19">
              <a:extLst>
                <a:ext uri="{FF2B5EF4-FFF2-40B4-BE49-F238E27FC236}">
                  <a16:creationId xmlns:a16="http://schemas.microsoft.com/office/drawing/2014/main" id="{3A21809D-B1F4-806A-C04C-241A2BD7E267}"/>
                </a:ext>
              </a:extLst>
            </p:cNvPr>
            <p:cNvSpPr/>
            <p:nvPr/>
          </p:nvSpPr>
          <p:spPr>
            <a:xfrm>
              <a:off x="5979876"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Data</a:t>
              </a:r>
            </a:p>
          </p:txBody>
        </p:sp>
        <p:sp>
          <p:nvSpPr>
            <p:cNvPr id="21" name="Rectangle 20">
              <a:extLst>
                <a:ext uri="{FF2B5EF4-FFF2-40B4-BE49-F238E27FC236}">
                  <a16:creationId xmlns:a16="http://schemas.microsoft.com/office/drawing/2014/main" id="{6DCDF3E1-5773-7AE8-E310-F3D34EB5CDC6}"/>
                </a:ext>
              </a:extLst>
            </p:cNvPr>
            <p:cNvSpPr/>
            <p:nvPr/>
          </p:nvSpPr>
          <p:spPr>
            <a:xfrm>
              <a:off x="7981168" y="6426010"/>
              <a:ext cx="2209540" cy="431990"/>
            </a:xfrm>
            <a:prstGeom prst="rect">
              <a:avLst/>
            </a:prstGeom>
            <a:solidFill>
              <a:srgbClr val="720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Bahnschrift SemiBold SemiConden" panose="020B0502040204020203" pitchFamily="34" charset="0"/>
                  <a:cs typeface="Calibri" panose="020F0502020204030204" pitchFamily="34" charset="0"/>
                </a:rPr>
                <a:t>Recommend Model</a:t>
              </a:r>
            </a:p>
          </p:txBody>
        </p:sp>
        <p:sp>
          <p:nvSpPr>
            <p:cNvPr id="22" name="Rectangle 21">
              <a:extLst>
                <a:ext uri="{FF2B5EF4-FFF2-40B4-BE49-F238E27FC236}">
                  <a16:creationId xmlns:a16="http://schemas.microsoft.com/office/drawing/2014/main" id="{6CF82D23-25B2-9EA0-F9A4-74023C0F35A6}"/>
                </a:ext>
              </a:extLst>
            </p:cNvPr>
            <p:cNvSpPr/>
            <p:nvPr/>
          </p:nvSpPr>
          <p:spPr>
            <a:xfrm>
              <a:off x="1019136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Ethical Problems</a:t>
              </a:r>
            </a:p>
          </p:txBody>
        </p:sp>
      </p:grpSp>
    </p:spTree>
    <p:extLst>
      <p:ext uri="{BB962C8B-B14F-4D97-AF65-F5344CB8AC3E}">
        <p14:creationId xmlns:p14="http://schemas.microsoft.com/office/powerpoint/2010/main" val="11194027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0"/>
                                        </p:tgtEl>
                                        <p:attrNameLst>
                                          <p:attrName>ppt_x</p:attrName>
                                        </p:attrNameLst>
                                      </p:cBhvr>
                                      <p:tavLst>
                                        <p:tav tm="0">
                                          <p:val>
                                            <p:strVal val="ppt_x"/>
                                          </p:val>
                                        </p:tav>
                                        <p:tav tm="100000">
                                          <p:val>
                                            <p:strVal val="ppt_x"/>
                                          </p:val>
                                        </p:tav>
                                      </p:tavLst>
                                    </p:anim>
                                    <p:anim calcmode="lin" valueType="num">
                                      <p:cBhvr additive="base">
                                        <p:cTn id="12" dur="500"/>
                                        <p:tgtEl>
                                          <p:spTgt spid="10"/>
                                        </p:tgtEl>
                                        <p:attrNameLst>
                                          <p:attrName>ppt_y</p:attrName>
                                        </p:attrNameLst>
                                      </p:cBhvr>
                                      <p:tavLst>
                                        <p:tav tm="0">
                                          <p:val>
                                            <p:strVal val="ppt_y"/>
                                          </p:val>
                                        </p:tav>
                                        <p:tav tm="100000">
                                          <p:val>
                                            <p:strVal val="1+ppt_h/2"/>
                                          </p:val>
                                        </p:tav>
                                      </p:tavLst>
                                    </p:anim>
                                    <p:set>
                                      <p:cBhvr>
                                        <p:cTn id="13"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
            <a:extLst>
              <a:ext uri="{FF2B5EF4-FFF2-40B4-BE49-F238E27FC236}">
                <a16:creationId xmlns:a16="http://schemas.microsoft.com/office/drawing/2014/main" id="{FA90728B-E7BC-190F-A987-093E6B3C9ED0}"/>
              </a:ext>
            </a:extLst>
          </p:cNvPr>
          <p:cNvSpPr txBox="1"/>
          <p:nvPr/>
        </p:nvSpPr>
        <p:spPr>
          <a:xfrm>
            <a:off x="774700" y="310574"/>
            <a:ext cx="10960100" cy="526426"/>
          </a:xfrm>
          <a:prstGeom prst="rect">
            <a:avLst/>
          </a:prstGeom>
          <a:noFill/>
        </p:spPr>
        <p:txBody>
          <a:bodyPr wrap="square" lIns="0" tIns="0" rIns="0" bIns="0" rtlCol="0" anchor="ctr">
            <a:spAutoFit/>
          </a:bodyPr>
          <a:lstStyle>
            <a:defPPr>
              <a:defRPr lang="zh-CN"/>
            </a:defPPr>
            <a:lvl1pPr algn="ctr">
              <a:lnSpc>
                <a:spcPct val="140000"/>
              </a:lnSpc>
              <a:defRPr sz="2800" b="1">
                <a:solidFill>
                  <a:srgbClr val="720C0C"/>
                </a:solidFill>
                <a:latin typeface="Bahnschrift SemiBold SemiConden."/>
                <a:cs typeface="Calibri"/>
              </a:defRPr>
            </a:lvl1pPr>
          </a:lstStyle>
          <a:p>
            <a:r>
              <a:rPr lang="en-US" dirty="0"/>
              <a:t>Stochastic Gradient Boosting</a:t>
            </a:r>
          </a:p>
        </p:txBody>
      </p:sp>
      <p:sp>
        <p:nvSpPr>
          <p:cNvPr id="4" name="Arrow: Pentagon 3">
            <a:extLst>
              <a:ext uri="{FF2B5EF4-FFF2-40B4-BE49-F238E27FC236}">
                <a16:creationId xmlns:a16="http://schemas.microsoft.com/office/drawing/2014/main" id="{DC5080A1-73AE-D316-CE13-F21479737C2C}"/>
              </a:ext>
            </a:extLst>
          </p:cNvPr>
          <p:cNvSpPr/>
          <p:nvPr/>
        </p:nvSpPr>
        <p:spPr>
          <a:xfrm>
            <a:off x="1074900" y="1347195"/>
            <a:ext cx="2684300" cy="431990"/>
          </a:xfrm>
          <a:prstGeom prst="homePlate">
            <a:avLst/>
          </a:prstGeom>
          <a:solidFill>
            <a:srgbClr val="720C0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a:solidFill>
                  <a:schemeClr val="bg1"/>
                </a:solidFill>
                <a:latin typeface="Bahnschrift SemiBold SemiConden."/>
                <a:cs typeface="Calibri"/>
              </a:rPr>
              <a:t>Purpose</a:t>
            </a:r>
            <a:endParaRPr lang="en-US">
              <a:solidFill>
                <a:schemeClr val="bg1"/>
              </a:solidFill>
            </a:endParaRPr>
          </a:p>
        </p:txBody>
      </p:sp>
      <p:sp>
        <p:nvSpPr>
          <p:cNvPr id="19" name="Rectangle: Rounded Corners 18">
            <a:extLst>
              <a:ext uri="{FF2B5EF4-FFF2-40B4-BE49-F238E27FC236}">
                <a16:creationId xmlns:a16="http://schemas.microsoft.com/office/drawing/2014/main" id="{3D1396C9-8E0F-5FE2-A6FF-BED20E3E9392}"/>
              </a:ext>
            </a:extLst>
          </p:cNvPr>
          <p:cNvSpPr/>
          <p:nvPr/>
        </p:nvSpPr>
        <p:spPr>
          <a:xfrm>
            <a:off x="4075437" y="1346809"/>
            <a:ext cx="6602790" cy="1194375"/>
          </a:xfrm>
          <a:prstGeom prst="roundRect">
            <a:avLst/>
          </a:prstGeom>
          <a:solidFill>
            <a:srgbClr val="A80C0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lgn="ctr">
              <a:buAutoNum type="arabicPeriod"/>
            </a:pPr>
            <a:r>
              <a:rPr lang="en-US" b="1" dirty="0">
                <a:solidFill>
                  <a:srgbClr val="FFFFFF"/>
                </a:solidFill>
                <a:latin typeface="Bahnschrift SemiBold SemiConden"/>
                <a:cs typeface="Calibri"/>
              </a:rPr>
              <a:t>analyze various factors make predictions about the likelihood of loan default</a:t>
            </a:r>
          </a:p>
          <a:p>
            <a:pPr marL="342900" indent="-342900" algn="ctr">
              <a:buFontTx/>
              <a:buAutoNum type="arabicPeriod"/>
            </a:pPr>
            <a:r>
              <a:rPr lang="en-US" b="1" dirty="0">
                <a:solidFill>
                  <a:srgbClr val="FFFFFF"/>
                </a:solidFill>
                <a:latin typeface="Bahnschrift SemiBold SemiConden"/>
                <a:cs typeface="Calibri"/>
              </a:rPr>
              <a:t>handle imbalanced data by assigning different weights to the different classes</a:t>
            </a:r>
            <a:endParaRPr lang="en-US" b="0" dirty="0">
              <a:ea typeface="等线"/>
            </a:endParaRPr>
          </a:p>
        </p:txBody>
      </p:sp>
      <p:sp>
        <p:nvSpPr>
          <p:cNvPr id="28" name="Arrow: Pentagon 27">
            <a:extLst>
              <a:ext uri="{FF2B5EF4-FFF2-40B4-BE49-F238E27FC236}">
                <a16:creationId xmlns:a16="http://schemas.microsoft.com/office/drawing/2014/main" id="{5BCF8F01-F907-6BA1-4384-1CF91F962679}"/>
              </a:ext>
            </a:extLst>
          </p:cNvPr>
          <p:cNvSpPr/>
          <p:nvPr/>
        </p:nvSpPr>
        <p:spPr>
          <a:xfrm>
            <a:off x="1074900" y="2867728"/>
            <a:ext cx="2684300" cy="431990"/>
          </a:xfrm>
          <a:prstGeom prst="homePlate">
            <a:avLst/>
          </a:prstGeom>
          <a:solidFill>
            <a:srgbClr val="720C0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a:solidFill>
                  <a:schemeClr val="bg1"/>
                </a:solidFill>
                <a:latin typeface="Bahnschrift SemiBold SemiConden."/>
                <a:cs typeface="Calibri"/>
              </a:rPr>
              <a:t>Steps</a:t>
            </a:r>
            <a:endParaRPr lang="en-US">
              <a:solidFill>
                <a:schemeClr val="bg1"/>
              </a:solidFill>
            </a:endParaRPr>
          </a:p>
        </p:txBody>
      </p:sp>
      <p:sp>
        <p:nvSpPr>
          <p:cNvPr id="30" name="Rectangle: Rounded Corners 29">
            <a:extLst>
              <a:ext uri="{FF2B5EF4-FFF2-40B4-BE49-F238E27FC236}">
                <a16:creationId xmlns:a16="http://schemas.microsoft.com/office/drawing/2014/main" id="{6FFACBCF-AEAD-3D8A-BA17-9734008E079E}"/>
              </a:ext>
            </a:extLst>
          </p:cNvPr>
          <p:cNvSpPr/>
          <p:nvPr/>
        </p:nvSpPr>
        <p:spPr>
          <a:xfrm>
            <a:off x="5700760" y="2839574"/>
            <a:ext cx="4981754" cy="699570"/>
          </a:xfrm>
          <a:prstGeom prst="roundRect">
            <a:avLst/>
          </a:prstGeom>
          <a:solidFill>
            <a:srgbClr val="FBD5D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nSpc>
                <a:spcPct val="107000"/>
              </a:lnSpc>
              <a:spcAft>
                <a:spcPts val="800"/>
              </a:spcAft>
            </a:pPr>
            <a:r>
              <a:rPr lang="en-US" dirty="0">
                <a:solidFill>
                  <a:srgbClr val="720C0C"/>
                </a:solidFill>
                <a:latin typeface="Bahnschrift SemiBold SemiConden" panose="020B0502040204020203" pitchFamily="34" charset="0"/>
                <a:ea typeface="+mn-lt"/>
                <a:cs typeface="+mn-lt"/>
              </a:rPr>
              <a:t>model's parameters, number of trees, learning rate, and depth of each tree</a:t>
            </a:r>
          </a:p>
        </p:txBody>
      </p:sp>
      <p:sp>
        <p:nvSpPr>
          <p:cNvPr id="34" name="Rectangle: Rounded Corners 33">
            <a:extLst>
              <a:ext uri="{FF2B5EF4-FFF2-40B4-BE49-F238E27FC236}">
                <a16:creationId xmlns:a16="http://schemas.microsoft.com/office/drawing/2014/main" id="{E1EDCA90-3261-2568-A63C-5835D9A51CBE}"/>
              </a:ext>
            </a:extLst>
          </p:cNvPr>
          <p:cNvSpPr/>
          <p:nvPr/>
        </p:nvSpPr>
        <p:spPr>
          <a:xfrm>
            <a:off x="4160576" y="2839574"/>
            <a:ext cx="1450360" cy="699570"/>
          </a:xfrm>
          <a:prstGeom prst="roundRect">
            <a:avLst/>
          </a:prstGeom>
          <a:solidFill>
            <a:srgbClr val="A80C0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Bahnschrift SemiBold SemiConden" panose="020B0502040204020203" pitchFamily="34" charset="0"/>
                <a:ea typeface="+mn-lt"/>
                <a:cs typeface="+mn-lt"/>
              </a:rPr>
              <a:t>Define the model</a:t>
            </a:r>
            <a:endParaRPr lang="en-US">
              <a:latin typeface="Bahnschrift SemiBold SemiConden" panose="020B0502040204020203" pitchFamily="34" charset="0"/>
              <a:cs typeface="Calibri Light"/>
            </a:endParaRPr>
          </a:p>
        </p:txBody>
      </p:sp>
      <p:sp>
        <p:nvSpPr>
          <p:cNvPr id="14" name="Rectangle: Rounded Corners 13">
            <a:extLst>
              <a:ext uri="{FF2B5EF4-FFF2-40B4-BE49-F238E27FC236}">
                <a16:creationId xmlns:a16="http://schemas.microsoft.com/office/drawing/2014/main" id="{E7C063A6-3191-E006-F3D7-703887ADED85}"/>
              </a:ext>
            </a:extLst>
          </p:cNvPr>
          <p:cNvSpPr/>
          <p:nvPr/>
        </p:nvSpPr>
        <p:spPr>
          <a:xfrm>
            <a:off x="5710655" y="3621365"/>
            <a:ext cx="4971858" cy="927180"/>
          </a:xfrm>
          <a:prstGeom prst="roundRect">
            <a:avLst/>
          </a:prstGeom>
          <a:solidFill>
            <a:srgbClr val="FBD5D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720C0C"/>
                </a:solidFill>
                <a:latin typeface="Bahnschrift SemiBold SemiConden" panose="020B0502040204020203" pitchFamily="34" charset="0"/>
                <a:ea typeface="+mn-lt"/>
                <a:cs typeface="+mn-lt"/>
              </a:rPr>
              <a:t>Clients’ demographic, financial and credit-related information </a:t>
            </a:r>
          </a:p>
        </p:txBody>
      </p:sp>
      <p:sp>
        <p:nvSpPr>
          <p:cNvPr id="15" name="Rectangle: Rounded Corners 14">
            <a:extLst>
              <a:ext uri="{FF2B5EF4-FFF2-40B4-BE49-F238E27FC236}">
                <a16:creationId xmlns:a16="http://schemas.microsoft.com/office/drawing/2014/main" id="{0E3998EF-340C-A211-A6D0-4D88C2E803F0}"/>
              </a:ext>
            </a:extLst>
          </p:cNvPr>
          <p:cNvSpPr/>
          <p:nvPr/>
        </p:nvSpPr>
        <p:spPr>
          <a:xfrm>
            <a:off x="4170471" y="3621365"/>
            <a:ext cx="1450360" cy="897492"/>
          </a:xfrm>
          <a:prstGeom prst="roundRect">
            <a:avLst/>
          </a:prstGeom>
          <a:solidFill>
            <a:srgbClr val="A80C0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Bahnschrift SemiBold SemiConden" panose="020B0502040204020203" pitchFamily="34" charset="0"/>
                <a:ea typeface="+mn-lt"/>
                <a:cs typeface="+mn-lt"/>
              </a:rPr>
              <a:t>Collect Data</a:t>
            </a:r>
            <a:endParaRPr lang="en-US">
              <a:latin typeface="Bahnschrift SemiBold SemiConden" panose="020B0502040204020203" pitchFamily="34" charset="0"/>
              <a:cs typeface="Calibri Light"/>
            </a:endParaRPr>
          </a:p>
        </p:txBody>
      </p:sp>
      <p:sp>
        <p:nvSpPr>
          <p:cNvPr id="27" name="Rectangle: Rounded Corners 26">
            <a:extLst>
              <a:ext uri="{FF2B5EF4-FFF2-40B4-BE49-F238E27FC236}">
                <a16:creationId xmlns:a16="http://schemas.microsoft.com/office/drawing/2014/main" id="{C0FA5A3D-70FC-6D8D-B4AD-25CD89F263E9}"/>
              </a:ext>
            </a:extLst>
          </p:cNvPr>
          <p:cNvSpPr/>
          <p:nvPr/>
        </p:nvSpPr>
        <p:spPr>
          <a:xfrm>
            <a:off x="5710655" y="4700040"/>
            <a:ext cx="4981754" cy="699570"/>
          </a:xfrm>
          <a:prstGeom prst="roundRect">
            <a:avLst/>
          </a:prstGeom>
          <a:solidFill>
            <a:srgbClr val="FBD5D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720C0C"/>
                </a:solidFill>
                <a:latin typeface="Bahnschrift SemiBold SemiConden" panose="020B0502040204020203" pitchFamily="34" charset="0"/>
                <a:ea typeface="+mn-lt"/>
                <a:cs typeface="+mn-lt"/>
              </a:rPr>
              <a:t>Feature Importance</a:t>
            </a:r>
          </a:p>
        </p:txBody>
      </p:sp>
      <p:sp>
        <p:nvSpPr>
          <p:cNvPr id="29" name="Rectangle: Rounded Corners 28">
            <a:extLst>
              <a:ext uri="{FF2B5EF4-FFF2-40B4-BE49-F238E27FC236}">
                <a16:creationId xmlns:a16="http://schemas.microsoft.com/office/drawing/2014/main" id="{E189FB29-2535-08CD-F0ED-BA8C5A341643}"/>
              </a:ext>
            </a:extLst>
          </p:cNvPr>
          <p:cNvSpPr/>
          <p:nvPr/>
        </p:nvSpPr>
        <p:spPr>
          <a:xfrm>
            <a:off x="4170471" y="4700040"/>
            <a:ext cx="1450360" cy="699570"/>
          </a:xfrm>
          <a:prstGeom prst="roundRect">
            <a:avLst/>
          </a:prstGeom>
          <a:solidFill>
            <a:srgbClr val="A80C0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Bahnschrift SemiBold SemiConden" panose="020B0502040204020203" pitchFamily="34" charset="0"/>
                <a:ea typeface="+mn-lt"/>
                <a:cs typeface="+mn-lt"/>
              </a:rPr>
              <a:t>Analyze</a:t>
            </a:r>
            <a:endParaRPr lang="en-US">
              <a:latin typeface="Bahnschrift SemiBold SemiConden" panose="020B0502040204020203" pitchFamily="34" charset="0"/>
              <a:cs typeface="Calibri Light"/>
            </a:endParaRPr>
          </a:p>
        </p:txBody>
      </p:sp>
      <p:sp>
        <p:nvSpPr>
          <p:cNvPr id="31" name="Rectangle: Rounded Corners 30">
            <a:extLst>
              <a:ext uri="{FF2B5EF4-FFF2-40B4-BE49-F238E27FC236}">
                <a16:creationId xmlns:a16="http://schemas.microsoft.com/office/drawing/2014/main" id="{E66B1EF1-3943-ED15-BD5D-46BC52F18072}"/>
              </a:ext>
            </a:extLst>
          </p:cNvPr>
          <p:cNvSpPr/>
          <p:nvPr/>
        </p:nvSpPr>
        <p:spPr>
          <a:xfrm>
            <a:off x="5710654" y="5501623"/>
            <a:ext cx="4971858" cy="778738"/>
          </a:xfrm>
          <a:prstGeom prst="roundRect">
            <a:avLst/>
          </a:prstGeom>
          <a:solidFill>
            <a:srgbClr val="FBD5D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720C0C"/>
                </a:solidFill>
                <a:latin typeface="Bahnschrift SemiBold SemiConden" panose="020B0502040204020203" pitchFamily="34" charset="0"/>
                <a:ea typeface="+mn-lt"/>
                <a:cs typeface="+mn-lt"/>
              </a:rPr>
              <a:t>Accuracy : 0.92 , AUC:0.7</a:t>
            </a:r>
            <a:endParaRPr lang="en-US" dirty="0">
              <a:solidFill>
                <a:srgbClr val="720C0C"/>
              </a:solidFill>
              <a:latin typeface="Bahnschrift SemiBold SemiConden" panose="020B0502040204020203" pitchFamily="34" charset="0"/>
            </a:endParaRPr>
          </a:p>
        </p:txBody>
      </p:sp>
      <p:sp>
        <p:nvSpPr>
          <p:cNvPr id="32" name="Rectangle: Rounded Corners 31">
            <a:extLst>
              <a:ext uri="{FF2B5EF4-FFF2-40B4-BE49-F238E27FC236}">
                <a16:creationId xmlns:a16="http://schemas.microsoft.com/office/drawing/2014/main" id="{38E413E6-442C-5521-2B4D-833DA989EB99}"/>
              </a:ext>
            </a:extLst>
          </p:cNvPr>
          <p:cNvSpPr/>
          <p:nvPr/>
        </p:nvSpPr>
        <p:spPr>
          <a:xfrm>
            <a:off x="4170470" y="5501623"/>
            <a:ext cx="1450360" cy="699570"/>
          </a:xfrm>
          <a:prstGeom prst="roundRect">
            <a:avLst/>
          </a:prstGeom>
          <a:solidFill>
            <a:srgbClr val="A80C0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Bahnschrift SemiBold SemiConden" panose="020B0502040204020203" pitchFamily="34" charset="0"/>
                <a:ea typeface="+mn-lt"/>
                <a:cs typeface="+mn-lt"/>
              </a:rPr>
              <a:t>Result</a:t>
            </a:r>
            <a:endParaRPr lang="en-US">
              <a:latin typeface="Bahnschrift SemiBold SemiConden" panose="020B0502040204020203" pitchFamily="34" charset="0"/>
              <a:cs typeface="Calibri Light"/>
            </a:endParaRPr>
          </a:p>
        </p:txBody>
      </p:sp>
      <p:grpSp>
        <p:nvGrpSpPr>
          <p:cNvPr id="33" name="Group 32">
            <a:extLst>
              <a:ext uri="{FF2B5EF4-FFF2-40B4-BE49-F238E27FC236}">
                <a16:creationId xmlns:a16="http://schemas.microsoft.com/office/drawing/2014/main" id="{2B62F022-2EBB-77FC-91FD-B57D5A500A36}"/>
              </a:ext>
            </a:extLst>
          </p:cNvPr>
          <p:cNvGrpSpPr/>
          <p:nvPr/>
        </p:nvGrpSpPr>
        <p:grpSpPr>
          <a:xfrm>
            <a:off x="-24000" y="6426010"/>
            <a:ext cx="12216652" cy="431990"/>
            <a:chOff x="-24000" y="6426010"/>
            <a:chExt cx="12216652" cy="431990"/>
          </a:xfrm>
        </p:grpSpPr>
        <p:sp>
          <p:nvSpPr>
            <p:cNvPr id="35" name="Rectangle 34">
              <a:extLst>
                <a:ext uri="{FF2B5EF4-FFF2-40B4-BE49-F238E27FC236}">
                  <a16:creationId xmlns:a16="http://schemas.microsoft.com/office/drawing/2014/main" id="{5FAE17D0-094B-E1D4-BC6D-1D71DAE83429}"/>
                </a:ext>
              </a:extLst>
            </p:cNvPr>
            <p:cNvSpPr/>
            <p:nvPr/>
          </p:nvSpPr>
          <p:spPr>
            <a:xfrm>
              <a:off x="-2400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a:solidFill>
                    <a:srgbClr val="720C0C"/>
                  </a:solidFill>
                  <a:latin typeface="Bahnschrift SemiBold SemiConden"/>
                  <a:ea typeface="DengXian"/>
                  <a:cs typeface="Times New Roman"/>
                </a:rPr>
                <a:t>Background</a:t>
              </a:r>
              <a:endParaRPr lang="en-US">
                <a:solidFill>
                  <a:srgbClr val="720C0C"/>
                </a:solidFill>
                <a:latin typeface="Bahnschrift SemiBold SemiConden"/>
                <a:ea typeface="DengXian"/>
                <a:cs typeface="Times New Roman"/>
              </a:endParaRPr>
            </a:p>
          </p:txBody>
        </p:sp>
        <p:sp>
          <p:nvSpPr>
            <p:cNvPr id="36" name="Rectangle 35">
              <a:extLst>
                <a:ext uri="{FF2B5EF4-FFF2-40B4-BE49-F238E27FC236}">
                  <a16:creationId xmlns:a16="http://schemas.microsoft.com/office/drawing/2014/main" id="{3926B6D1-6820-0CAA-8711-65D81B5DC9A4}"/>
                </a:ext>
              </a:extLst>
            </p:cNvPr>
            <p:cNvSpPr/>
            <p:nvPr/>
          </p:nvSpPr>
          <p:spPr>
            <a:xfrm>
              <a:off x="1977292"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Business Problem</a:t>
              </a:r>
              <a:endParaRPr lang="en-US">
                <a:solidFill>
                  <a:srgbClr val="720C0C"/>
                </a:solidFill>
              </a:endParaRPr>
            </a:p>
          </p:txBody>
        </p:sp>
        <p:sp>
          <p:nvSpPr>
            <p:cNvPr id="37" name="Rectangle 36">
              <a:extLst>
                <a:ext uri="{FF2B5EF4-FFF2-40B4-BE49-F238E27FC236}">
                  <a16:creationId xmlns:a16="http://schemas.microsoft.com/office/drawing/2014/main" id="{958CB576-4061-6B6A-722F-8CB2E0036A7A}"/>
                </a:ext>
              </a:extLst>
            </p:cNvPr>
            <p:cNvSpPr/>
            <p:nvPr/>
          </p:nvSpPr>
          <p:spPr>
            <a:xfrm>
              <a:off x="3978584"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Stakeholders</a:t>
              </a:r>
            </a:p>
          </p:txBody>
        </p:sp>
        <p:sp>
          <p:nvSpPr>
            <p:cNvPr id="38" name="Rectangle 37">
              <a:extLst>
                <a:ext uri="{FF2B5EF4-FFF2-40B4-BE49-F238E27FC236}">
                  <a16:creationId xmlns:a16="http://schemas.microsoft.com/office/drawing/2014/main" id="{845BC314-5B4D-B8E4-2E25-282221BDFF87}"/>
                </a:ext>
              </a:extLst>
            </p:cNvPr>
            <p:cNvSpPr/>
            <p:nvPr/>
          </p:nvSpPr>
          <p:spPr>
            <a:xfrm>
              <a:off x="5979876"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Data</a:t>
              </a:r>
            </a:p>
          </p:txBody>
        </p:sp>
        <p:sp>
          <p:nvSpPr>
            <p:cNvPr id="39" name="Rectangle 38">
              <a:extLst>
                <a:ext uri="{FF2B5EF4-FFF2-40B4-BE49-F238E27FC236}">
                  <a16:creationId xmlns:a16="http://schemas.microsoft.com/office/drawing/2014/main" id="{D7640952-9E5E-2315-806A-73D677494BDB}"/>
                </a:ext>
              </a:extLst>
            </p:cNvPr>
            <p:cNvSpPr/>
            <p:nvPr/>
          </p:nvSpPr>
          <p:spPr>
            <a:xfrm>
              <a:off x="7981168" y="6426010"/>
              <a:ext cx="2209540" cy="431990"/>
            </a:xfrm>
            <a:prstGeom prst="rect">
              <a:avLst/>
            </a:prstGeom>
            <a:solidFill>
              <a:srgbClr val="720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Bahnschrift SemiBold SemiConden" panose="020B0502040204020203" pitchFamily="34" charset="0"/>
                  <a:cs typeface="Calibri" panose="020F0502020204030204" pitchFamily="34" charset="0"/>
                </a:rPr>
                <a:t>Recommend Model</a:t>
              </a:r>
            </a:p>
          </p:txBody>
        </p:sp>
        <p:sp>
          <p:nvSpPr>
            <p:cNvPr id="40" name="Rectangle 39">
              <a:extLst>
                <a:ext uri="{FF2B5EF4-FFF2-40B4-BE49-F238E27FC236}">
                  <a16:creationId xmlns:a16="http://schemas.microsoft.com/office/drawing/2014/main" id="{710B6732-F065-A453-C877-8670293684F9}"/>
                </a:ext>
              </a:extLst>
            </p:cNvPr>
            <p:cNvSpPr/>
            <p:nvPr/>
          </p:nvSpPr>
          <p:spPr>
            <a:xfrm>
              <a:off x="1019136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Ethical Problems</a:t>
              </a:r>
            </a:p>
          </p:txBody>
        </p:sp>
      </p:grpSp>
      <p:pic>
        <p:nvPicPr>
          <p:cNvPr id="3" name="Picture 2" descr="Chart&#10;&#10;Description automatically generated">
            <a:extLst>
              <a:ext uri="{FF2B5EF4-FFF2-40B4-BE49-F238E27FC236}">
                <a16:creationId xmlns:a16="http://schemas.microsoft.com/office/drawing/2014/main" id="{B9FF2D2C-9186-BDEE-9C63-7F7574468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700" y="-793128"/>
            <a:ext cx="10214708" cy="6303933"/>
          </a:xfrm>
          <a:prstGeom prst="rect">
            <a:avLst/>
          </a:prstGeom>
        </p:spPr>
      </p:pic>
    </p:spTree>
    <p:extLst>
      <p:ext uri="{BB962C8B-B14F-4D97-AF65-F5344CB8AC3E}">
        <p14:creationId xmlns:p14="http://schemas.microsoft.com/office/powerpoint/2010/main" val="39077474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49"/>
          <p:cNvSpPr txBox="1"/>
          <p:nvPr/>
        </p:nvSpPr>
        <p:spPr>
          <a:xfrm>
            <a:off x="313038" y="3429000"/>
            <a:ext cx="9396400" cy="318302"/>
          </a:xfrm>
          <a:prstGeom prst="rect">
            <a:avLst/>
          </a:prstGeom>
          <a:noFill/>
          <a:ln>
            <a:noFill/>
          </a:ln>
        </p:spPr>
        <p:txBody>
          <a:bodyPr spcFirstLastPara="1" wrap="square" lIns="121900" tIns="121900" rIns="121900" bIns="121900" anchor="t" anchorCtr="0">
            <a:noAutofit/>
          </a:bodyPr>
          <a:lstStyle/>
          <a:p>
            <a:pPr>
              <a:lnSpc>
                <a:spcPct val="115000"/>
              </a:lnSpc>
              <a:spcBef>
                <a:spcPts val="1867"/>
              </a:spcBef>
              <a:buClr>
                <a:schemeClr val="dk1"/>
              </a:buClr>
              <a:buSzPts val="1100"/>
            </a:pPr>
            <a:r>
              <a:rPr lang="en-US" sz="8800" b="1" dirty="0">
                <a:solidFill>
                  <a:schemeClr val="lt1"/>
                </a:solidFill>
                <a:latin typeface="Fira Sans Extra Condensed"/>
              </a:rPr>
              <a:t>Thank you</a:t>
            </a:r>
          </a:p>
          <a:p>
            <a:pPr>
              <a:lnSpc>
                <a:spcPct val="114999"/>
              </a:lnSpc>
              <a:spcBef>
                <a:spcPts val="1867"/>
              </a:spcBef>
              <a:buSzPts val="1100"/>
            </a:pPr>
            <a:r>
              <a:rPr lang="en-US" sz="8800" b="1" dirty="0">
                <a:solidFill>
                  <a:schemeClr val="lt1"/>
                </a:solidFill>
                <a:latin typeface="Fira Sans Extra Condensed"/>
              </a:rPr>
              <a:t>Questions?</a:t>
            </a:r>
            <a:endParaRPr lang="en-US" sz="8800" b="1" dirty="0">
              <a:solidFill>
                <a:schemeClr val="lt1"/>
              </a:solidFill>
              <a:latin typeface="Fira Sans Extra Condensed" panose="020B0503050000020004" pitchFamily="34" charset="0"/>
            </a:endParaRPr>
          </a:p>
        </p:txBody>
      </p:sp>
      <p:sp>
        <p:nvSpPr>
          <p:cNvPr id="1517" name="Google Shape;1517;p49"/>
          <p:cNvSpPr txBox="1"/>
          <p:nvPr/>
        </p:nvSpPr>
        <p:spPr>
          <a:xfrm>
            <a:off x="-25860" y="4740765"/>
            <a:ext cx="9396400" cy="586800"/>
          </a:xfrm>
          <a:prstGeom prst="rect">
            <a:avLst/>
          </a:prstGeom>
          <a:noFill/>
          <a:ln>
            <a:noFill/>
          </a:ln>
        </p:spPr>
        <p:txBody>
          <a:bodyPr spcFirstLastPara="1" wrap="square" lIns="121900" tIns="121900" rIns="121900" bIns="121900" anchor="t" anchorCtr="0">
            <a:noAutofit/>
          </a:bodyPr>
          <a:lstStyle/>
          <a:p>
            <a:pPr>
              <a:lnSpc>
                <a:spcPct val="115000"/>
              </a:lnSpc>
            </a:pPr>
            <a:r>
              <a:rPr lang="en-US" sz="1333">
                <a:solidFill>
                  <a:schemeClr val="bg1"/>
                </a:solidFill>
              </a:rPr>
              <a:t>References</a:t>
            </a:r>
          </a:p>
          <a:p>
            <a:pPr>
              <a:lnSpc>
                <a:spcPct val="115000"/>
              </a:lnSpc>
            </a:pPr>
            <a:r>
              <a:rPr lang="en-US" sz="1333">
                <a:solidFill>
                  <a:schemeClr val="bg1"/>
                </a:solidFill>
                <a:hlinkClick r:id="rId3">
                  <a:extLst>
                    <a:ext uri="{A12FA001-AC4F-418D-AE19-62706E023703}">
                      <ahyp:hlinkClr xmlns:ahyp="http://schemas.microsoft.com/office/drawing/2018/hyperlinkcolor" val="tx"/>
                    </a:ext>
                  </a:extLst>
                </a:hlinkClick>
              </a:rPr>
              <a:t>https://www.kaggle.com/datasets/pavansubhasht/ibm-hr-analytics-attrition-dataset</a:t>
            </a:r>
            <a:endParaRPr lang="en-US" sz="1333">
              <a:solidFill>
                <a:schemeClr val="bg1"/>
              </a:solidFill>
            </a:endParaRPr>
          </a:p>
          <a:p>
            <a:pPr>
              <a:lnSpc>
                <a:spcPct val="115000"/>
              </a:lnSpc>
            </a:pPr>
            <a:endParaRPr lang="en-US" sz="1333">
              <a:solidFill>
                <a:schemeClr val="bg1"/>
              </a:solidFill>
            </a:endParaRPr>
          </a:p>
          <a:p>
            <a:pPr>
              <a:lnSpc>
                <a:spcPct val="115000"/>
              </a:lnSpc>
            </a:pPr>
            <a:endParaRPr sz="1333" u="sng">
              <a:solidFill>
                <a:schemeClr val="bg1"/>
              </a:solidFill>
            </a:endParaRPr>
          </a:p>
        </p:txBody>
      </p:sp>
      <p:sp>
        <p:nvSpPr>
          <p:cNvPr id="18" name="Rectangle 17">
            <a:extLst>
              <a:ext uri="{FF2B5EF4-FFF2-40B4-BE49-F238E27FC236}">
                <a16:creationId xmlns:a16="http://schemas.microsoft.com/office/drawing/2014/main" id="{6E0255F6-37C4-B84E-57DB-B7A5A98B49C9}"/>
              </a:ext>
            </a:extLst>
          </p:cNvPr>
          <p:cNvSpPr/>
          <p:nvPr/>
        </p:nvSpPr>
        <p:spPr>
          <a:xfrm>
            <a:off x="0" y="0"/>
            <a:ext cx="12192000" cy="1295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8">
            <a:extLst>
              <a:ext uri="{FF2B5EF4-FFF2-40B4-BE49-F238E27FC236}">
                <a16:creationId xmlns:a16="http://schemas.microsoft.com/office/drawing/2014/main" id="{2203BB67-200E-9492-62BE-6B373163CD7D}"/>
              </a:ext>
            </a:extLst>
          </p:cNvPr>
          <p:cNvSpPr txBox="1"/>
          <p:nvPr/>
        </p:nvSpPr>
        <p:spPr>
          <a:xfrm>
            <a:off x="2496000" y="310574"/>
            <a:ext cx="7344000" cy="526426"/>
          </a:xfrm>
          <a:prstGeom prst="rect">
            <a:avLst/>
          </a:prstGeom>
          <a:noFill/>
        </p:spPr>
        <p:txBody>
          <a:bodyPr wrap="square" lIns="0" tIns="0" rIns="0" bIns="0" rtlCol="0" anchor="ctr">
            <a:spAutoFit/>
          </a:bodyPr>
          <a:lstStyle/>
          <a:p>
            <a:pPr algn="ctr">
              <a:lnSpc>
                <a:spcPct val="140000"/>
              </a:lnSpc>
            </a:pPr>
            <a:r>
              <a:rPr lang="en-US" altLang="zh-CN" sz="2800" dirty="0">
                <a:solidFill>
                  <a:schemeClr val="bg1"/>
                </a:solidFill>
                <a:latin typeface="Bahnschrift SemiBold SemiConden"/>
                <a:cs typeface="Calibri"/>
                <a:sym typeface="+mn-lt"/>
              </a:rPr>
              <a:t>Business Problems</a:t>
            </a:r>
            <a:endParaRPr lang="zh-CN" altLang="en-US" sz="2800" dirty="0">
              <a:solidFill>
                <a:schemeClr val="bg1"/>
              </a:solidFill>
              <a:latin typeface="Bahnschrift SemiBold SemiConden" panose="020B0502040204020203" pitchFamily="34" charset="0"/>
              <a:cs typeface="Calibri" panose="020F0502020204030204" pitchFamily="34" charset="0"/>
              <a:sym typeface="+mn-lt"/>
            </a:endParaRPr>
          </a:p>
        </p:txBody>
      </p:sp>
      <p:sp>
        <p:nvSpPr>
          <p:cNvPr id="21" name="TextBox 20">
            <a:extLst>
              <a:ext uri="{FF2B5EF4-FFF2-40B4-BE49-F238E27FC236}">
                <a16:creationId xmlns:a16="http://schemas.microsoft.com/office/drawing/2014/main" id="{774D0E94-5DAB-B3A4-79B6-3ED4F5541D07}"/>
              </a:ext>
            </a:extLst>
          </p:cNvPr>
          <p:cNvSpPr txBox="1"/>
          <p:nvPr/>
        </p:nvSpPr>
        <p:spPr>
          <a:xfrm>
            <a:off x="904457" y="2228671"/>
            <a:ext cx="5520407" cy="1200329"/>
          </a:xfrm>
          <a:prstGeom prst="rect">
            <a:avLst/>
          </a:prstGeom>
          <a:noFill/>
        </p:spPr>
        <p:txBody>
          <a:bodyPr wrap="square">
            <a:spAutoFit/>
          </a:bodyPr>
          <a:lstStyle/>
          <a:p>
            <a:pPr marL="342900" indent="-342900">
              <a:buFont typeface="Wingdings" panose="05000000000000000000" pitchFamily="2" charset="2"/>
              <a:buChar char="v"/>
            </a:pPr>
            <a:endParaRPr lang="en-US" sz="2400" dirty="0">
              <a:solidFill>
                <a:schemeClr val="tx1">
                  <a:lumMod val="75000"/>
                  <a:lumOff val="25000"/>
                </a:schemeClr>
              </a:solidFill>
              <a:latin typeface="Bahnschrift SemiBold SemiConden" panose="020B0502040204020203" pitchFamily="34" charset="0"/>
              <a:cs typeface="Calibri"/>
            </a:endParaRPr>
          </a:p>
          <a:p>
            <a:pPr marL="342900" indent="-342900">
              <a:buFont typeface="Wingdings" panose="05000000000000000000" pitchFamily="2" charset="2"/>
              <a:buChar char="v"/>
            </a:pPr>
            <a:endParaRPr lang="en-US" sz="2400" dirty="0">
              <a:solidFill>
                <a:schemeClr val="tx1">
                  <a:lumMod val="75000"/>
                  <a:lumOff val="25000"/>
                </a:schemeClr>
              </a:solidFill>
              <a:latin typeface="Bahnschrift SemiBold SemiConden" panose="020B0502040204020203" pitchFamily="34" charset="0"/>
              <a:cs typeface="Calibri"/>
            </a:endParaRPr>
          </a:p>
          <a:p>
            <a:pPr marL="342900" indent="-342900">
              <a:buFont typeface="Wingdings" panose="05000000000000000000" pitchFamily="2" charset="2"/>
              <a:buChar char="v"/>
            </a:pPr>
            <a:endParaRPr lang="en-US" sz="2400" dirty="0">
              <a:solidFill>
                <a:schemeClr val="tx1">
                  <a:lumMod val="75000"/>
                  <a:lumOff val="25000"/>
                </a:schemeClr>
              </a:solidFill>
              <a:latin typeface="Bahnschrift SemiBold SemiConden" panose="020B0502040204020203" pitchFamily="34" charset="0"/>
              <a:cs typeface="Calibri"/>
            </a:endParaRPr>
          </a:p>
        </p:txBody>
      </p:sp>
      <p:grpSp>
        <p:nvGrpSpPr>
          <p:cNvPr id="22" name="Group 21">
            <a:extLst>
              <a:ext uri="{FF2B5EF4-FFF2-40B4-BE49-F238E27FC236}">
                <a16:creationId xmlns:a16="http://schemas.microsoft.com/office/drawing/2014/main" id="{D0D13034-1130-7A8F-744D-B52E0C49A594}"/>
              </a:ext>
            </a:extLst>
          </p:cNvPr>
          <p:cNvGrpSpPr/>
          <p:nvPr/>
        </p:nvGrpSpPr>
        <p:grpSpPr>
          <a:xfrm>
            <a:off x="-24000" y="6426010"/>
            <a:ext cx="12216652" cy="431990"/>
            <a:chOff x="-24000" y="6426010"/>
            <a:chExt cx="12216652" cy="431990"/>
          </a:xfrm>
        </p:grpSpPr>
        <p:sp>
          <p:nvSpPr>
            <p:cNvPr id="23" name="Rectangle 22">
              <a:extLst>
                <a:ext uri="{FF2B5EF4-FFF2-40B4-BE49-F238E27FC236}">
                  <a16:creationId xmlns:a16="http://schemas.microsoft.com/office/drawing/2014/main" id="{FDF9BEC3-870E-9DED-B4CE-F7BC062AF52E}"/>
                </a:ext>
              </a:extLst>
            </p:cNvPr>
            <p:cNvSpPr/>
            <p:nvPr/>
          </p:nvSpPr>
          <p:spPr>
            <a:xfrm>
              <a:off x="-2400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a:solidFill>
                    <a:srgbClr val="720C0C"/>
                  </a:solidFill>
                  <a:latin typeface="Bahnschrift SemiBold SemiConden"/>
                  <a:ea typeface="DengXian"/>
                  <a:cs typeface="Times New Roman"/>
                </a:rPr>
                <a:t>Background</a:t>
              </a:r>
              <a:endParaRPr lang="en-US">
                <a:solidFill>
                  <a:srgbClr val="720C0C"/>
                </a:solidFill>
                <a:latin typeface="Bahnschrift SemiBold SemiConden"/>
                <a:ea typeface="DengXian"/>
                <a:cs typeface="Times New Roman"/>
              </a:endParaRPr>
            </a:p>
          </p:txBody>
        </p:sp>
        <p:sp>
          <p:nvSpPr>
            <p:cNvPr id="24" name="Rectangle 23">
              <a:extLst>
                <a:ext uri="{FF2B5EF4-FFF2-40B4-BE49-F238E27FC236}">
                  <a16:creationId xmlns:a16="http://schemas.microsoft.com/office/drawing/2014/main" id="{536C3CF8-7317-1E54-BD44-9D6FE6B3EB45}"/>
                </a:ext>
              </a:extLst>
            </p:cNvPr>
            <p:cNvSpPr/>
            <p:nvPr/>
          </p:nvSpPr>
          <p:spPr>
            <a:xfrm>
              <a:off x="1977292"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Business Problem</a:t>
              </a:r>
              <a:endParaRPr lang="en-US">
                <a:solidFill>
                  <a:srgbClr val="720C0C"/>
                </a:solidFill>
              </a:endParaRPr>
            </a:p>
          </p:txBody>
        </p:sp>
        <p:sp>
          <p:nvSpPr>
            <p:cNvPr id="25" name="Rectangle 24">
              <a:extLst>
                <a:ext uri="{FF2B5EF4-FFF2-40B4-BE49-F238E27FC236}">
                  <a16:creationId xmlns:a16="http://schemas.microsoft.com/office/drawing/2014/main" id="{B3182C0B-19FA-626A-CA6D-37EFDD6C696A}"/>
                </a:ext>
              </a:extLst>
            </p:cNvPr>
            <p:cNvSpPr/>
            <p:nvPr/>
          </p:nvSpPr>
          <p:spPr>
            <a:xfrm>
              <a:off x="3978584"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720C0C"/>
                  </a:solidFill>
                  <a:latin typeface="Bahnschrift SemiBold SemiConden"/>
                  <a:ea typeface="DengXian"/>
                  <a:cs typeface="Times New Roman"/>
                </a:rPr>
                <a:t>Stakeholders</a:t>
              </a:r>
            </a:p>
          </p:txBody>
        </p:sp>
        <p:sp>
          <p:nvSpPr>
            <p:cNvPr id="26" name="Rectangle 25">
              <a:extLst>
                <a:ext uri="{FF2B5EF4-FFF2-40B4-BE49-F238E27FC236}">
                  <a16:creationId xmlns:a16="http://schemas.microsoft.com/office/drawing/2014/main" id="{52EE426A-9314-7CCF-BA35-52AF0D081DD7}"/>
                </a:ext>
              </a:extLst>
            </p:cNvPr>
            <p:cNvSpPr/>
            <p:nvPr/>
          </p:nvSpPr>
          <p:spPr>
            <a:xfrm>
              <a:off x="5979876"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Data</a:t>
              </a:r>
            </a:p>
          </p:txBody>
        </p:sp>
        <p:sp>
          <p:nvSpPr>
            <p:cNvPr id="27" name="Rectangle 26">
              <a:extLst>
                <a:ext uri="{FF2B5EF4-FFF2-40B4-BE49-F238E27FC236}">
                  <a16:creationId xmlns:a16="http://schemas.microsoft.com/office/drawing/2014/main" id="{FD237C49-7E44-532F-6A77-054D8A1C8FAD}"/>
                </a:ext>
              </a:extLst>
            </p:cNvPr>
            <p:cNvSpPr/>
            <p:nvPr/>
          </p:nvSpPr>
          <p:spPr>
            <a:xfrm>
              <a:off x="7981168" y="6426010"/>
              <a:ext cx="2209540" cy="431990"/>
            </a:xfrm>
            <a:prstGeom prst="rect">
              <a:avLst/>
            </a:prstGeom>
            <a:solidFill>
              <a:srgbClr val="720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Bahnschrift SemiBold SemiConden" panose="020B0502040204020203" pitchFamily="34" charset="0"/>
                  <a:cs typeface="Calibri" panose="020F0502020204030204" pitchFamily="34" charset="0"/>
                </a:rPr>
                <a:t>Recommend Model</a:t>
              </a:r>
            </a:p>
          </p:txBody>
        </p:sp>
        <p:sp>
          <p:nvSpPr>
            <p:cNvPr id="28" name="Rectangle 27">
              <a:extLst>
                <a:ext uri="{FF2B5EF4-FFF2-40B4-BE49-F238E27FC236}">
                  <a16:creationId xmlns:a16="http://schemas.microsoft.com/office/drawing/2014/main" id="{D77A49B3-4B5B-933B-5363-326D9F3EAC05}"/>
                </a:ext>
              </a:extLst>
            </p:cNvPr>
            <p:cNvSpPr/>
            <p:nvPr/>
          </p:nvSpPr>
          <p:spPr>
            <a:xfrm>
              <a:off x="1019136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Ethical Problems</a:t>
              </a:r>
            </a:p>
          </p:txBody>
        </p:sp>
      </p:grpSp>
      <p:grpSp>
        <p:nvGrpSpPr>
          <p:cNvPr id="2" name="Google Shape;50;p16">
            <a:extLst>
              <a:ext uri="{FF2B5EF4-FFF2-40B4-BE49-F238E27FC236}">
                <a16:creationId xmlns:a16="http://schemas.microsoft.com/office/drawing/2014/main" id="{159FF9C5-30C2-59B2-C24B-E08388E5A0F4}"/>
              </a:ext>
            </a:extLst>
          </p:cNvPr>
          <p:cNvGrpSpPr/>
          <p:nvPr/>
        </p:nvGrpSpPr>
        <p:grpSpPr>
          <a:xfrm>
            <a:off x="7782116" y="2177980"/>
            <a:ext cx="4096846" cy="3738939"/>
            <a:chOff x="780575" y="1324941"/>
            <a:chExt cx="2732225" cy="2493534"/>
          </a:xfrm>
        </p:grpSpPr>
        <p:sp>
          <p:nvSpPr>
            <p:cNvPr id="3" name="Google Shape;51;p16">
              <a:extLst>
                <a:ext uri="{FF2B5EF4-FFF2-40B4-BE49-F238E27FC236}">
                  <a16:creationId xmlns:a16="http://schemas.microsoft.com/office/drawing/2014/main" id="{03C69ED4-2873-5AE4-0E2E-1A77BFC8F728}"/>
                </a:ext>
              </a:extLst>
            </p:cNvPr>
            <p:cNvSpPr/>
            <p:nvPr/>
          </p:nvSpPr>
          <p:spPr>
            <a:xfrm>
              <a:off x="780575" y="3707775"/>
              <a:ext cx="975900" cy="1107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2;p16">
              <a:extLst>
                <a:ext uri="{FF2B5EF4-FFF2-40B4-BE49-F238E27FC236}">
                  <a16:creationId xmlns:a16="http://schemas.microsoft.com/office/drawing/2014/main" id="{4C5AFC06-2B8E-C4A7-8724-D5D167237D5C}"/>
                </a:ext>
              </a:extLst>
            </p:cNvPr>
            <p:cNvSpPr/>
            <p:nvPr/>
          </p:nvSpPr>
          <p:spPr>
            <a:xfrm>
              <a:off x="2536900" y="3672925"/>
              <a:ext cx="975900" cy="1107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53;p16">
              <a:extLst>
                <a:ext uri="{FF2B5EF4-FFF2-40B4-BE49-F238E27FC236}">
                  <a16:creationId xmlns:a16="http://schemas.microsoft.com/office/drawing/2014/main" id="{87730B7A-F926-84F0-64C7-B7FBC6CD67AC}"/>
                </a:ext>
              </a:extLst>
            </p:cNvPr>
            <p:cNvGrpSpPr/>
            <p:nvPr/>
          </p:nvGrpSpPr>
          <p:grpSpPr>
            <a:xfrm>
              <a:off x="805623" y="1324941"/>
              <a:ext cx="2392957" cy="2423970"/>
              <a:chOff x="1224125" y="238125"/>
              <a:chExt cx="5171725" cy="5238750"/>
            </a:xfrm>
          </p:grpSpPr>
          <p:sp>
            <p:nvSpPr>
              <p:cNvPr id="8" name="Google Shape;54;p16">
                <a:extLst>
                  <a:ext uri="{FF2B5EF4-FFF2-40B4-BE49-F238E27FC236}">
                    <a16:creationId xmlns:a16="http://schemas.microsoft.com/office/drawing/2014/main" id="{10611EFC-CDA3-B311-5D76-4FB00CA6E428}"/>
                  </a:ext>
                </a:extLst>
              </p:cNvPr>
              <p:cNvSpPr/>
              <p:nvPr/>
            </p:nvSpPr>
            <p:spPr>
              <a:xfrm>
                <a:off x="2554425" y="3174350"/>
                <a:ext cx="296175" cy="1920425"/>
              </a:xfrm>
              <a:custGeom>
                <a:avLst/>
                <a:gdLst/>
                <a:ahLst/>
                <a:cxnLst/>
                <a:rect l="l" t="t" r="r" b="b"/>
                <a:pathLst>
                  <a:path w="11847" h="76817" extrusionOk="0">
                    <a:moveTo>
                      <a:pt x="0" y="0"/>
                    </a:moveTo>
                    <a:lnTo>
                      <a:pt x="0" y="76816"/>
                    </a:lnTo>
                    <a:lnTo>
                      <a:pt x="11846" y="76816"/>
                    </a:lnTo>
                    <a:lnTo>
                      <a:pt x="118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5;p16">
                <a:extLst>
                  <a:ext uri="{FF2B5EF4-FFF2-40B4-BE49-F238E27FC236}">
                    <a16:creationId xmlns:a16="http://schemas.microsoft.com/office/drawing/2014/main" id="{6502CDD6-78E0-4E56-8CE1-86973A14DAF2}"/>
                  </a:ext>
                </a:extLst>
              </p:cNvPr>
              <p:cNvSpPr/>
              <p:nvPr/>
            </p:nvSpPr>
            <p:spPr>
              <a:xfrm>
                <a:off x="3027575" y="2776100"/>
                <a:ext cx="296175" cy="2318675"/>
              </a:xfrm>
              <a:custGeom>
                <a:avLst/>
                <a:gdLst/>
                <a:ahLst/>
                <a:cxnLst/>
                <a:rect l="l" t="t" r="r" b="b"/>
                <a:pathLst>
                  <a:path w="11847" h="92747" extrusionOk="0">
                    <a:moveTo>
                      <a:pt x="0" y="1"/>
                    </a:moveTo>
                    <a:lnTo>
                      <a:pt x="0" y="92746"/>
                    </a:lnTo>
                    <a:lnTo>
                      <a:pt x="11846" y="92746"/>
                    </a:lnTo>
                    <a:lnTo>
                      <a:pt x="118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6;p16">
                <a:extLst>
                  <a:ext uri="{FF2B5EF4-FFF2-40B4-BE49-F238E27FC236}">
                    <a16:creationId xmlns:a16="http://schemas.microsoft.com/office/drawing/2014/main" id="{65F3C3CB-57D3-8BF2-3C5A-8D5CFC5FE785}"/>
                  </a:ext>
                </a:extLst>
              </p:cNvPr>
              <p:cNvSpPr/>
              <p:nvPr/>
            </p:nvSpPr>
            <p:spPr>
              <a:xfrm>
                <a:off x="3539575" y="2298850"/>
                <a:ext cx="295875" cy="2795925"/>
              </a:xfrm>
              <a:custGeom>
                <a:avLst/>
                <a:gdLst/>
                <a:ahLst/>
                <a:cxnLst/>
                <a:rect l="l" t="t" r="r" b="b"/>
                <a:pathLst>
                  <a:path w="11835" h="111837" extrusionOk="0">
                    <a:moveTo>
                      <a:pt x="1" y="0"/>
                    </a:moveTo>
                    <a:lnTo>
                      <a:pt x="1" y="111836"/>
                    </a:lnTo>
                    <a:lnTo>
                      <a:pt x="11834" y="111836"/>
                    </a:lnTo>
                    <a:lnTo>
                      <a:pt x="118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p16">
                <a:extLst>
                  <a:ext uri="{FF2B5EF4-FFF2-40B4-BE49-F238E27FC236}">
                    <a16:creationId xmlns:a16="http://schemas.microsoft.com/office/drawing/2014/main" id="{6FA05954-964A-9080-C4B0-A8F0D0CDA8A9}"/>
                  </a:ext>
                </a:extLst>
              </p:cNvPr>
              <p:cNvSpPr/>
              <p:nvPr/>
            </p:nvSpPr>
            <p:spPr>
              <a:xfrm>
                <a:off x="4012725" y="1815900"/>
                <a:ext cx="295875" cy="3278875"/>
              </a:xfrm>
              <a:custGeom>
                <a:avLst/>
                <a:gdLst/>
                <a:ahLst/>
                <a:cxnLst/>
                <a:rect l="l" t="t" r="r" b="b"/>
                <a:pathLst>
                  <a:path w="11835" h="131155" extrusionOk="0">
                    <a:moveTo>
                      <a:pt x="1" y="1"/>
                    </a:moveTo>
                    <a:lnTo>
                      <a:pt x="1" y="131154"/>
                    </a:lnTo>
                    <a:lnTo>
                      <a:pt x="11834" y="131154"/>
                    </a:lnTo>
                    <a:lnTo>
                      <a:pt x="11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6">
                <a:extLst>
                  <a:ext uri="{FF2B5EF4-FFF2-40B4-BE49-F238E27FC236}">
                    <a16:creationId xmlns:a16="http://schemas.microsoft.com/office/drawing/2014/main" id="{B2946BB6-A263-6B0C-47AB-A1D6FF0053E0}"/>
                  </a:ext>
                </a:extLst>
              </p:cNvPr>
              <p:cNvSpPr/>
              <p:nvPr/>
            </p:nvSpPr>
            <p:spPr>
              <a:xfrm>
                <a:off x="4559200" y="1484675"/>
                <a:ext cx="296175" cy="3610100"/>
              </a:xfrm>
              <a:custGeom>
                <a:avLst/>
                <a:gdLst/>
                <a:ahLst/>
                <a:cxnLst/>
                <a:rect l="l" t="t" r="r" b="b"/>
                <a:pathLst>
                  <a:path w="11847" h="144404" extrusionOk="0">
                    <a:moveTo>
                      <a:pt x="1" y="0"/>
                    </a:moveTo>
                    <a:lnTo>
                      <a:pt x="1" y="144403"/>
                    </a:lnTo>
                    <a:lnTo>
                      <a:pt x="11847" y="144403"/>
                    </a:lnTo>
                    <a:lnTo>
                      <a:pt x="118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p16">
                <a:extLst>
                  <a:ext uri="{FF2B5EF4-FFF2-40B4-BE49-F238E27FC236}">
                    <a16:creationId xmlns:a16="http://schemas.microsoft.com/office/drawing/2014/main" id="{FA579524-5786-DBFD-BC5A-FA0DC0CFF19D}"/>
                  </a:ext>
                </a:extLst>
              </p:cNvPr>
              <p:cNvSpPr/>
              <p:nvPr/>
            </p:nvSpPr>
            <p:spPr>
              <a:xfrm>
                <a:off x="5139800" y="908175"/>
                <a:ext cx="296175" cy="4186600"/>
              </a:xfrm>
              <a:custGeom>
                <a:avLst/>
                <a:gdLst/>
                <a:ahLst/>
                <a:cxnLst/>
                <a:rect l="l" t="t" r="r" b="b"/>
                <a:pathLst>
                  <a:path w="11847" h="167464" extrusionOk="0">
                    <a:moveTo>
                      <a:pt x="1" y="0"/>
                    </a:moveTo>
                    <a:lnTo>
                      <a:pt x="1" y="167463"/>
                    </a:lnTo>
                    <a:lnTo>
                      <a:pt x="11847" y="167463"/>
                    </a:lnTo>
                    <a:lnTo>
                      <a:pt x="11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0;p16">
                <a:extLst>
                  <a:ext uri="{FF2B5EF4-FFF2-40B4-BE49-F238E27FC236}">
                    <a16:creationId xmlns:a16="http://schemas.microsoft.com/office/drawing/2014/main" id="{A4EB3CCB-3063-C1B4-B940-7E55244D75A4}"/>
                  </a:ext>
                </a:extLst>
              </p:cNvPr>
              <p:cNvSpPr/>
              <p:nvPr/>
            </p:nvSpPr>
            <p:spPr>
              <a:xfrm>
                <a:off x="2495000" y="253600"/>
                <a:ext cx="3044025" cy="2495650"/>
              </a:xfrm>
              <a:custGeom>
                <a:avLst/>
                <a:gdLst/>
                <a:ahLst/>
                <a:cxnLst/>
                <a:rect l="l" t="t" r="r" b="b"/>
                <a:pathLst>
                  <a:path w="121761" h="99826" extrusionOk="0">
                    <a:moveTo>
                      <a:pt x="120863" y="0"/>
                    </a:moveTo>
                    <a:lnTo>
                      <a:pt x="74427" y="51000"/>
                    </a:lnTo>
                    <a:lnTo>
                      <a:pt x="58687" y="51000"/>
                    </a:lnTo>
                    <a:lnTo>
                      <a:pt x="24881" y="88599"/>
                    </a:lnTo>
                    <a:lnTo>
                      <a:pt x="7750" y="88599"/>
                    </a:lnTo>
                    <a:lnTo>
                      <a:pt x="0" y="99105"/>
                    </a:lnTo>
                    <a:lnTo>
                      <a:pt x="974" y="99826"/>
                    </a:lnTo>
                    <a:lnTo>
                      <a:pt x="8370" y="89813"/>
                    </a:lnTo>
                    <a:lnTo>
                      <a:pt x="25424" y="89813"/>
                    </a:lnTo>
                    <a:lnTo>
                      <a:pt x="59230" y="52214"/>
                    </a:lnTo>
                    <a:lnTo>
                      <a:pt x="74970" y="52214"/>
                    </a:lnTo>
                    <a:lnTo>
                      <a:pt x="121760" y="810"/>
                    </a:lnTo>
                    <a:lnTo>
                      <a:pt x="1208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p16">
                <a:extLst>
                  <a:ext uri="{FF2B5EF4-FFF2-40B4-BE49-F238E27FC236}">
                    <a16:creationId xmlns:a16="http://schemas.microsoft.com/office/drawing/2014/main" id="{3946A5AF-13AA-28CA-B22F-D20AF898E7D4}"/>
                  </a:ext>
                </a:extLst>
              </p:cNvPr>
              <p:cNvSpPr/>
              <p:nvPr/>
            </p:nvSpPr>
            <p:spPr>
              <a:xfrm>
                <a:off x="5449225" y="238125"/>
                <a:ext cx="105275" cy="104950"/>
              </a:xfrm>
              <a:custGeom>
                <a:avLst/>
                <a:gdLst/>
                <a:ahLst/>
                <a:cxnLst/>
                <a:rect l="l" t="t" r="r" b="b"/>
                <a:pathLst>
                  <a:path w="4211" h="4198" extrusionOk="0">
                    <a:moveTo>
                      <a:pt x="4084" y="0"/>
                    </a:moveTo>
                    <a:lnTo>
                      <a:pt x="1177" y="139"/>
                    </a:lnTo>
                    <a:lnTo>
                      <a:pt x="1" y="1429"/>
                    </a:lnTo>
                    <a:lnTo>
                      <a:pt x="2909" y="1290"/>
                    </a:lnTo>
                    <a:lnTo>
                      <a:pt x="3035" y="4197"/>
                    </a:lnTo>
                    <a:lnTo>
                      <a:pt x="4211" y="2908"/>
                    </a:lnTo>
                    <a:lnTo>
                      <a:pt x="40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2;p16">
                <a:extLst>
                  <a:ext uri="{FF2B5EF4-FFF2-40B4-BE49-F238E27FC236}">
                    <a16:creationId xmlns:a16="http://schemas.microsoft.com/office/drawing/2014/main" id="{72ACCB6F-0A47-AF19-ECEC-71DB4517C137}"/>
                  </a:ext>
                </a:extLst>
              </p:cNvPr>
              <p:cNvSpPr/>
              <p:nvPr/>
            </p:nvSpPr>
            <p:spPr>
              <a:xfrm>
                <a:off x="2444425" y="2712250"/>
                <a:ext cx="91675" cy="104025"/>
              </a:xfrm>
              <a:custGeom>
                <a:avLst/>
                <a:gdLst/>
                <a:ahLst/>
                <a:cxnLst/>
                <a:rect l="l" t="t" r="r" b="b"/>
                <a:pathLst>
                  <a:path w="3667" h="4161" extrusionOk="0">
                    <a:moveTo>
                      <a:pt x="1834" y="1"/>
                    </a:moveTo>
                    <a:lnTo>
                      <a:pt x="1644" y="13"/>
                    </a:lnTo>
                    <a:lnTo>
                      <a:pt x="1467" y="39"/>
                    </a:lnTo>
                    <a:lnTo>
                      <a:pt x="1290" y="89"/>
                    </a:lnTo>
                    <a:lnTo>
                      <a:pt x="1126" y="165"/>
                    </a:lnTo>
                    <a:lnTo>
                      <a:pt x="961" y="254"/>
                    </a:lnTo>
                    <a:lnTo>
                      <a:pt x="810" y="355"/>
                    </a:lnTo>
                    <a:lnTo>
                      <a:pt x="671" y="469"/>
                    </a:lnTo>
                    <a:lnTo>
                      <a:pt x="544" y="608"/>
                    </a:lnTo>
                    <a:lnTo>
                      <a:pt x="418" y="759"/>
                    </a:lnTo>
                    <a:lnTo>
                      <a:pt x="317" y="911"/>
                    </a:lnTo>
                    <a:lnTo>
                      <a:pt x="228" y="1088"/>
                    </a:lnTo>
                    <a:lnTo>
                      <a:pt x="152" y="1265"/>
                    </a:lnTo>
                    <a:lnTo>
                      <a:pt x="89" y="1455"/>
                    </a:lnTo>
                    <a:lnTo>
                      <a:pt x="39" y="1657"/>
                    </a:lnTo>
                    <a:lnTo>
                      <a:pt x="13" y="1859"/>
                    </a:lnTo>
                    <a:lnTo>
                      <a:pt x="1" y="2074"/>
                    </a:lnTo>
                    <a:lnTo>
                      <a:pt x="13" y="2289"/>
                    </a:lnTo>
                    <a:lnTo>
                      <a:pt x="39" y="2491"/>
                    </a:lnTo>
                    <a:lnTo>
                      <a:pt x="89" y="2694"/>
                    </a:lnTo>
                    <a:lnTo>
                      <a:pt x="152" y="2883"/>
                    </a:lnTo>
                    <a:lnTo>
                      <a:pt x="228" y="3073"/>
                    </a:lnTo>
                    <a:lnTo>
                      <a:pt x="317" y="3237"/>
                    </a:lnTo>
                    <a:lnTo>
                      <a:pt x="418" y="3402"/>
                    </a:lnTo>
                    <a:lnTo>
                      <a:pt x="544" y="3553"/>
                    </a:lnTo>
                    <a:lnTo>
                      <a:pt x="671" y="3680"/>
                    </a:lnTo>
                    <a:lnTo>
                      <a:pt x="810" y="3806"/>
                    </a:lnTo>
                    <a:lnTo>
                      <a:pt x="961" y="3907"/>
                    </a:lnTo>
                    <a:lnTo>
                      <a:pt x="1126" y="3996"/>
                    </a:lnTo>
                    <a:lnTo>
                      <a:pt x="1290" y="4059"/>
                    </a:lnTo>
                    <a:lnTo>
                      <a:pt x="1467" y="4110"/>
                    </a:lnTo>
                    <a:lnTo>
                      <a:pt x="1644" y="4148"/>
                    </a:lnTo>
                    <a:lnTo>
                      <a:pt x="1834" y="4160"/>
                    </a:lnTo>
                    <a:lnTo>
                      <a:pt x="2023" y="4148"/>
                    </a:lnTo>
                    <a:lnTo>
                      <a:pt x="2200" y="4110"/>
                    </a:lnTo>
                    <a:lnTo>
                      <a:pt x="2377" y="4059"/>
                    </a:lnTo>
                    <a:lnTo>
                      <a:pt x="2542" y="3996"/>
                    </a:lnTo>
                    <a:lnTo>
                      <a:pt x="2706" y="3907"/>
                    </a:lnTo>
                    <a:lnTo>
                      <a:pt x="2858" y="3806"/>
                    </a:lnTo>
                    <a:lnTo>
                      <a:pt x="2997" y="3680"/>
                    </a:lnTo>
                    <a:lnTo>
                      <a:pt x="3123" y="3553"/>
                    </a:lnTo>
                    <a:lnTo>
                      <a:pt x="3250" y="3402"/>
                    </a:lnTo>
                    <a:lnTo>
                      <a:pt x="3351" y="3237"/>
                    </a:lnTo>
                    <a:lnTo>
                      <a:pt x="3439" y="3073"/>
                    </a:lnTo>
                    <a:lnTo>
                      <a:pt x="3515" y="2883"/>
                    </a:lnTo>
                    <a:lnTo>
                      <a:pt x="3578" y="2694"/>
                    </a:lnTo>
                    <a:lnTo>
                      <a:pt x="3629" y="2491"/>
                    </a:lnTo>
                    <a:lnTo>
                      <a:pt x="3654" y="2289"/>
                    </a:lnTo>
                    <a:lnTo>
                      <a:pt x="3667" y="2074"/>
                    </a:lnTo>
                    <a:lnTo>
                      <a:pt x="3654" y="1859"/>
                    </a:lnTo>
                    <a:lnTo>
                      <a:pt x="3629" y="1657"/>
                    </a:lnTo>
                    <a:lnTo>
                      <a:pt x="3578" y="1455"/>
                    </a:lnTo>
                    <a:lnTo>
                      <a:pt x="3515" y="1265"/>
                    </a:lnTo>
                    <a:lnTo>
                      <a:pt x="3439" y="1088"/>
                    </a:lnTo>
                    <a:lnTo>
                      <a:pt x="3351" y="911"/>
                    </a:lnTo>
                    <a:lnTo>
                      <a:pt x="3250" y="759"/>
                    </a:lnTo>
                    <a:lnTo>
                      <a:pt x="3123" y="608"/>
                    </a:lnTo>
                    <a:lnTo>
                      <a:pt x="2997" y="469"/>
                    </a:lnTo>
                    <a:lnTo>
                      <a:pt x="2858" y="355"/>
                    </a:lnTo>
                    <a:lnTo>
                      <a:pt x="2706" y="254"/>
                    </a:lnTo>
                    <a:lnTo>
                      <a:pt x="2542" y="165"/>
                    </a:lnTo>
                    <a:lnTo>
                      <a:pt x="2377" y="89"/>
                    </a:lnTo>
                    <a:lnTo>
                      <a:pt x="2200" y="39"/>
                    </a:lnTo>
                    <a:lnTo>
                      <a:pt x="2023" y="13"/>
                    </a:lnTo>
                    <a:lnTo>
                      <a:pt x="1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3;p16">
                <a:extLst>
                  <a:ext uri="{FF2B5EF4-FFF2-40B4-BE49-F238E27FC236}">
                    <a16:creationId xmlns:a16="http://schemas.microsoft.com/office/drawing/2014/main" id="{3DE078E0-6E52-B9BA-9F0A-CC0F72C5D02C}"/>
                  </a:ext>
                </a:extLst>
              </p:cNvPr>
              <p:cNvSpPr/>
              <p:nvPr/>
            </p:nvSpPr>
            <p:spPr>
              <a:xfrm>
                <a:off x="2652725" y="2440750"/>
                <a:ext cx="91675" cy="103700"/>
              </a:xfrm>
              <a:custGeom>
                <a:avLst/>
                <a:gdLst/>
                <a:ahLst/>
                <a:cxnLst/>
                <a:rect l="l" t="t" r="r" b="b"/>
                <a:pathLst>
                  <a:path w="3667" h="4148" extrusionOk="0">
                    <a:moveTo>
                      <a:pt x="1644" y="1"/>
                    </a:moveTo>
                    <a:lnTo>
                      <a:pt x="1467" y="39"/>
                    </a:lnTo>
                    <a:lnTo>
                      <a:pt x="1290" y="89"/>
                    </a:lnTo>
                    <a:lnTo>
                      <a:pt x="1125" y="153"/>
                    </a:lnTo>
                    <a:lnTo>
                      <a:pt x="961" y="241"/>
                    </a:lnTo>
                    <a:lnTo>
                      <a:pt x="809" y="355"/>
                    </a:lnTo>
                    <a:lnTo>
                      <a:pt x="670" y="469"/>
                    </a:lnTo>
                    <a:lnTo>
                      <a:pt x="544" y="608"/>
                    </a:lnTo>
                    <a:lnTo>
                      <a:pt x="417" y="747"/>
                    </a:lnTo>
                    <a:lnTo>
                      <a:pt x="316" y="911"/>
                    </a:lnTo>
                    <a:lnTo>
                      <a:pt x="228" y="1088"/>
                    </a:lnTo>
                    <a:lnTo>
                      <a:pt x="152" y="1265"/>
                    </a:lnTo>
                    <a:lnTo>
                      <a:pt x="89" y="1455"/>
                    </a:lnTo>
                    <a:lnTo>
                      <a:pt x="38" y="1657"/>
                    </a:lnTo>
                    <a:lnTo>
                      <a:pt x="13" y="1859"/>
                    </a:lnTo>
                    <a:lnTo>
                      <a:pt x="0" y="2074"/>
                    </a:lnTo>
                    <a:lnTo>
                      <a:pt x="13" y="2289"/>
                    </a:lnTo>
                    <a:lnTo>
                      <a:pt x="38" y="2491"/>
                    </a:lnTo>
                    <a:lnTo>
                      <a:pt x="89" y="2694"/>
                    </a:lnTo>
                    <a:lnTo>
                      <a:pt x="152" y="2883"/>
                    </a:lnTo>
                    <a:lnTo>
                      <a:pt x="228" y="3060"/>
                    </a:lnTo>
                    <a:lnTo>
                      <a:pt x="316" y="3237"/>
                    </a:lnTo>
                    <a:lnTo>
                      <a:pt x="417" y="3389"/>
                    </a:lnTo>
                    <a:lnTo>
                      <a:pt x="544" y="3541"/>
                    </a:lnTo>
                    <a:lnTo>
                      <a:pt x="670" y="3680"/>
                    </a:lnTo>
                    <a:lnTo>
                      <a:pt x="809" y="3794"/>
                    </a:lnTo>
                    <a:lnTo>
                      <a:pt x="961" y="3895"/>
                    </a:lnTo>
                    <a:lnTo>
                      <a:pt x="1125" y="3983"/>
                    </a:lnTo>
                    <a:lnTo>
                      <a:pt x="1290" y="4059"/>
                    </a:lnTo>
                    <a:lnTo>
                      <a:pt x="1467" y="4110"/>
                    </a:lnTo>
                    <a:lnTo>
                      <a:pt x="1644" y="4135"/>
                    </a:lnTo>
                    <a:lnTo>
                      <a:pt x="1833" y="4148"/>
                    </a:lnTo>
                    <a:lnTo>
                      <a:pt x="2023" y="4135"/>
                    </a:lnTo>
                    <a:lnTo>
                      <a:pt x="2200" y="4110"/>
                    </a:lnTo>
                    <a:lnTo>
                      <a:pt x="2377" y="4059"/>
                    </a:lnTo>
                    <a:lnTo>
                      <a:pt x="2541" y="3983"/>
                    </a:lnTo>
                    <a:lnTo>
                      <a:pt x="2706" y="3895"/>
                    </a:lnTo>
                    <a:lnTo>
                      <a:pt x="2857" y="3794"/>
                    </a:lnTo>
                    <a:lnTo>
                      <a:pt x="2996" y="3680"/>
                    </a:lnTo>
                    <a:lnTo>
                      <a:pt x="3123" y="3541"/>
                    </a:lnTo>
                    <a:lnTo>
                      <a:pt x="3249" y="3389"/>
                    </a:lnTo>
                    <a:lnTo>
                      <a:pt x="3350" y="3237"/>
                    </a:lnTo>
                    <a:lnTo>
                      <a:pt x="3439" y="3060"/>
                    </a:lnTo>
                    <a:lnTo>
                      <a:pt x="3515" y="2883"/>
                    </a:lnTo>
                    <a:lnTo>
                      <a:pt x="3578" y="2694"/>
                    </a:lnTo>
                    <a:lnTo>
                      <a:pt x="3628" y="2491"/>
                    </a:lnTo>
                    <a:lnTo>
                      <a:pt x="3654" y="2289"/>
                    </a:lnTo>
                    <a:lnTo>
                      <a:pt x="3666" y="2074"/>
                    </a:lnTo>
                    <a:lnTo>
                      <a:pt x="3654" y="1859"/>
                    </a:lnTo>
                    <a:lnTo>
                      <a:pt x="3628" y="1657"/>
                    </a:lnTo>
                    <a:lnTo>
                      <a:pt x="3578" y="1455"/>
                    </a:lnTo>
                    <a:lnTo>
                      <a:pt x="3515" y="1265"/>
                    </a:lnTo>
                    <a:lnTo>
                      <a:pt x="3439" y="1088"/>
                    </a:lnTo>
                    <a:lnTo>
                      <a:pt x="3350" y="911"/>
                    </a:lnTo>
                    <a:lnTo>
                      <a:pt x="3249" y="747"/>
                    </a:lnTo>
                    <a:lnTo>
                      <a:pt x="3123" y="608"/>
                    </a:lnTo>
                    <a:lnTo>
                      <a:pt x="2996" y="469"/>
                    </a:lnTo>
                    <a:lnTo>
                      <a:pt x="2857" y="355"/>
                    </a:lnTo>
                    <a:lnTo>
                      <a:pt x="2706" y="241"/>
                    </a:lnTo>
                    <a:lnTo>
                      <a:pt x="2541" y="153"/>
                    </a:lnTo>
                    <a:lnTo>
                      <a:pt x="2377" y="89"/>
                    </a:lnTo>
                    <a:lnTo>
                      <a:pt x="2200" y="39"/>
                    </a:lnTo>
                    <a:lnTo>
                      <a:pt x="20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4;p16">
                <a:extLst>
                  <a:ext uri="{FF2B5EF4-FFF2-40B4-BE49-F238E27FC236}">
                    <a16:creationId xmlns:a16="http://schemas.microsoft.com/office/drawing/2014/main" id="{D1D7295F-9D32-2560-B493-2C5C4FB66462}"/>
                  </a:ext>
                </a:extLst>
              </p:cNvPr>
              <p:cNvSpPr/>
              <p:nvPr/>
            </p:nvSpPr>
            <p:spPr>
              <a:xfrm>
                <a:off x="3078125" y="2421150"/>
                <a:ext cx="91700" cy="104025"/>
              </a:xfrm>
              <a:custGeom>
                <a:avLst/>
                <a:gdLst/>
                <a:ahLst/>
                <a:cxnLst/>
                <a:rect l="l" t="t" r="r" b="b"/>
                <a:pathLst>
                  <a:path w="3668" h="4161" extrusionOk="0">
                    <a:moveTo>
                      <a:pt x="1834" y="1"/>
                    </a:moveTo>
                    <a:lnTo>
                      <a:pt x="1644" y="14"/>
                    </a:lnTo>
                    <a:lnTo>
                      <a:pt x="1467" y="52"/>
                    </a:lnTo>
                    <a:lnTo>
                      <a:pt x="1290" y="102"/>
                    </a:lnTo>
                    <a:lnTo>
                      <a:pt x="1113" y="165"/>
                    </a:lnTo>
                    <a:lnTo>
                      <a:pt x="962" y="254"/>
                    </a:lnTo>
                    <a:lnTo>
                      <a:pt x="810" y="368"/>
                    </a:lnTo>
                    <a:lnTo>
                      <a:pt x="671" y="481"/>
                    </a:lnTo>
                    <a:lnTo>
                      <a:pt x="532" y="620"/>
                    </a:lnTo>
                    <a:lnTo>
                      <a:pt x="418" y="760"/>
                    </a:lnTo>
                    <a:lnTo>
                      <a:pt x="317" y="924"/>
                    </a:lnTo>
                    <a:lnTo>
                      <a:pt x="228" y="1088"/>
                    </a:lnTo>
                    <a:lnTo>
                      <a:pt x="140" y="1278"/>
                    </a:lnTo>
                    <a:lnTo>
                      <a:pt x="89" y="1468"/>
                    </a:lnTo>
                    <a:lnTo>
                      <a:pt x="39" y="1670"/>
                    </a:lnTo>
                    <a:lnTo>
                      <a:pt x="13" y="1872"/>
                    </a:lnTo>
                    <a:lnTo>
                      <a:pt x="1" y="2087"/>
                    </a:lnTo>
                    <a:lnTo>
                      <a:pt x="13" y="2302"/>
                    </a:lnTo>
                    <a:lnTo>
                      <a:pt x="39" y="2504"/>
                    </a:lnTo>
                    <a:lnTo>
                      <a:pt x="89" y="2706"/>
                    </a:lnTo>
                    <a:lnTo>
                      <a:pt x="140" y="2896"/>
                    </a:lnTo>
                    <a:lnTo>
                      <a:pt x="228" y="3073"/>
                    </a:lnTo>
                    <a:lnTo>
                      <a:pt x="317" y="3250"/>
                    </a:lnTo>
                    <a:lnTo>
                      <a:pt x="418" y="3402"/>
                    </a:lnTo>
                    <a:lnTo>
                      <a:pt x="532" y="3554"/>
                    </a:lnTo>
                    <a:lnTo>
                      <a:pt x="671" y="3693"/>
                    </a:lnTo>
                    <a:lnTo>
                      <a:pt x="810" y="3806"/>
                    </a:lnTo>
                    <a:lnTo>
                      <a:pt x="962" y="3908"/>
                    </a:lnTo>
                    <a:lnTo>
                      <a:pt x="1113" y="3996"/>
                    </a:lnTo>
                    <a:lnTo>
                      <a:pt x="1290" y="4072"/>
                    </a:lnTo>
                    <a:lnTo>
                      <a:pt x="1467" y="4122"/>
                    </a:lnTo>
                    <a:lnTo>
                      <a:pt x="1644" y="4148"/>
                    </a:lnTo>
                    <a:lnTo>
                      <a:pt x="1834" y="4160"/>
                    </a:lnTo>
                    <a:lnTo>
                      <a:pt x="2024" y="4148"/>
                    </a:lnTo>
                    <a:lnTo>
                      <a:pt x="2201" y="4122"/>
                    </a:lnTo>
                    <a:lnTo>
                      <a:pt x="2378" y="4072"/>
                    </a:lnTo>
                    <a:lnTo>
                      <a:pt x="2542" y="3996"/>
                    </a:lnTo>
                    <a:lnTo>
                      <a:pt x="2706" y="3908"/>
                    </a:lnTo>
                    <a:lnTo>
                      <a:pt x="2858" y="3806"/>
                    </a:lnTo>
                    <a:lnTo>
                      <a:pt x="2997" y="3693"/>
                    </a:lnTo>
                    <a:lnTo>
                      <a:pt x="3124" y="3554"/>
                    </a:lnTo>
                    <a:lnTo>
                      <a:pt x="3250" y="3402"/>
                    </a:lnTo>
                    <a:lnTo>
                      <a:pt x="3351" y="3250"/>
                    </a:lnTo>
                    <a:lnTo>
                      <a:pt x="3440" y="3073"/>
                    </a:lnTo>
                    <a:lnTo>
                      <a:pt x="3515" y="2896"/>
                    </a:lnTo>
                    <a:lnTo>
                      <a:pt x="3579" y="2706"/>
                    </a:lnTo>
                    <a:lnTo>
                      <a:pt x="3629" y="2504"/>
                    </a:lnTo>
                    <a:lnTo>
                      <a:pt x="3655" y="2302"/>
                    </a:lnTo>
                    <a:lnTo>
                      <a:pt x="3667" y="2087"/>
                    </a:lnTo>
                    <a:lnTo>
                      <a:pt x="3655" y="1872"/>
                    </a:lnTo>
                    <a:lnTo>
                      <a:pt x="3629" y="1670"/>
                    </a:lnTo>
                    <a:lnTo>
                      <a:pt x="3579" y="1468"/>
                    </a:lnTo>
                    <a:lnTo>
                      <a:pt x="3515" y="1278"/>
                    </a:lnTo>
                    <a:lnTo>
                      <a:pt x="3440" y="1088"/>
                    </a:lnTo>
                    <a:lnTo>
                      <a:pt x="3351" y="924"/>
                    </a:lnTo>
                    <a:lnTo>
                      <a:pt x="3250" y="760"/>
                    </a:lnTo>
                    <a:lnTo>
                      <a:pt x="3124" y="620"/>
                    </a:lnTo>
                    <a:lnTo>
                      <a:pt x="2997" y="481"/>
                    </a:lnTo>
                    <a:lnTo>
                      <a:pt x="2858" y="368"/>
                    </a:lnTo>
                    <a:lnTo>
                      <a:pt x="2706" y="254"/>
                    </a:lnTo>
                    <a:lnTo>
                      <a:pt x="2542" y="165"/>
                    </a:lnTo>
                    <a:lnTo>
                      <a:pt x="2378" y="102"/>
                    </a:lnTo>
                    <a:lnTo>
                      <a:pt x="2201" y="52"/>
                    </a:lnTo>
                    <a:lnTo>
                      <a:pt x="2024" y="14"/>
                    </a:lnTo>
                    <a:lnTo>
                      <a:pt x="1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5;p16">
                <a:extLst>
                  <a:ext uri="{FF2B5EF4-FFF2-40B4-BE49-F238E27FC236}">
                    <a16:creationId xmlns:a16="http://schemas.microsoft.com/office/drawing/2014/main" id="{A5277A3B-45AA-2BF9-B5F7-1B80205E3A5E}"/>
                  </a:ext>
                </a:extLst>
              </p:cNvPr>
              <p:cNvSpPr/>
              <p:nvPr/>
            </p:nvSpPr>
            <p:spPr>
              <a:xfrm>
                <a:off x="3914425" y="1484675"/>
                <a:ext cx="91375" cy="104000"/>
              </a:xfrm>
              <a:custGeom>
                <a:avLst/>
                <a:gdLst/>
                <a:ahLst/>
                <a:cxnLst/>
                <a:rect l="l" t="t" r="r" b="b"/>
                <a:pathLst>
                  <a:path w="3655" h="4160" extrusionOk="0">
                    <a:moveTo>
                      <a:pt x="1834" y="0"/>
                    </a:moveTo>
                    <a:lnTo>
                      <a:pt x="1644" y="13"/>
                    </a:lnTo>
                    <a:lnTo>
                      <a:pt x="1455" y="38"/>
                    </a:lnTo>
                    <a:lnTo>
                      <a:pt x="1290" y="89"/>
                    </a:lnTo>
                    <a:lnTo>
                      <a:pt x="1113" y="165"/>
                    </a:lnTo>
                    <a:lnTo>
                      <a:pt x="962" y="253"/>
                    </a:lnTo>
                    <a:lnTo>
                      <a:pt x="810" y="354"/>
                    </a:lnTo>
                    <a:lnTo>
                      <a:pt x="658" y="468"/>
                    </a:lnTo>
                    <a:lnTo>
                      <a:pt x="532" y="607"/>
                    </a:lnTo>
                    <a:lnTo>
                      <a:pt x="418" y="759"/>
                    </a:lnTo>
                    <a:lnTo>
                      <a:pt x="317" y="910"/>
                    </a:lnTo>
                    <a:lnTo>
                      <a:pt x="216" y="1087"/>
                    </a:lnTo>
                    <a:lnTo>
                      <a:pt x="140" y="1264"/>
                    </a:lnTo>
                    <a:lnTo>
                      <a:pt x="77" y="1454"/>
                    </a:lnTo>
                    <a:lnTo>
                      <a:pt x="39" y="1656"/>
                    </a:lnTo>
                    <a:lnTo>
                      <a:pt x="13" y="1859"/>
                    </a:lnTo>
                    <a:lnTo>
                      <a:pt x="1" y="2074"/>
                    </a:lnTo>
                    <a:lnTo>
                      <a:pt x="13" y="2288"/>
                    </a:lnTo>
                    <a:lnTo>
                      <a:pt x="39" y="2491"/>
                    </a:lnTo>
                    <a:lnTo>
                      <a:pt x="77" y="2693"/>
                    </a:lnTo>
                    <a:lnTo>
                      <a:pt x="140" y="2883"/>
                    </a:lnTo>
                    <a:lnTo>
                      <a:pt x="216" y="3072"/>
                    </a:lnTo>
                    <a:lnTo>
                      <a:pt x="317" y="3237"/>
                    </a:lnTo>
                    <a:lnTo>
                      <a:pt x="418" y="3401"/>
                    </a:lnTo>
                    <a:lnTo>
                      <a:pt x="532" y="3540"/>
                    </a:lnTo>
                    <a:lnTo>
                      <a:pt x="658" y="3679"/>
                    </a:lnTo>
                    <a:lnTo>
                      <a:pt x="810" y="3793"/>
                    </a:lnTo>
                    <a:lnTo>
                      <a:pt x="962" y="3907"/>
                    </a:lnTo>
                    <a:lnTo>
                      <a:pt x="1113" y="3995"/>
                    </a:lnTo>
                    <a:lnTo>
                      <a:pt x="1290" y="4058"/>
                    </a:lnTo>
                    <a:lnTo>
                      <a:pt x="1455" y="4109"/>
                    </a:lnTo>
                    <a:lnTo>
                      <a:pt x="1644" y="4147"/>
                    </a:lnTo>
                    <a:lnTo>
                      <a:pt x="1834" y="4160"/>
                    </a:lnTo>
                    <a:lnTo>
                      <a:pt x="2011" y="4147"/>
                    </a:lnTo>
                    <a:lnTo>
                      <a:pt x="2201" y="4109"/>
                    </a:lnTo>
                    <a:lnTo>
                      <a:pt x="2378" y="4058"/>
                    </a:lnTo>
                    <a:lnTo>
                      <a:pt x="2542" y="3995"/>
                    </a:lnTo>
                    <a:lnTo>
                      <a:pt x="2706" y="3907"/>
                    </a:lnTo>
                    <a:lnTo>
                      <a:pt x="2845" y="3793"/>
                    </a:lnTo>
                    <a:lnTo>
                      <a:pt x="2997" y="3679"/>
                    </a:lnTo>
                    <a:lnTo>
                      <a:pt x="3124" y="3540"/>
                    </a:lnTo>
                    <a:lnTo>
                      <a:pt x="3237" y="3401"/>
                    </a:lnTo>
                    <a:lnTo>
                      <a:pt x="3351" y="3237"/>
                    </a:lnTo>
                    <a:lnTo>
                      <a:pt x="3440" y="3072"/>
                    </a:lnTo>
                    <a:lnTo>
                      <a:pt x="3515" y="2883"/>
                    </a:lnTo>
                    <a:lnTo>
                      <a:pt x="3579" y="2693"/>
                    </a:lnTo>
                    <a:lnTo>
                      <a:pt x="3617" y="2491"/>
                    </a:lnTo>
                    <a:lnTo>
                      <a:pt x="3655" y="2288"/>
                    </a:lnTo>
                    <a:lnTo>
                      <a:pt x="3655" y="2074"/>
                    </a:lnTo>
                    <a:lnTo>
                      <a:pt x="3655" y="1859"/>
                    </a:lnTo>
                    <a:lnTo>
                      <a:pt x="3617" y="1656"/>
                    </a:lnTo>
                    <a:lnTo>
                      <a:pt x="3579" y="1454"/>
                    </a:lnTo>
                    <a:lnTo>
                      <a:pt x="3515" y="1264"/>
                    </a:lnTo>
                    <a:lnTo>
                      <a:pt x="3440" y="1087"/>
                    </a:lnTo>
                    <a:lnTo>
                      <a:pt x="3351" y="910"/>
                    </a:lnTo>
                    <a:lnTo>
                      <a:pt x="3237" y="759"/>
                    </a:lnTo>
                    <a:lnTo>
                      <a:pt x="3124" y="607"/>
                    </a:lnTo>
                    <a:lnTo>
                      <a:pt x="2997" y="468"/>
                    </a:lnTo>
                    <a:lnTo>
                      <a:pt x="2845" y="354"/>
                    </a:lnTo>
                    <a:lnTo>
                      <a:pt x="2706" y="253"/>
                    </a:lnTo>
                    <a:lnTo>
                      <a:pt x="2542" y="165"/>
                    </a:lnTo>
                    <a:lnTo>
                      <a:pt x="2378" y="89"/>
                    </a:lnTo>
                    <a:lnTo>
                      <a:pt x="2201" y="38"/>
                    </a:lnTo>
                    <a:lnTo>
                      <a:pt x="2011" y="13"/>
                    </a:lnTo>
                    <a:lnTo>
                      <a:pt x="18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p16">
                <a:extLst>
                  <a:ext uri="{FF2B5EF4-FFF2-40B4-BE49-F238E27FC236}">
                    <a16:creationId xmlns:a16="http://schemas.microsoft.com/office/drawing/2014/main" id="{4C6B8C2B-F84E-F6FE-2629-5280EF2A14B2}"/>
                  </a:ext>
                </a:extLst>
              </p:cNvPr>
              <p:cNvSpPr/>
              <p:nvPr/>
            </p:nvSpPr>
            <p:spPr>
              <a:xfrm>
                <a:off x="4305075" y="1484675"/>
                <a:ext cx="91700" cy="104000"/>
              </a:xfrm>
              <a:custGeom>
                <a:avLst/>
                <a:gdLst/>
                <a:ahLst/>
                <a:cxnLst/>
                <a:rect l="l" t="t" r="r" b="b"/>
                <a:pathLst>
                  <a:path w="3668" h="4160" extrusionOk="0">
                    <a:moveTo>
                      <a:pt x="1834" y="0"/>
                    </a:moveTo>
                    <a:lnTo>
                      <a:pt x="1644" y="13"/>
                    </a:lnTo>
                    <a:lnTo>
                      <a:pt x="1467" y="38"/>
                    </a:lnTo>
                    <a:lnTo>
                      <a:pt x="1290" y="89"/>
                    </a:lnTo>
                    <a:lnTo>
                      <a:pt x="1126" y="165"/>
                    </a:lnTo>
                    <a:lnTo>
                      <a:pt x="962" y="253"/>
                    </a:lnTo>
                    <a:lnTo>
                      <a:pt x="810" y="354"/>
                    </a:lnTo>
                    <a:lnTo>
                      <a:pt x="671" y="468"/>
                    </a:lnTo>
                    <a:lnTo>
                      <a:pt x="545" y="607"/>
                    </a:lnTo>
                    <a:lnTo>
                      <a:pt x="418" y="759"/>
                    </a:lnTo>
                    <a:lnTo>
                      <a:pt x="317" y="910"/>
                    </a:lnTo>
                    <a:lnTo>
                      <a:pt x="229" y="1087"/>
                    </a:lnTo>
                    <a:lnTo>
                      <a:pt x="153" y="1264"/>
                    </a:lnTo>
                    <a:lnTo>
                      <a:pt x="89" y="1454"/>
                    </a:lnTo>
                    <a:lnTo>
                      <a:pt x="39" y="1656"/>
                    </a:lnTo>
                    <a:lnTo>
                      <a:pt x="14" y="1859"/>
                    </a:lnTo>
                    <a:lnTo>
                      <a:pt x="1" y="2074"/>
                    </a:lnTo>
                    <a:lnTo>
                      <a:pt x="14" y="2288"/>
                    </a:lnTo>
                    <a:lnTo>
                      <a:pt x="39" y="2491"/>
                    </a:lnTo>
                    <a:lnTo>
                      <a:pt x="89" y="2693"/>
                    </a:lnTo>
                    <a:lnTo>
                      <a:pt x="153" y="2883"/>
                    </a:lnTo>
                    <a:lnTo>
                      <a:pt x="229" y="3072"/>
                    </a:lnTo>
                    <a:lnTo>
                      <a:pt x="317" y="3237"/>
                    </a:lnTo>
                    <a:lnTo>
                      <a:pt x="418" y="3401"/>
                    </a:lnTo>
                    <a:lnTo>
                      <a:pt x="545" y="3540"/>
                    </a:lnTo>
                    <a:lnTo>
                      <a:pt x="671" y="3679"/>
                    </a:lnTo>
                    <a:lnTo>
                      <a:pt x="810" y="3793"/>
                    </a:lnTo>
                    <a:lnTo>
                      <a:pt x="962" y="3907"/>
                    </a:lnTo>
                    <a:lnTo>
                      <a:pt x="1126" y="3995"/>
                    </a:lnTo>
                    <a:lnTo>
                      <a:pt x="1290" y="4058"/>
                    </a:lnTo>
                    <a:lnTo>
                      <a:pt x="1467" y="4109"/>
                    </a:lnTo>
                    <a:lnTo>
                      <a:pt x="1644" y="4147"/>
                    </a:lnTo>
                    <a:lnTo>
                      <a:pt x="1834" y="4160"/>
                    </a:lnTo>
                    <a:lnTo>
                      <a:pt x="2024" y="4147"/>
                    </a:lnTo>
                    <a:lnTo>
                      <a:pt x="2201" y="4109"/>
                    </a:lnTo>
                    <a:lnTo>
                      <a:pt x="2378" y="4058"/>
                    </a:lnTo>
                    <a:lnTo>
                      <a:pt x="2542" y="3995"/>
                    </a:lnTo>
                    <a:lnTo>
                      <a:pt x="2706" y="3907"/>
                    </a:lnTo>
                    <a:lnTo>
                      <a:pt x="2858" y="3793"/>
                    </a:lnTo>
                    <a:lnTo>
                      <a:pt x="2997" y="3679"/>
                    </a:lnTo>
                    <a:lnTo>
                      <a:pt x="3124" y="3540"/>
                    </a:lnTo>
                    <a:lnTo>
                      <a:pt x="3250" y="3401"/>
                    </a:lnTo>
                    <a:lnTo>
                      <a:pt x="3351" y="3237"/>
                    </a:lnTo>
                    <a:lnTo>
                      <a:pt x="3440" y="3072"/>
                    </a:lnTo>
                    <a:lnTo>
                      <a:pt x="3516" y="2883"/>
                    </a:lnTo>
                    <a:lnTo>
                      <a:pt x="3579" y="2693"/>
                    </a:lnTo>
                    <a:lnTo>
                      <a:pt x="3629" y="2491"/>
                    </a:lnTo>
                    <a:lnTo>
                      <a:pt x="3655" y="2288"/>
                    </a:lnTo>
                    <a:lnTo>
                      <a:pt x="3667" y="2074"/>
                    </a:lnTo>
                    <a:lnTo>
                      <a:pt x="3655" y="1859"/>
                    </a:lnTo>
                    <a:lnTo>
                      <a:pt x="3629" y="1656"/>
                    </a:lnTo>
                    <a:lnTo>
                      <a:pt x="3579" y="1454"/>
                    </a:lnTo>
                    <a:lnTo>
                      <a:pt x="3516" y="1264"/>
                    </a:lnTo>
                    <a:lnTo>
                      <a:pt x="3440" y="1087"/>
                    </a:lnTo>
                    <a:lnTo>
                      <a:pt x="3351" y="910"/>
                    </a:lnTo>
                    <a:lnTo>
                      <a:pt x="3250" y="759"/>
                    </a:lnTo>
                    <a:lnTo>
                      <a:pt x="3124" y="607"/>
                    </a:lnTo>
                    <a:lnTo>
                      <a:pt x="2997" y="468"/>
                    </a:lnTo>
                    <a:lnTo>
                      <a:pt x="2858" y="354"/>
                    </a:lnTo>
                    <a:lnTo>
                      <a:pt x="2706" y="253"/>
                    </a:lnTo>
                    <a:lnTo>
                      <a:pt x="2542" y="165"/>
                    </a:lnTo>
                    <a:lnTo>
                      <a:pt x="2378" y="89"/>
                    </a:lnTo>
                    <a:lnTo>
                      <a:pt x="2201" y="38"/>
                    </a:lnTo>
                    <a:lnTo>
                      <a:pt x="2024" y="13"/>
                    </a:lnTo>
                    <a:lnTo>
                      <a:pt x="18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p16">
                <a:extLst>
                  <a:ext uri="{FF2B5EF4-FFF2-40B4-BE49-F238E27FC236}">
                    <a16:creationId xmlns:a16="http://schemas.microsoft.com/office/drawing/2014/main" id="{0D7E2E45-1A8E-E362-7A65-EFB578D1E5D3}"/>
                  </a:ext>
                </a:extLst>
              </p:cNvPr>
              <p:cNvSpPr/>
              <p:nvPr/>
            </p:nvSpPr>
            <p:spPr>
              <a:xfrm>
                <a:off x="5048150" y="2501750"/>
                <a:ext cx="891950" cy="605300"/>
              </a:xfrm>
              <a:custGeom>
                <a:avLst/>
                <a:gdLst/>
                <a:ahLst/>
                <a:cxnLst/>
                <a:rect l="l" t="t" r="r" b="b"/>
                <a:pathLst>
                  <a:path w="35678" h="24212" extrusionOk="0">
                    <a:moveTo>
                      <a:pt x="30595" y="1"/>
                    </a:moveTo>
                    <a:lnTo>
                      <a:pt x="30355" y="26"/>
                    </a:lnTo>
                    <a:lnTo>
                      <a:pt x="30127" y="51"/>
                    </a:lnTo>
                    <a:lnTo>
                      <a:pt x="29887" y="89"/>
                    </a:lnTo>
                    <a:lnTo>
                      <a:pt x="29660" y="140"/>
                    </a:lnTo>
                    <a:lnTo>
                      <a:pt x="29432" y="203"/>
                    </a:lnTo>
                    <a:lnTo>
                      <a:pt x="29217" y="279"/>
                    </a:lnTo>
                    <a:lnTo>
                      <a:pt x="28990" y="355"/>
                    </a:lnTo>
                    <a:lnTo>
                      <a:pt x="28775" y="443"/>
                    </a:lnTo>
                    <a:lnTo>
                      <a:pt x="28560" y="544"/>
                    </a:lnTo>
                    <a:lnTo>
                      <a:pt x="28358" y="658"/>
                    </a:lnTo>
                    <a:lnTo>
                      <a:pt x="28155" y="785"/>
                    </a:lnTo>
                    <a:lnTo>
                      <a:pt x="27953" y="911"/>
                    </a:lnTo>
                    <a:lnTo>
                      <a:pt x="27763" y="1050"/>
                    </a:lnTo>
                    <a:lnTo>
                      <a:pt x="27574" y="1202"/>
                    </a:lnTo>
                    <a:lnTo>
                      <a:pt x="27397" y="1366"/>
                    </a:lnTo>
                    <a:lnTo>
                      <a:pt x="27232" y="1531"/>
                    </a:lnTo>
                    <a:lnTo>
                      <a:pt x="27068" y="1720"/>
                    </a:lnTo>
                    <a:lnTo>
                      <a:pt x="26904" y="1897"/>
                    </a:lnTo>
                    <a:lnTo>
                      <a:pt x="26765" y="2099"/>
                    </a:lnTo>
                    <a:lnTo>
                      <a:pt x="26626" y="2302"/>
                    </a:lnTo>
                    <a:lnTo>
                      <a:pt x="26486" y="2517"/>
                    </a:lnTo>
                    <a:lnTo>
                      <a:pt x="19445" y="13971"/>
                    </a:lnTo>
                    <a:lnTo>
                      <a:pt x="1201" y="7725"/>
                    </a:lnTo>
                    <a:lnTo>
                      <a:pt x="0" y="12884"/>
                    </a:lnTo>
                    <a:lnTo>
                      <a:pt x="645" y="13427"/>
                    </a:lnTo>
                    <a:lnTo>
                      <a:pt x="1404" y="14059"/>
                    </a:lnTo>
                    <a:lnTo>
                      <a:pt x="2403" y="14856"/>
                    </a:lnTo>
                    <a:lnTo>
                      <a:pt x="3629" y="15804"/>
                    </a:lnTo>
                    <a:lnTo>
                      <a:pt x="4312" y="16310"/>
                    </a:lnTo>
                    <a:lnTo>
                      <a:pt x="5045" y="16841"/>
                    </a:lnTo>
                    <a:lnTo>
                      <a:pt x="5803" y="17397"/>
                    </a:lnTo>
                    <a:lnTo>
                      <a:pt x="6612" y="17953"/>
                    </a:lnTo>
                    <a:lnTo>
                      <a:pt x="7434" y="18510"/>
                    </a:lnTo>
                    <a:lnTo>
                      <a:pt x="8294" y="19078"/>
                    </a:lnTo>
                    <a:lnTo>
                      <a:pt x="9179" y="19635"/>
                    </a:lnTo>
                    <a:lnTo>
                      <a:pt x="10089" y="20178"/>
                    </a:lnTo>
                    <a:lnTo>
                      <a:pt x="10999" y="20722"/>
                    </a:lnTo>
                    <a:lnTo>
                      <a:pt x="11935" y="21228"/>
                    </a:lnTo>
                    <a:lnTo>
                      <a:pt x="12870" y="21721"/>
                    </a:lnTo>
                    <a:lnTo>
                      <a:pt x="13806" y="22188"/>
                    </a:lnTo>
                    <a:lnTo>
                      <a:pt x="14286" y="22403"/>
                    </a:lnTo>
                    <a:lnTo>
                      <a:pt x="14754" y="22606"/>
                    </a:lnTo>
                    <a:lnTo>
                      <a:pt x="15222" y="22808"/>
                    </a:lnTo>
                    <a:lnTo>
                      <a:pt x="15690" y="22998"/>
                    </a:lnTo>
                    <a:lnTo>
                      <a:pt x="16158" y="23175"/>
                    </a:lnTo>
                    <a:lnTo>
                      <a:pt x="16625" y="23339"/>
                    </a:lnTo>
                    <a:lnTo>
                      <a:pt x="17080" y="23491"/>
                    </a:lnTo>
                    <a:lnTo>
                      <a:pt x="17536" y="23630"/>
                    </a:lnTo>
                    <a:lnTo>
                      <a:pt x="17991" y="23756"/>
                    </a:lnTo>
                    <a:lnTo>
                      <a:pt x="18446" y="23870"/>
                    </a:lnTo>
                    <a:lnTo>
                      <a:pt x="18888" y="23971"/>
                    </a:lnTo>
                    <a:lnTo>
                      <a:pt x="19318" y="24047"/>
                    </a:lnTo>
                    <a:lnTo>
                      <a:pt x="19761" y="24110"/>
                    </a:lnTo>
                    <a:lnTo>
                      <a:pt x="20178" y="24161"/>
                    </a:lnTo>
                    <a:lnTo>
                      <a:pt x="20608" y="24199"/>
                    </a:lnTo>
                    <a:lnTo>
                      <a:pt x="21012" y="24211"/>
                    </a:lnTo>
                    <a:lnTo>
                      <a:pt x="21417" y="24199"/>
                    </a:lnTo>
                    <a:lnTo>
                      <a:pt x="21821" y="24186"/>
                    </a:lnTo>
                    <a:lnTo>
                      <a:pt x="22201" y="24135"/>
                    </a:lnTo>
                    <a:lnTo>
                      <a:pt x="22580" y="24072"/>
                    </a:lnTo>
                    <a:lnTo>
                      <a:pt x="22845" y="24009"/>
                    </a:lnTo>
                    <a:lnTo>
                      <a:pt x="23098" y="23946"/>
                    </a:lnTo>
                    <a:lnTo>
                      <a:pt x="23351" y="23857"/>
                    </a:lnTo>
                    <a:lnTo>
                      <a:pt x="23617" y="23756"/>
                    </a:lnTo>
                    <a:lnTo>
                      <a:pt x="23869" y="23642"/>
                    </a:lnTo>
                    <a:lnTo>
                      <a:pt x="24110" y="23529"/>
                    </a:lnTo>
                    <a:lnTo>
                      <a:pt x="24363" y="23390"/>
                    </a:lnTo>
                    <a:lnTo>
                      <a:pt x="24615" y="23238"/>
                    </a:lnTo>
                    <a:lnTo>
                      <a:pt x="24856" y="23086"/>
                    </a:lnTo>
                    <a:lnTo>
                      <a:pt x="25108" y="22922"/>
                    </a:lnTo>
                    <a:lnTo>
                      <a:pt x="25349" y="22732"/>
                    </a:lnTo>
                    <a:lnTo>
                      <a:pt x="25589" y="22542"/>
                    </a:lnTo>
                    <a:lnTo>
                      <a:pt x="25829" y="22353"/>
                    </a:lnTo>
                    <a:lnTo>
                      <a:pt x="26069" y="22138"/>
                    </a:lnTo>
                    <a:lnTo>
                      <a:pt x="26309" y="21923"/>
                    </a:lnTo>
                    <a:lnTo>
                      <a:pt x="26537" y="21695"/>
                    </a:lnTo>
                    <a:lnTo>
                      <a:pt x="27005" y="21215"/>
                    </a:lnTo>
                    <a:lnTo>
                      <a:pt x="27460" y="20709"/>
                    </a:lnTo>
                    <a:lnTo>
                      <a:pt x="27902" y="20166"/>
                    </a:lnTo>
                    <a:lnTo>
                      <a:pt x="28345" y="19597"/>
                    </a:lnTo>
                    <a:lnTo>
                      <a:pt x="28787" y="19003"/>
                    </a:lnTo>
                    <a:lnTo>
                      <a:pt x="29205" y="18396"/>
                    </a:lnTo>
                    <a:lnTo>
                      <a:pt x="29622" y="17751"/>
                    </a:lnTo>
                    <a:lnTo>
                      <a:pt x="30039" y="17106"/>
                    </a:lnTo>
                    <a:lnTo>
                      <a:pt x="30431" y="16449"/>
                    </a:lnTo>
                    <a:lnTo>
                      <a:pt x="30823" y="15766"/>
                    </a:lnTo>
                    <a:lnTo>
                      <a:pt x="31202" y="15083"/>
                    </a:lnTo>
                    <a:lnTo>
                      <a:pt x="31581" y="14401"/>
                    </a:lnTo>
                    <a:lnTo>
                      <a:pt x="31935" y="13705"/>
                    </a:lnTo>
                    <a:lnTo>
                      <a:pt x="32289" y="13010"/>
                    </a:lnTo>
                    <a:lnTo>
                      <a:pt x="32972" y="11645"/>
                    </a:lnTo>
                    <a:lnTo>
                      <a:pt x="33604" y="10292"/>
                    </a:lnTo>
                    <a:lnTo>
                      <a:pt x="34198" y="8990"/>
                    </a:lnTo>
                    <a:lnTo>
                      <a:pt x="35248" y="6613"/>
                    </a:lnTo>
                    <a:lnTo>
                      <a:pt x="35336" y="6385"/>
                    </a:lnTo>
                    <a:lnTo>
                      <a:pt x="35425" y="6158"/>
                    </a:lnTo>
                    <a:lnTo>
                      <a:pt x="35501" y="5918"/>
                    </a:lnTo>
                    <a:lnTo>
                      <a:pt x="35551" y="5690"/>
                    </a:lnTo>
                    <a:lnTo>
                      <a:pt x="35602" y="5450"/>
                    </a:lnTo>
                    <a:lnTo>
                      <a:pt x="35640" y="5222"/>
                    </a:lnTo>
                    <a:lnTo>
                      <a:pt x="35665" y="4982"/>
                    </a:lnTo>
                    <a:lnTo>
                      <a:pt x="35678" y="4742"/>
                    </a:lnTo>
                    <a:lnTo>
                      <a:pt x="35678" y="4514"/>
                    </a:lnTo>
                    <a:lnTo>
                      <a:pt x="35665" y="4274"/>
                    </a:lnTo>
                    <a:lnTo>
                      <a:pt x="35652" y="4046"/>
                    </a:lnTo>
                    <a:lnTo>
                      <a:pt x="35614" y="3819"/>
                    </a:lnTo>
                    <a:lnTo>
                      <a:pt x="35576" y="3591"/>
                    </a:lnTo>
                    <a:lnTo>
                      <a:pt x="35526" y="3364"/>
                    </a:lnTo>
                    <a:lnTo>
                      <a:pt x="35463" y="3136"/>
                    </a:lnTo>
                    <a:lnTo>
                      <a:pt x="35387" y="2921"/>
                    </a:lnTo>
                    <a:lnTo>
                      <a:pt x="35311" y="2694"/>
                    </a:lnTo>
                    <a:lnTo>
                      <a:pt x="35222" y="2491"/>
                    </a:lnTo>
                    <a:lnTo>
                      <a:pt x="35121" y="2276"/>
                    </a:lnTo>
                    <a:lnTo>
                      <a:pt x="35007" y="2074"/>
                    </a:lnTo>
                    <a:lnTo>
                      <a:pt x="34881" y="1872"/>
                    </a:lnTo>
                    <a:lnTo>
                      <a:pt x="34755" y="1682"/>
                    </a:lnTo>
                    <a:lnTo>
                      <a:pt x="34616" y="1493"/>
                    </a:lnTo>
                    <a:lnTo>
                      <a:pt x="34464" y="1316"/>
                    </a:lnTo>
                    <a:lnTo>
                      <a:pt x="34312" y="1139"/>
                    </a:lnTo>
                    <a:lnTo>
                      <a:pt x="34148" y="962"/>
                    </a:lnTo>
                    <a:lnTo>
                      <a:pt x="33971" y="810"/>
                    </a:lnTo>
                    <a:lnTo>
                      <a:pt x="33781" y="658"/>
                    </a:lnTo>
                    <a:lnTo>
                      <a:pt x="33592" y="507"/>
                    </a:lnTo>
                    <a:lnTo>
                      <a:pt x="33389" y="367"/>
                    </a:lnTo>
                    <a:lnTo>
                      <a:pt x="33187" y="241"/>
                    </a:lnTo>
                    <a:lnTo>
                      <a:pt x="32972" y="127"/>
                    </a:lnTo>
                    <a:lnTo>
                      <a:pt x="32972" y="127"/>
                    </a:lnTo>
                    <a:lnTo>
                      <a:pt x="33162" y="570"/>
                    </a:lnTo>
                    <a:lnTo>
                      <a:pt x="33162" y="570"/>
                    </a:lnTo>
                    <a:lnTo>
                      <a:pt x="32947" y="456"/>
                    </a:lnTo>
                    <a:lnTo>
                      <a:pt x="32707" y="355"/>
                    </a:lnTo>
                    <a:lnTo>
                      <a:pt x="32479" y="266"/>
                    </a:lnTo>
                    <a:lnTo>
                      <a:pt x="32251" y="203"/>
                    </a:lnTo>
                    <a:lnTo>
                      <a:pt x="32011" y="140"/>
                    </a:lnTo>
                    <a:lnTo>
                      <a:pt x="31784" y="89"/>
                    </a:lnTo>
                    <a:lnTo>
                      <a:pt x="31543" y="51"/>
                    </a:lnTo>
                    <a:lnTo>
                      <a:pt x="31303" y="13"/>
                    </a:lnTo>
                    <a:lnTo>
                      <a:pt x="310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p16">
                <a:extLst>
                  <a:ext uri="{FF2B5EF4-FFF2-40B4-BE49-F238E27FC236}">
                    <a16:creationId xmlns:a16="http://schemas.microsoft.com/office/drawing/2014/main" id="{678B56E9-4320-8F39-D5BA-607495BA4377}"/>
                  </a:ext>
                </a:extLst>
              </p:cNvPr>
              <p:cNvSpPr/>
              <p:nvPr/>
            </p:nvSpPr>
            <p:spPr>
              <a:xfrm>
                <a:off x="4837325" y="2067800"/>
                <a:ext cx="361600" cy="713375"/>
              </a:xfrm>
              <a:custGeom>
                <a:avLst/>
                <a:gdLst/>
                <a:ahLst/>
                <a:cxnLst/>
                <a:rect l="l" t="t" r="r" b="b"/>
                <a:pathLst>
                  <a:path w="14464" h="28535" extrusionOk="0">
                    <a:moveTo>
                      <a:pt x="3819" y="1"/>
                    </a:moveTo>
                    <a:lnTo>
                      <a:pt x="1" y="1505"/>
                    </a:lnTo>
                    <a:lnTo>
                      <a:pt x="10646" y="28535"/>
                    </a:lnTo>
                    <a:lnTo>
                      <a:pt x="14464" y="27030"/>
                    </a:lnTo>
                    <a:lnTo>
                      <a:pt x="38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9;p16">
                <a:extLst>
                  <a:ext uri="{FF2B5EF4-FFF2-40B4-BE49-F238E27FC236}">
                    <a16:creationId xmlns:a16="http://schemas.microsoft.com/office/drawing/2014/main" id="{36B95EBE-1C7C-B536-764F-EA528E256FFD}"/>
                  </a:ext>
                </a:extLst>
              </p:cNvPr>
              <p:cNvSpPr/>
              <p:nvPr/>
            </p:nvSpPr>
            <p:spPr>
              <a:xfrm>
                <a:off x="4885050" y="2227425"/>
                <a:ext cx="530400" cy="1049975"/>
              </a:xfrm>
              <a:custGeom>
                <a:avLst/>
                <a:gdLst/>
                <a:ahLst/>
                <a:cxnLst/>
                <a:rect l="l" t="t" r="r" b="b"/>
                <a:pathLst>
                  <a:path w="21216" h="41999" extrusionOk="0">
                    <a:moveTo>
                      <a:pt x="4476" y="0"/>
                    </a:moveTo>
                    <a:lnTo>
                      <a:pt x="4211" y="38"/>
                    </a:lnTo>
                    <a:lnTo>
                      <a:pt x="3958" y="101"/>
                    </a:lnTo>
                    <a:lnTo>
                      <a:pt x="3693" y="177"/>
                    </a:lnTo>
                    <a:lnTo>
                      <a:pt x="1682" y="974"/>
                    </a:lnTo>
                    <a:lnTo>
                      <a:pt x="1430" y="1087"/>
                    </a:lnTo>
                    <a:lnTo>
                      <a:pt x="1202" y="1226"/>
                    </a:lnTo>
                    <a:lnTo>
                      <a:pt x="987" y="1378"/>
                    </a:lnTo>
                    <a:lnTo>
                      <a:pt x="797" y="1543"/>
                    </a:lnTo>
                    <a:lnTo>
                      <a:pt x="620" y="1732"/>
                    </a:lnTo>
                    <a:lnTo>
                      <a:pt x="469" y="1934"/>
                    </a:lnTo>
                    <a:lnTo>
                      <a:pt x="330" y="2149"/>
                    </a:lnTo>
                    <a:lnTo>
                      <a:pt x="228" y="2377"/>
                    </a:lnTo>
                    <a:lnTo>
                      <a:pt x="127" y="2617"/>
                    </a:lnTo>
                    <a:lnTo>
                      <a:pt x="64" y="2870"/>
                    </a:lnTo>
                    <a:lnTo>
                      <a:pt x="26" y="3110"/>
                    </a:lnTo>
                    <a:lnTo>
                      <a:pt x="1" y="3376"/>
                    </a:lnTo>
                    <a:lnTo>
                      <a:pt x="14" y="3629"/>
                    </a:lnTo>
                    <a:lnTo>
                      <a:pt x="39" y="3894"/>
                    </a:lnTo>
                    <a:lnTo>
                      <a:pt x="102" y="4147"/>
                    </a:lnTo>
                    <a:lnTo>
                      <a:pt x="191" y="4400"/>
                    </a:lnTo>
                    <a:lnTo>
                      <a:pt x="14097" y="40317"/>
                    </a:lnTo>
                    <a:lnTo>
                      <a:pt x="14211" y="40570"/>
                    </a:lnTo>
                    <a:lnTo>
                      <a:pt x="14338" y="40798"/>
                    </a:lnTo>
                    <a:lnTo>
                      <a:pt x="14489" y="41012"/>
                    </a:lnTo>
                    <a:lnTo>
                      <a:pt x="14666" y="41202"/>
                    </a:lnTo>
                    <a:lnTo>
                      <a:pt x="14856" y="41379"/>
                    </a:lnTo>
                    <a:lnTo>
                      <a:pt x="15058" y="41531"/>
                    </a:lnTo>
                    <a:lnTo>
                      <a:pt x="15273" y="41657"/>
                    </a:lnTo>
                    <a:lnTo>
                      <a:pt x="15501" y="41771"/>
                    </a:lnTo>
                    <a:lnTo>
                      <a:pt x="15741" y="41860"/>
                    </a:lnTo>
                    <a:lnTo>
                      <a:pt x="15981" y="41935"/>
                    </a:lnTo>
                    <a:lnTo>
                      <a:pt x="16234" y="41973"/>
                    </a:lnTo>
                    <a:lnTo>
                      <a:pt x="16487" y="41999"/>
                    </a:lnTo>
                    <a:lnTo>
                      <a:pt x="16752" y="41986"/>
                    </a:lnTo>
                    <a:lnTo>
                      <a:pt x="17005" y="41961"/>
                    </a:lnTo>
                    <a:lnTo>
                      <a:pt x="17271" y="41897"/>
                    </a:lnTo>
                    <a:lnTo>
                      <a:pt x="17523" y="41809"/>
                    </a:lnTo>
                    <a:lnTo>
                      <a:pt x="19534" y="41012"/>
                    </a:lnTo>
                    <a:lnTo>
                      <a:pt x="19786" y="40899"/>
                    </a:lnTo>
                    <a:lnTo>
                      <a:pt x="20014" y="40772"/>
                    </a:lnTo>
                    <a:lnTo>
                      <a:pt x="20229" y="40621"/>
                    </a:lnTo>
                    <a:lnTo>
                      <a:pt x="20419" y="40444"/>
                    </a:lnTo>
                    <a:lnTo>
                      <a:pt x="20596" y="40254"/>
                    </a:lnTo>
                    <a:lnTo>
                      <a:pt x="20747" y="40052"/>
                    </a:lnTo>
                    <a:lnTo>
                      <a:pt x="20886" y="39837"/>
                    </a:lnTo>
                    <a:lnTo>
                      <a:pt x="20987" y="39609"/>
                    </a:lnTo>
                    <a:lnTo>
                      <a:pt x="21089" y="39369"/>
                    </a:lnTo>
                    <a:lnTo>
                      <a:pt x="21152" y="39129"/>
                    </a:lnTo>
                    <a:lnTo>
                      <a:pt x="21190" y="38876"/>
                    </a:lnTo>
                    <a:lnTo>
                      <a:pt x="21215" y="38623"/>
                    </a:lnTo>
                    <a:lnTo>
                      <a:pt x="21202" y="38358"/>
                    </a:lnTo>
                    <a:lnTo>
                      <a:pt x="21177" y="38105"/>
                    </a:lnTo>
                    <a:lnTo>
                      <a:pt x="21114" y="37839"/>
                    </a:lnTo>
                    <a:lnTo>
                      <a:pt x="21025" y="37586"/>
                    </a:lnTo>
                    <a:lnTo>
                      <a:pt x="7119" y="1669"/>
                    </a:lnTo>
                    <a:lnTo>
                      <a:pt x="7018" y="1429"/>
                    </a:lnTo>
                    <a:lnTo>
                      <a:pt x="6878" y="1201"/>
                    </a:lnTo>
                    <a:lnTo>
                      <a:pt x="6727" y="986"/>
                    </a:lnTo>
                    <a:lnTo>
                      <a:pt x="6550" y="797"/>
                    </a:lnTo>
                    <a:lnTo>
                      <a:pt x="6360" y="620"/>
                    </a:lnTo>
                    <a:lnTo>
                      <a:pt x="6158" y="468"/>
                    </a:lnTo>
                    <a:lnTo>
                      <a:pt x="5943" y="329"/>
                    </a:lnTo>
                    <a:lnTo>
                      <a:pt x="5715" y="215"/>
                    </a:lnTo>
                    <a:lnTo>
                      <a:pt x="5475" y="127"/>
                    </a:lnTo>
                    <a:lnTo>
                      <a:pt x="5235" y="63"/>
                    </a:lnTo>
                    <a:lnTo>
                      <a:pt x="4982" y="13"/>
                    </a:lnTo>
                    <a:lnTo>
                      <a:pt x="47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0;p16">
                <a:extLst>
                  <a:ext uri="{FF2B5EF4-FFF2-40B4-BE49-F238E27FC236}">
                    <a16:creationId xmlns:a16="http://schemas.microsoft.com/office/drawing/2014/main" id="{8DA93942-D530-F71C-6243-EDBF55A16760}"/>
                  </a:ext>
                </a:extLst>
              </p:cNvPr>
              <p:cNvSpPr/>
              <p:nvPr/>
            </p:nvSpPr>
            <p:spPr>
              <a:xfrm>
                <a:off x="4758325" y="1951175"/>
                <a:ext cx="220325" cy="186825"/>
              </a:xfrm>
              <a:custGeom>
                <a:avLst/>
                <a:gdLst/>
                <a:ahLst/>
                <a:cxnLst/>
                <a:rect l="l" t="t" r="r" b="b"/>
                <a:pathLst>
                  <a:path w="8813" h="7473" extrusionOk="0">
                    <a:moveTo>
                      <a:pt x="6941" y="1"/>
                    </a:moveTo>
                    <a:lnTo>
                      <a:pt x="0" y="2731"/>
                    </a:lnTo>
                    <a:lnTo>
                      <a:pt x="1871" y="7472"/>
                    </a:lnTo>
                    <a:lnTo>
                      <a:pt x="8812" y="4741"/>
                    </a:lnTo>
                    <a:lnTo>
                      <a:pt x="69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1;p16">
                <a:extLst>
                  <a:ext uri="{FF2B5EF4-FFF2-40B4-BE49-F238E27FC236}">
                    <a16:creationId xmlns:a16="http://schemas.microsoft.com/office/drawing/2014/main" id="{26F38796-945B-B99A-8DBC-1F0D6F311C92}"/>
                  </a:ext>
                </a:extLst>
              </p:cNvPr>
              <p:cNvSpPr/>
              <p:nvPr/>
            </p:nvSpPr>
            <p:spPr>
              <a:xfrm>
                <a:off x="3709300" y="438500"/>
                <a:ext cx="1653350" cy="1653350"/>
              </a:xfrm>
              <a:custGeom>
                <a:avLst/>
                <a:gdLst/>
                <a:ahLst/>
                <a:cxnLst/>
                <a:rect l="l" t="t" r="r" b="b"/>
                <a:pathLst>
                  <a:path w="66134" h="66134" extrusionOk="0">
                    <a:moveTo>
                      <a:pt x="33074" y="7611"/>
                    </a:moveTo>
                    <a:lnTo>
                      <a:pt x="33693" y="7624"/>
                    </a:lnTo>
                    <a:lnTo>
                      <a:pt x="34313" y="7649"/>
                    </a:lnTo>
                    <a:lnTo>
                      <a:pt x="34932" y="7687"/>
                    </a:lnTo>
                    <a:lnTo>
                      <a:pt x="35539" y="7738"/>
                    </a:lnTo>
                    <a:lnTo>
                      <a:pt x="36158" y="7801"/>
                    </a:lnTo>
                    <a:lnTo>
                      <a:pt x="36765" y="7889"/>
                    </a:lnTo>
                    <a:lnTo>
                      <a:pt x="37372" y="7990"/>
                    </a:lnTo>
                    <a:lnTo>
                      <a:pt x="37966" y="8092"/>
                    </a:lnTo>
                    <a:lnTo>
                      <a:pt x="38573" y="8218"/>
                    </a:lnTo>
                    <a:lnTo>
                      <a:pt x="39167" y="8370"/>
                    </a:lnTo>
                    <a:lnTo>
                      <a:pt x="39761" y="8521"/>
                    </a:lnTo>
                    <a:lnTo>
                      <a:pt x="40343" y="8686"/>
                    </a:lnTo>
                    <a:lnTo>
                      <a:pt x="40925" y="8863"/>
                    </a:lnTo>
                    <a:lnTo>
                      <a:pt x="41506" y="9065"/>
                    </a:lnTo>
                    <a:lnTo>
                      <a:pt x="42088" y="9280"/>
                    </a:lnTo>
                    <a:lnTo>
                      <a:pt x="42644" y="9495"/>
                    </a:lnTo>
                    <a:lnTo>
                      <a:pt x="43213" y="9735"/>
                    </a:lnTo>
                    <a:lnTo>
                      <a:pt x="43769" y="9988"/>
                    </a:lnTo>
                    <a:lnTo>
                      <a:pt x="44325" y="10241"/>
                    </a:lnTo>
                    <a:lnTo>
                      <a:pt x="44869" y="10519"/>
                    </a:lnTo>
                    <a:lnTo>
                      <a:pt x="45400" y="10810"/>
                    </a:lnTo>
                    <a:lnTo>
                      <a:pt x="45931" y="11113"/>
                    </a:lnTo>
                    <a:lnTo>
                      <a:pt x="46462" y="11429"/>
                    </a:lnTo>
                    <a:lnTo>
                      <a:pt x="46968" y="11758"/>
                    </a:lnTo>
                    <a:lnTo>
                      <a:pt x="47486" y="12099"/>
                    </a:lnTo>
                    <a:lnTo>
                      <a:pt x="47979" y="12453"/>
                    </a:lnTo>
                    <a:lnTo>
                      <a:pt x="48472" y="12820"/>
                    </a:lnTo>
                    <a:lnTo>
                      <a:pt x="48965" y="13199"/>
                    </a:lnTo>
                    <a:lnTo>
                      <a:pt x="49433" y="13578"/>
                    </a:lnTo>
                    <a:lnTo>
                      <a:pt x="49901" y="13983"/>
                    </a:lnTo>
                    <a:lnTo>
                      <a:pt x="50356" y="14400"/>
                    </a:lnTo>
                    <a:lnTo>
                      <a:pt x="50811" y="14817"/>
                    </a:lnTo>
                    <a:lnTo>
                      <a:pt x="51254" y="15260"/>
                    </a:lnTo>
                    <a:lnTo>
                      <a:pt x="51671" y="15702"/>
                    </a:lnTo>
                    <a:lnTo>
                      <a:pt x="52101" y="16170"/>
                    </a:lnTo>
                    <a:lnTo>
                      <a:pt x="52505" y="16638"/>
                    </a:lnTo>
                    <a:lnTo>
                      <a:pt x="52897" y="17118"/>
                    </a:lnTo>
                    <a:lnTo>
                      <a:pt x="53289" y="17611"/>
                    </a:lnTo>
                    <a:lnTo>
                      <a:pt x="53668" y="18117"/>
                    </a:lnTo>
                    <a:lnTo>
                      <a:pt x="54022" y="18635"/>
                    </a:lnTo>
                    <a:lnTo>
                      <a:pt x="54376" y="19154"/>
                    </a:lnTo>
                    <a:lnTo>
                      <a:pt x="54718" y="19697"/>
                    </a:lnTo>
                    <a:lnTo>
                      <a:pt x="55046" y="20241"/>
                    </a:lnTo>
                    <a:lnTo>
                      <a:pt x="55362" y="20797"/>
                    </a:lnTo>
                    <a:lnTo>
                      <a:pt x="55666" y="21366"/>
                    </a:lnTo>
                    <a:lnTo>
                      <a:pt x="55957" y="21948"/>
                    </a:lnTo>
                    <a:lnTo>
                      <a:pt x="56222" y="22529"/>
                    </a:lnTo>
                    <a:lnTo>
                      <a:pt x="56488" y="23136"/>
                    </a:lnTo>
                    <a:lnTo>
                      <a:pt x="56740" y="23743"/>
                    </a:lnTo>
                    <a:lnTo>
                      <a:pt x="56968" y="24350"/>
                    </a:lnTo>
                    <a:lnTo>
                      <a:pt x="57183" y="24969"/>
                    </a:lnTo>
                    <a:lnTo>
                      <a:pt x="57385" y="25589"/>
                    </a:lnTo>
                    <a:lnTo>
                      <a:pt x="57575" y="26208"/>
                    </a:lnTo>
                    <a:lnTo>
                      <a:pt x="57739" y="26828"/>
                    </a:lnTo>
                    <a:lnTo>
                      <a:pt x="57891" y="27447"/>
                    </a:lnTo>
                    <a:lnTo>
                      <a:pt x="58017" y="28079"/>
                    </a:lnTo>
                    <a:lnTo>
                      <a:pt x="58131" y="28699"/>
                    </a:lnTo>
                    <a:lnTo>
                      <a:pt x="58232" y="29318"/>
                    </a:lnTo>
                    <a:lnTo>
                      <a:pt x="58321" y="29951"/>
                    </a:lnTo>
                    <a:lnTo>
                      <a:pt x="58397" y="30570"/>
                    </a:lnTo>
                    <a:lnTo>
                      <a:pt x="58447" y="31202"/>
                    </a:lnTo>
                    <a:lnTo>
                      <a:pt x="58485" y="31822"/>
                    </a:lnTo>
                    <a:lnTo>
                      <a:pt x="58510" y="32441"/>
                    </a:lnTo>
                    <a:lnTo>
                      <a:pt x="58510" y="33061"/>
                    </a:lnTo>
                    <a:lnTo>
                      <a:pt x="58510" y="33680"/>
                    </a:lnTo>
                    <a:lnTo>
                      <a:pt x="58485" y="34300"/>
                    </a:lnTo>
                    <a:lnTo>
                      <a:pt x="58447" y="34919"/>
                    </a:lnTo>
                    <a:lnTo>
                      <a:pt x="58397" y="35539"/>
                    </a:lnTo>
                    <a:lnTo>
                      <a:pt x="58321" y="36145"/>
                    </a:lnTo>
                    <a:lnTo>
                      <a:pt x="58245" y="36752"/>
                    </a:lnTo>
                    <a:lnTo>
                      <a:pt x="58144" y="37359"/>
                    </a:lnTo>
                    <a:lnTo>
                      <a:pt x="58030" y="37966"/>
                    </a:lnTo>
                    <a:lnTo>
                      <a:pt x="57903" y="38560"/>
                    </a:lnTo>
                    <a:lnTo>
                      <a:pt x="57764" y="39154"/>
                    </a:lnTo>
                    <a:lnTo>
                      <a:pt x="57613" y="39748"/>
                    </a:lnTo>
                    <a:lnTo>
                      <a:pt x="57448" y="40343"/>
                    </a:lnTo>
                    <a:lnTo>
                      <a:pt x="57259" y="40924"/>
                    </a:lnTo>
                    <a:lnTo>
                      <a:pt x="57069" y="41506"/>
                    </a:lnTo>
                    <a:lnTo>
                      <a:pt x="56854" y="42075"/>
                    </a:lnTo>
                    <a:lnTo>
                      <a:pt x="56639" y="42644"/>
                    </a:lnTo>
                    <a:lnTo>
                      <a:pt x="56399" y="43200"/>
                    </a:lnTo>
                    <a:lnTo>
                      <a:pt x="56146" y="43756"/>
                    </a:lnTo>
                    <a:lnTo>
                      <a:pt x="55881" y="44312"/>
                    </a:lnTo>
                    <a:lnTo>
                      <a:pt x="55603" y="44856"/>
                    </a:lnTo>
                    <a:lnTo>
                      <a:pt x="55324" y="45400"/>
                    </a:lnTo>
                    <a:lnTo>
                      <a:pt x="55021" y="45931"/>
                    </a:lnTo>
                    <a:lnTo>
                      <a:pt x="54705" y="46449"/>
                    </a:lnTo>
                    <a:lnTo>
                      <a:pt x="54376" y="46967"/>
                    </a:lnTo>
                    <a:lnTo>
                      <a:pt x="54035" y="47473"/>
                    </a:lnTo>
                    <a:lnTo>
                      <a:pt x="53681" y="47979"/>
                    </a:lnTo>
                    <a:lnTo>
                      <a:pt x="53314" y="48472"/>
                    </a:lnTo>
                    <a:lnTo>
                      <a:pt x="52935" y="48952"/>
                    </a:lnTo>
                    <a:lnTo>
                      <a:pt x="52543" y="49433"/>
                    </a:lnTo>
                    <a:lnTo>
                      <a:pt x="52151" y="49900"/>
                    </a:lnTo>
                    <a:lnTo>
                      <a:pt x="51734" y="50356"/>
                    </a:lnTo>
                    <a:lnTo>
                      <a:pt x="51304" y="50798"/>
                    </a:lnTo>
                    <a:lnTo>
                      <a:pt x="50874" y="51241"/>
                    </a:lnTo>
                    <a:lnTo>
                      <a:pt x="50419" y="51670"/>
                    </a:lnTo>
                    <a:lnTo>
                      <a:pt x="49964" y="52088"/>
                    </a:lnTo>
                    <a:lnTo>
                      <a:pt x="49496" y="52492"/>
                    </a:lnTo>
                    <a:lnTo>
                      <a:pt x="49016" y="52897"/>
                    </a:lnTo>
                    <a:lnTo>
                      <a:pt x="48523" y="53276"/>
                    </a:lnTo>
                    <a:lnTo>
                      <a:pt x="48017" y="53655"/>
                    </a:lnTo>
                    <a:lnTo>
                      <a:pt x="47499" y="54022"/>
                    </a:lnTo>
                    <a:lnTo>
                      <a:pt x="46968" y="54376"/>
                    </a:lnTo>
                    <a:lnTo>
                      <a:pt x="46437" y="54705"/>
                    </a:lnTo>
                    <a:lnTo>
                      <a:pt x="45893" y="55033"/>
                    </a:lnTo>
                    <a:lnTo>
                      <a:pt x="45337" y="55349"/>
                    </a:lnTo>
                    <a:lnTo>
                      <a:pt x="44768" y="55653"/>
                    </a:lnTo>
                    <a:lnTo>
                      <a:pt x="44186" y="55944"/>
                    </a:lnTo>
                    <a:lnTo>
                      <a:pt x="43605" y="56222"/>
                    </a:lnTo>
                    <a:lnTo>
                      <a:pt x="42998" y="56487"/>
                    </a:lnTo>
                    <a:lnTo>
                      <a:pt x="42391" y="56727"/>
                    </a:lnTo>
                    <a:lnTo>
                      <a:pt x="41784" y="56968"/>
                    </a:lnTo>
                    <a:lnTo>
                      <a:pt x="41165" y="57183"/>
                    </a:lnTo>
                    <a:lnTo>
                      <a:pt x="40545" y="57385"/>
                    </a:lnTo>
                    <a:lnTo>
                      <a:pt x="39926" y="57562"/>
                    </a:lnTo>
                    <a:lnTo>
                      <a:pt x="39306" y="57726"/>
                    </a:lnTo>
                    <a:lnTo>
                      <a:pt x="38687" y="57878"/>
                    </a:lnTo>
                    <a:lnTo>
                      <a:pt x="38055" y="58017"/>
                    </a:lnTo>
                    <a:lnTo>
                      <a:pt x="37435" y="58131"/>
                    </a:lnTo>
                    <a:lnTo>
                      <a:pt x="36803" y="58232"/>
                    </a:lnTo>
                    <a:lnTo>
                      <a:pt x="36184" y="58320"/>
                    </a:lnTo>
                    <a:lnTo>
                      <a:pt x="35564" y="58384"/>
                    </a:lnTo>
                    <a:lnTo>
                      <a:pt x="34932" y="58434"/>
                    </a:lnTo>
                    <a:lnTo>
                      <a:pt x="34313" y="58472"/>
                    </a:lnTo>
                    <a:lnTo>
                      <a:pt x="33693" y="58497"/>
                    </a:lnTo>
                    <a:lnTo>
                      <a:pt x="33074" y="58510"/>
                    </a:lnTo>
                    <a:lnTo>
                      <a:pt x="32441" y="58497"/>
                    </a:lnTo>
                    <a:lnTo>
                      <a:pt x="31835" y="58472"/>
                    </a:lnTo>
                    <a:lnTo>
                      <a:pt x="31215" y="58434"/>
                    </a:lnTo>
                    <a:lnTo>
                      <a:pt x="30596" y="58384"/>
                    </a:lnTo>
                    <a:lnTo>
                      <a:pt x="29989" y="58320"/>
                    </a:lnTo>
                    <a:lnTo>
                      <a:pt x="29382" y="58232"/>
                    </a:lnTo>
                    <a:lnTo>
                      <a:pt x="28775" y="58143"/>
                    </a:lnTo>
                    <a:lnTo>
                      <a:pt x="28168" y="58030"/>
                    </a:lnTo>
                    <a:lnTo>
                      <a:pt x="27561" y="57903"/>
                    </a:lnTo>
                    <a:lnTo>
                      <a:pt x="26967" y="57764"/>
                    </a:lnTo>
                    <a:lnTo>
                      <a:pt x="26386" y="57612"/>
                    </a:lnTo>
                    <a:lnTo>
                      <a:pt x="25792" y="57435"/>
                    </a:lnTo>
                    <a:lnTo>
                      <a:pt x="25210" y="57258"/>
                    </a:lnTo>
                    <a:lnTo>
                      <a:pt x="24628" y="57056"/>
                    </a:lnTo>
                    <a:lnTo>
                      <a:pt x="24060" y="56854"/>
                    </a:lnTo>
                    <a:lnTo>
                      <a:pt x="23491" y="56626"/>
                    </a:lnTo>
                    <a:lnTo>
                      <a:pt x="22922" y="56386"/>
                    </a:lnTo>
                    <a:lnTo>
                      <a:pt x="22365" y="56146"/>
                    </a:lnTo>
                    <a:lnTo>
                      <a:pt x="21822" y="55880"/>
                    </a:lnTo>
                    <a:lnTo>
                      <a:pt x="21278" y="55602"/>
                    </a:lnTo>
                    <a:lnTo>
                      <a:pt x="20735" y="55311"/>
                    </a:lnTo>
                    <a:lnTo>
                      <a:pt x="20204" y="55008"/>
                    </a:lnTo>
                    <a:lnTo>
                      <a:pt x="19685" y="54692"/>
                    </a:lnTo>
                    <a:lnTo>
                      <a:pt x="19167" y="54363"/>
                    </a:lnTo>
                    <a:lnTo>
                      <a:pt x="18661" y="54022"/>
                    </a:lnTo>
                    <a:lnTo>
                      <a:pt x="18155" y="53681"/>
                    </a:lnTo>
                    <a:lnTo>
                      <a:pt x="17662" y="53314"/>
                    </a:lnTo>
                    <a:lnTo>
                      <a:pt x="17182" y="52935"/>
                    </a:lnTo>
                    <a:lnTo>
                      <a:pt x="16702" y="52543"/>
                    </a:lnTo>
                    <a:lnTo>
                      <a:pt x="16234" y="52138"/>
                    </a:lnTo>
                    <a:lnTo>
                      <a:pt x="15779" y="51734"/>
                    </a:lnTo>
                    <a:lnTo>
                      <a:pt x="15324" y="51304"/>
                    </a:lnTo>
                    <a:lnTo>
                      <a:pt x="14894" y="50861"/>
                    </a:lnTo>
                    <a:lnTo>
                      <a:pt x="14464" y="50419"/>
                    </a:lnTo>
                    <a:lnTo>
                      <a:pt x="14047" y="49964"/>
                    </a:lnTo>
                    <a:lnTo>
                      <a:pt x="13629" y="49483"/>
                    </a:lnTo>
                    <a:lnTo>
                      <a:pt x="13238" y="49003"/>
                    </a:lnTo>
                    <a:lnTo>
                      <a:pt x="12846" y="48510"/>
                    </a:lnTo>
                    <a:lnTo>
                      <a:pt x="12479" y="48004"/>
                    </a:lnTo>
                    <a:lnTo>
                      <a:pt x="12112" y="47498"/>
                    </a:lnTo>
                    <a:lnTo>
                      <a:pt x="11758" y="46967"/>
                    </a:lnTo>
                    <a:lnTo>
                      <a:pt x="11417" y="46436"/>
                    </a:lnTo>
                    <a:lnTo>
                      <a:pt x="11088" y="45880"/>
                    </a:lnTo>
                    <a:lnTo>
                      <a:pt x="10785" y="45324"/>
                    </a:lnTo>
                    <a:lnTo>
                      <a:pt x="10481" y="44755"/>
                    </a:lnTo>
                    <a:lnTo>
                      <a:pt x="10191" y="44186"/>
                    </a:lnTo>
                    <a:lnTo>
                      <a:pt x="9913" y="43592"/>
                    </a:lnTo>
                    <a:lnTo>
                      <a:pt x="9647" y="42998"/>
                    </a:lnTo>
                    <a:lnTo>
                      <a:pt x="9407" y="42391"/>
                    </a:lnTo>
                    <a:lnTo>
                      <a:pt x="9167" y="41771"/>
                    </a:lnTo>
                    <a:lnTo>
                      <a:pt x="8952" y="41152"/>
                    </a:lnTo>
                    <a:lnTo>
                      <a:pt x="8749" y="40532"/>
                    </a:lnTo>
                    <a:lnTo>
                      <a:pt x="8572" y="39913"/>
                    </a:lnTo>
                    <a:lnTo>
                      <a:pt x="8408" y="39293"/>
                    </a:lnTo>
                    <a:lnTo>
                      <a:pt x="8256" y="38674"/>
                    </a:lnTo>
                    <a:lnTo>
                      <a:pt x="8117" y="38054"/>
                    </a:lnTo>
                    <a:lnTo>
                      <a:pt x="8004" y="37422"/>
                    </a:lnTo>
                    <a:lnTo>
                      <a:pt x="7902" y="36803"/>
                    </a:lnTo>
                    <a:lnTo>
                      <a:pt x="7814" y="36183"/>
                    </a:lnTo>
                    <a:lnTo>
                      <a:pt x="7751" y="35551"/>
                    </a:lnTo>
                    <a:lnTo>
                      <a:pt x="7688" y="34932"/>
                    </a:lnTo>
                    <a:lnTo>
                      <a:pt x="7650" y="34300"/>
                    </a:lnTo>
                    <a:lnTo>
                      <a:pt x="7637" y="33680"/>
                    </a:lnTo>
                    <a:lnTo>
                      <a:pt x="7624" y="33061"/>
                    </a:lnTo>
                    <a:lnTo>
                      <a:pt x="7637" y="32441"/>
                    </a:lnTo>
                    <a:lnTo>
                      <a:pt x="7650" y="31822"/>
                    </a:lnTo>
                    <a:lnTo>
                      <a:pt x="7688" y="31202"/>
                    </a:lnTo>
                    <a:lnTo>
                      <a:pt x="7751" y="30595"/>
                    </a:lnTo>
                    <a:lnTo>
                      <a:pt x="7814" y="29976"/>
                    </a:lnTo>
                    <a:lnTo>
                      <a:pt x="7890" y="29369"/>
                    </a:lnTo>
                    <a:lnTo>
                      <a:pt x="7991" y="28762"/>
                    </a:lnTo>
                    <a:lnTo>
                      <a:pt x="8105" y="28155"/>
                    </a:lnTo>
                    <a:lnTo>
                      <a:pt x="8231" y="27561"/>
                    </a:lnTo>
                    <a:lnTo>
                      <a:pt x="8370" y="26967"/>
                    </a:lnTo>
                    <a:lnTo>
                      <a:pt x="8522" y="26373"/>
                    </a:lnTo>
                    <a:lnTo>
                      <a:pt x="8699" y="25791"/>
                    </a:lnTo>
                    <a:lnTo>
                      <a:pt x="8876" y="25197"/>
                    </a:lnTo>
                    <a:lnTo>
                      <a:pt x="9066" y="24628"/>
                    </a:lnTo>
                    <a:lnTo>
                      <a:pt x="9280" y="24046"/>
                    </a:lnTo>
                    <a:lnTo>
                      <a:pt x="9508" y="23478"/>
                    </a:lnTo>
                    <a:lnTo>
                      <a:pt x="9736" y="22921"/>
                    </a:lnTo>
                    <a:lnTo>
                      <a:pt x="9988" y="22365"/>
                    </a:lnTo>
                    <a:lnTo>
                      <a:pt x="10254" y="21809"/>
                    </a:lnTo>
                    <a:lnTo>
                      <a:pt x="10532" y="21265"/>
                    </a:lnTo>
                    <a:lnTo>
                      <a:pt x="10823" y="20734"/>
                    </a:lnTo>
                    <a:lnTo>
                      <a:pt x="11126" y="20203"/>
                    </a:lnTo>
                    <a:lnTo>
                      <a:pt x="11442" y="19672"/>
                    </a:lnTo>
                    <a:lnTo>
                      <a:pt x="11758" y="19154"/>
                    </a:lnTo>
                    <a:lnTo>
                      <a:pt x="12100" y="18648"/>
                    </a:lnTo>
                    <a:lnTo>
                      <a:pt x="12454" y="18142"/>
                    </a:lnTo>
                    <a:lnTo>
                      <a:pt x="12820" y="17649"/>
                    </a:lnTo>
                    <a:lnTo>
                      <a:pt x="13200" y="17169"/>
                    </a:lnTo>
                    <a:lnTo>
                      <a:pt x="13592" y="16701"/>
                    </a:lnTo>
                    <a:lnTo>
                      <a:pt x="13996" y="16233"/>
                    </a:lnTo>
                    <a:lnTo>
                      <a:pt x="14401" y="15766"/>
                    </a:lnTo>
                    <a:lnTo>
                      <a:pt x="14831" y="15323"/>
                    </a:lnTo>
                    <a:lnTo>
                      <a:pt x="15260" y="14881"/>
                    </a:lnTo>
                    <a:lnTo>
                      <a:pt x="15715" y="14451"/>
                    </a:lnTo>
                    <a:lnTo>
                      <a:pt x="16171" y="14034"/>
                    </a:lnTo>
                    <a:lnTo>
                      <a:pt x="16638" y="13629"/>
                    </a:lnTo>
                    <a:lnTo>
                      <a:pt x="17131" y="13237"/>
                    </a:lnTo>
                    <a:lnTo>
                      <a:pt x="17625" y="12845"/>
                    </a:lnTo>
                    <a:lnTo>
                      <a:pt x="18130" y="12466"/>
                    </a:lnTo>
                    <a:lnTo>
                      <a:pt x="18636" y="12112"/>
                    </a:lnTo>
                    <a:lnTo>
                      <a:pt x="19167" y="11758"/>
                    </a:lnTo>
                    <a:lnTo>
                      <a:pt x="19698" y="11417"/>
                    </a:lnTo>
                    <a:lnTo>
                      <a:pt x="20254" y="11088"/>
                    </a:lnTo>
                    <a:lnTo>
                      <a:pt x="20810" y="10772"/>
                    </a:lnTo>
                    <a:lnTo>
                      <a:pt x="21379" y="10468"/>
                    </a:lnTo>
                    <a:lnTo>
                      <a:pt x="21948" y="10178"/>
                    </a:lnTo>
                    <a:lnTo>
                      <a:pt x="22542" y="9899"/>
                    </a:lnTo>
                    <a:lnTo>
                      <a:pt x="23137" y="9647"/>
                    </a:lnTo>
                    <a:lnTo>
                      <a:pt x="23743" y="9394"/>
                    </a:lnTo>
                    <a:lnTo>
                      <a:pt x="24363" y="9166"/>
                    </a:lnTo>
                    <a:lnTo>
                      <a:pt x="24970" y="8951"/>
                    </a:lnTo>
                    <a:lnTo>
                      <a:pt x="25589" y="8749"/>
                    </a:lnTo>
                    <a:lnTo>
                      <a:pt x="26209" y="8559"/>
                    </a:lnTo>
                    <a:lnTo>
                      <a:pt x="26841" y="8395"/>
                    </a:lnTo>
                    <a:lnTo>
                      <a:pt x="27460" y="8243"/>
                    </a:lnTo>
                    <a:lnTo>
                      <a:pt x="28080" y="8117"/>
                    </a:lnTo>
                    <a:lnTo>
                      <a:pt x="28699" y="7990"/>
                    </a:lnTo>
                    <a:lnTo>
                      <a:pt x="29331" y="7889"/>
                    </a:lnTo>
                    <a:lnTo>
                      <a:pt x="29951" y="7813"/>
                    </a:lnTo>
                    <a:lnTo>
                      <a:pt x="30583" y="7738"/>
                    </a:lnTo>
                    <a:lnTo>
                      <a:pt x="31203" y="7687"/>
                    </a:lnTo>
                    <a:lnTo>
                      <a:pt x="31822" y="7649"/>
                    </a:lnTo>
                    <a:lnTo>
                      <a:pt x="32454" y="7624"/>
                    </a:lnTo>
                    <a:lnTo>
                      <a:pt x="33074" y="7611"/>
                    </a:lnTo>
                    <a:close/>
                    <a:moveTo>
                      <a:pt x="32265" y="0"/>
                    </a:moveTo>
                    <a:lnTo>
                      <a:pt x="31455" y="38"/>
                    </a:lnTo>
                    <a:lnTo>
                      <a:pt x="30646" y="89"/>
                    </a:lnTo>
                    <a:lnTo>
                      <a:pt x="29837" y="152"/>
                    </a:lnTo>
                    <a:lnTo>
                      <a:pt x="29015" y="241"/>
                    </a:lnTo>
                    <a:lnTo>
                      <a:pt x="28206" y="354"/>
                    </a:lnTo>
                    <a:lnTo>
                      <a:pt x="27397" y="493"/>
                    </a:lnTo>
                    <a:lnTo>
                      <a:pt x="26588" y="645"/>
                    </a:lnTo>
                    <a:lnTo>
                      <a:pt x="25779" y="809"/>
                    </a:lnTo>
                    <a:lnTo>
                      <a:pt x="24970" y="1012"/>
                    </a:lnTo>
                    <a:lnTo>
                      <a:pt x="24161" y="1227"/>
                    </a:lnTo>
                    <a:lnTo>
                      <a:pt x="23352" y="1467"/>
                    </a:lnTo>
                    <a:lnTo>
                      <a:pt x="22555" y="1720"/>
                    </a:lnTo>
                    <a:lnTo>
                      <a:pt x="21746" y="1998"/>
                    </a:lnTo>
                    <a:lnTo>
                      <a:pt x="20949" y="2301"/>
                    </a:lnTo>
                    <a:lnTo>
                      <a:pt x="20166" y="2630"/>
                    </a:lnTo>
                    <a:lnTo>
                      <a:pt x="19382" y="2971"/>
                    </a:lnTo>
                    <a:lnTo>
                      <a:pt x="18623" y="3325"/>
                    </a:lnTo>
                    <a:lnTo>
                      <a:pt x="17865" y="3705"/>
                    </a:lnTo>
                    <a:lnTo>
                      <a:pt x="17131" y="4097"/>
                    </a:lnTo>
                    <a:lnTo>
                      <a:pt x="16411" y="4501"/>
                    </a:lnTo>
                    <a:lnTo>
                      <a:pt x="15703" y="4931"/>
                    </a:lnTo>
                    <a:lnTo>
                      <a:pt x="14995" y="5373"/>
                    </a:lnTo>
                    <a:lnTo>
                      <a:pt x="14312" y="5829"/>
                    </a:lnTo>
                    <a:lnTo>
                      <a:pt x="13642" y="6296"/>
                    </a:lnTo>
                    <a:lnTo>
                      <a:pt x="12997" y="6789"/>
                    </a:lnTo>
                    <a:lnTo>
                      <a:pt x="12353" y="7295"/>
                    </a:lnTo>
                    <a:lnTo>
                      <a:pt x="11720" y="7801"/>
                    </a:lnTo>
                    <a:lnTo>
                      <a:pt x="11114" y="8332"/>
                    </a:lnTo>
                    <a:lnTo>
                      <a:pt x="10519" y="8875"/>
                    </a:lnTo>
                    <a:lnTo>
                      <a:pt x="9938" y="9432"/>
                    </a:lnTo>
                    <a:lnTo>
                      <a:pt x="9369" y="10013"/>
                    </a:lnTo>
                    <a:lnTo>
                      <a:pt x="8813" y="10595"/>
                    </a:lnTo>
                    <a:lnTo>
                      <a:pt x="8282" y="11189"/>
                    </a:lnTo>
                    <a:lnTo>
                      <a:pt x="7751" y="11796"/>
                    </a:lnTo>
                    <a:lnTo>
                      <a:pt x="7245" y="12415"/>
                    </a:lnTo>
                    <a:lnTo>
                      <a:pt x="6752" y="13035"/>
                    </a:lnTo>
                    <a:lnTo>
                      <a:pt x="6284" y="13680"/>
                    </a:lnTo>
                    <a:lnTo>
                      <a:pt x="5829" y="14337"/>
                    </a:lnTo>
                    <a:lnTo>
                      <a:pt x="5387" y="14994"/>
                    </a:lnTo>
                    <a:lnTo>
                      <a:pt x="4957" y="15664"/>
                    </a:lnTo>
                    <a:lnTo>
                      <a:pt x="4552" y="16347"/>
                    </a:lnTo>
                    <a:lnTo>
                      <a:pt x="4160" y="17030"/>
                    </a:lnTo>
                    <a:lnTo>
                      <a:pt x="3781" y="17738"/>
                    </a:lnTo>
                    <a:lnTo>
                      <a:pt x="3414" y="18446"/>
                    </a:lnTo>
                    <a:lnTo>
                      <a:pt x="3073" y="19154"/>
                    </a:lnTo>
                    <a:lnTo>
                      <a:pt x="2757" y="19887"/>
                    </a:lnTo>
                    <a:lnTo>
                      <a:pt x="2441" y="20608"/>
                    </a:lnTo>
                    <a:lnTo>
                      <a:pt x="2150" y="21354"/>
                    </a:lnTo>
                    <a:lnTo>
                      <a:pt x="1885" y="22100"/>
                    </a:lnTo>
                    <a:lnTo>
                      <a:pt x="1632" y="22845"/>
                    </a:lnTo>
                    <a:lnTo>
                      <a:pt x="1392" y="23604"/>
                    </a:lnTo>
                    <a:lnTo>
                      <a:pt x="1177" y="24375"/>
                    </a:lnTo>
                    <a:lnTo>
                      <a:pt x="974" y="25134"/>
                    </a:lnTo>
                    <a:lnTo>
                      <a:pt x="785" y="25918"/>
                    </a:lnTo>
                    <a:lnTo>
                      <a:pt x="620" y="26689"/>
                    </a:lnTo>
                    <a:lnTo>
                      <a:pt x="481" y="27473"/>
                    </a:lnTo>
                    <a:lnTo>
                      <a:pt x="355" y="28269"/>
                    </a:lnTo>
                    <a:lnTo>
                      <a:pt x="254" y="29053"/>
                    </a:lnTo>
                    <a:lnTo>
                      <a:pt x="165" y="29849"/>
                    </a:lnTo>
                    <a:lnTo>
                      <a:pt x="89" y="30646"/>
                    </a:lnTo>
                    <a:lnTo>
                      <a:pt x="39" y="31455"/>
                    </a:lnTo>
                    <a:lnTo>
                      <a:pt x="14" y="32251"/>
                    </a:lnTo>
                    <a:lnTo>
                      <a:pt x="1" y="33061"/>
                    </a:lnTo>
                    <a:lnTo>
                      <a:pt x="14" y="33870"/>
                    </a:lnTo>
                    <a:lnTo>
                      <a:pt x="39" y="34679"/>
                    </a:lnTo>
                    <a:lnTo>
                      <a:pt x="89" y="35488"/>
                    </a:lnTo>
                    <a:lnTo>
                      <a:pt x="165" y="36297"/>
                    </a:lnTo>
                    <a:lnTo>
                      <a:pt x="254" y="37106"/>
                    </a:lnTo>
                    <a:lnTo>
                      <a:pt x="368" y="37928"/>
                    </a:lnTo>
                    <a:lnTo>
                      <a:pt x="494" y="38737"/>
                    </a:lnTo>
                    <a:lnTo>
                      <a:pt x="646" y="39546"/>
                    </a:lnTo>
                    <a:lnTo>
                      <a:pt x="823" y="40355"/>
                    </a:lnTo>
                    <a:lnTo>
                      <a:pt x="1012" y="41164"/>
                    </a:lnTo>
                    <a:lnTo>
                      <a:pt x="1227" y="41974"/>
                    </a:lnTo>
                    <a:lnTo>
                      <a:pt x="1467" y="42783"/>
                    </a:lnTo>
                    <a:lnTo>
                      <a:pt x="1733" y="43579"/>
                    </a:lnTo>
                    <a:lnTo>
                      <a:pt x="2011" y="44376"/>
                    </a:lnTo>
                    <a:lnTo>
                      <a:pt x="2314" y="45185"/>
                    </a:lnTo>
                    <a:lnTo>
                      <a:pt x="2631" y="45969"/>
                    </a:lnTo>
                    <a:lnTo>
                      <a:pt x="2972" y="46752"/>
                    </a:lnTo>
                    <a:lnTo>
                      <a:pt x="3338" y="47511"/>
                    </a:lnTo>
                    <a:lnTo>
                      <a:pt x="3705" y="48257"/>
                    </a:lnTo>
                    <a:lnTo>
                      <a:pt x="4097" y="49003"/>
                    </a:lnTo>
                    <a:lnTo>
                      <a:pt x="4514" y="49723"/>
                    </a:lnTo>
                    <a:lnTo>
                      <a:pt x="4931" y="50431"/>
                    </a:lnTo>
                    <a:lnTo>
                      <a:pt x="5374" y="51127"/>
                    </a:lnTo>
                    <a:lnTo>
                      <a:pt x="5842" y="51809"/>
                    </a:lnTo>
                    <a:lnTo>
                      <a:pt x="6309" y="52480"/>
                    </a:lnTo>
                    <a:lnTo>
                      <a:pt x="6790" y="53137"/>
                    </a:lnTo>
                    <a:lnTo>
                      <a:pt x="7296" y="53782"/>
                    </a:lnTo>
                    <a:lnTo>
                      <a:pt x="7814" y="54414"/>
                    </a:lnTo>
                    <a:lnTo>
                      <a:pt x="8345" y="55021"/>
                    </a:lnTo>
                    <a:lnTo>
                      <a:pt x="8889" y="55615"/>
                    </a:lnTo>
                    <a:lnTo>
                      <a:pt x="9445" y="56196"/>
                    </a:lnTo>
                    <a:lnTo>
                      <a:pt x="10014" y="56765"/>
                    </a:lnTo>
                    <a:lnTo>
                      <a:pt x="10595" y="57322"/>
                    </a:lnTo>
                    <a:lnTo>
                      <a:pt x="11189" y="57853"/>
                    </a:lnTo>
                    <a:lnTo>
                      <a:pt x="11796" y="58384"/>
                    </a:lnTo>
                    <a:lnTo>
                      <a:pt x="12416" y="58889"/>
                    </a:lnTo>
                    <a:lnTo>
                      <a:pt x="13048" y="59370"/>
                    </a:lnTo>
                    <a:lnTo>
                      <a:pt x="13693" y="59850"/>
                    </a:lnTo>
                    <a:lnTo>
                      <a:pt x="14337" y="60305"/>
                    </a:lnTo>
                    <a:lnTo>
                      <a:pt x="14995" y="60748"/>
                    </a:lnTo>
                    <a:lnTo>
                      <a:pt x="15678" y="61178"/>
                    </a:lnTo>
                    <a:lnTo>
                      <a:pt x="16348" y="61582"/>
                    </a:lnTo>
                    <a:lnTo>
                      <a:pt x="17043" y="61974"/>
                    </a:lnTo>
                    <a:lnTo>
                      <a:pt x="17738" y="62353"/>
                    </a:lnTo>
                    <a:lnTo>
                      <a:pt x="18446" y="62707"/>
                    </a:lnTo>
                    <a:lnTo>
                      <a:pt x="19167" y="63049"/>
                    </a:lnTo>
                    <a:lnTo>
                      <a:pt x="19888" y="63377"/>
                    </a:lnTo>
                    <a:lnTo>
                      <a:pt x="20621" y="63681"/>
                    </a:lnTo>
                    <a:lnTo>
                      <a:pt x="21354" y="63972"/>
                    </a:lnTo>
                    <a:lnTo>
                      <a:pt x="22100" y="64250"/>
                    </a:lnTo>
                    <a:lnTo>
                      <a:pt x="22858" y="64503"/>
                    </a:lnTo>
                    <a:lnTo>
                      <a:pt x="23617" y="64743"/>
                    </a:lnTo>
                    <a:lnTo>
                      <a:pt x="24376" y="64958"/>
                    </a:lnTo>
                    <a:lnTo>
                      <a:pt x="25147" y="65160"/>
                    </a:lnTo>
                    <a:lnTo>
                      <a:pt x="25918" y="65337"/>
                    </a:lnTo>
                    <a:lnTo>
                      <a:pt x="26702" y="65501"/>
                    </a:lnTo>
                    <a:lnTo>
                      <a:pt x="27486" y="65653"/>
                    </a:lnTo>
                    <a:lnTo>
                      <a:pt x="28269" y="65779"/>
                    </a:lnTo>
                    <a:lnTo>
                      <a:pt x="29066" y="65881"/>
                    </a:lnTo>
                    <a:lnTo>
                      <a:pt x="29862" y="65969"/>
                    </a:lnTo>
                    <a:lnTo>
                      <a:pt x="30659" y="66045"/>
                    </a:lnTo>
                    <a:lnTo>
                      <a:pt x="31455" y="66096"/>
                    </a:lnTo>
                    <a:lnTo>
                      <a:pt x="32265" y="66121"/>
                    </a:lnTo>
                    <a:lnTo>
                      <a:pt x="33074" y="66133"/>
                    </a:lnTo>
                    <a:lnTo>
                      <a:pt x="33870" y="66121"/>
                    </a:lnTo>
                    <a:lnTo>
                      <a:pt x="34679" y="66096"/>
                    </a:lnTo>
                    <a:lnTo>
                      <a:pt x="35501" y="66045"/>
                    </a:lnTo>
                    <a:lnTo>
                      <a:pt x="36310" y="65969"/>
                    </a:lnTo>
                    <a:lnTo>
                      <a:pt x="37119" y="65881"/>
                    </a:lnTo>
                    <a:lnTo>
                      <a:pt x="37928" y="65767"/>
                    </a:lnTo>
                    <a:lnTo>
                      <a:pt x="38737" y="65640"/>
                    </a:lnTo>
                    <a:lnTo>
                      <a:pt x="39547" y="65489"/>
                    </a:lnTo>
                    <a:lnTo>
                      <a:pt x="40368" y="65312"/>
                    </a:lnTo>
                    <a:lnTo>
                      <a:pt x="41177" y="65122"/>
                    </a:lnTo>
                    <a:lnTo>
                      <a:pt x="41974" y="64894"/>
                    </a:lnTo>
                    <a:lnTo>
                      <a:pt x="42783" y="64667"/>
                    </a:lnTo>
                    <a:lnTo>
                      <a:pt x="43592" y="64401"/>
                    </a:lnTo>
                    <a:lnTo>
                      <a:pt x="44389" y="64123"/>
                    </a:lnTo>
                    <a:lnTo>
                      <a:pt x="45185" y="63820"/>
                    </a:lnTo>
                    <a:lnTo>
                      <a:pt x="45982" y="63504"/>
                    </a:lnTo>
                    <a:lnTo>
                      <a:pt x="46753" y="63162"/>
                    </a:lnTo>
                    <a:lnTo>
                      <a:pt x="47511" y="62796"/>
                    </a:lnTo>
                    <a:lnTo>
                      <a:pt x="48270" y="62429"/>
                    </a:lnTo>
                    <a:lnTo>
                      <a:pt x="49003" y="62025"/>
                    </a:lnTo>
                    <a:lnTo>
                      <a:pt x="49736" y="61620"/>
                    </a:lnTo>
                    <a:lnTo>
                      <a:pt x="50444" y="61190"/>
                    </a:lnTo>
                    <a:lnTo>
                      <a:pt x="51140" y="60748"/>
                    </a:lnTo>
                    <a:lnTo>
                      <a:pt x="51822" y="60293"/>
                    </a:lnTo>
                    <a:lnTo>
                      <a:pt x="52492" y="59825"/>
                    </a:lnTo>
                    <a:lnTo>
                      <a:pt x="53150" y="59332"/>
                    </a:lnTo>
                    <a:lnTo>
                      <a:pt x="53782" y="58839"/>
                    </a:lnTo>
                    <a:lnTo>
                      <a:pt x="54414" y="58320"/>
                    </a:lnTo>
                    <a:lnTo>
                      <a:pt x="55021" y="57789"/>
                    </a:lnTo>
                    <a:lnTo>
                      <a:pt x="55628" y="57246"/>
                    </a:lnTo>
                    <a:lnTo>
                      <a:pt x="56209" y="56689"/>
                    </a:lnTo>
                    <a:lnTo>
                      <a:pt x="56778" y="56121"/>
                    </a:lnTo>
                    <a:lnTo>
                      <a:pt x="57322" y="55539"/>
                    </a:lnTo>
                    <a:lnTo>
                      <a:pt x="57866" y="54945"/>
                    </a:lnTo>
                    <a:lnTo>
                      <a:pt x="58384" y="54338"/>
                    </a:lnTo>
                    <a:lnTo>
                      <a:pt x="58890" y="53718"/>
                    </a:lnTo>
                    <a:lnTo>
                      <a:pt x="59383" y="53086"/>
                    </a:lnTo>
                    <a:lnTo>
                      <a:pt x="59850" y="52442"/>
                    </a:lnTo>
                    <a:lnTo>
                      <a:pt x="60318" y="51797"/>
                    </a:lnTo>
                    <a:lnTo>
                      <a:pt x="60761" y="51127"/>
                    </a:lnTo>
                    <a:lnTo>
                      <a:pt x="61178" y="50457"/>
                    </a:lnTo>
                    <a:lnTo>
                      <a:pt x="61595" y="49774"/>
                    </a:lnTo>
                    <a:lnTo>
                      <a:pt x="61987" y="49091"/>
                    </a:lnTo>
                    <a:lnTo>
                      <a:pt x="62366" y="48396"/>
                    </a:lnTo>
                    <a:lnTo>
                      <a:pt x="62720" y="47688"/>
                    </a:lnTo>
                    <a:lnTo>
                      <a:pt x="63062" y="46967"/>
                    </a:lnTo>
                    <a:lnTo>
                      <a:pt x="63390" y="46247"/>
                    </a:lnTo>
                    <a:lnTo>
                      <a:pt x="63694" y="45513"/>
                    </a:lnTo>
                    <a:lnTo>
                      <a:pt x="63984" y="44780"/>
                    </a:lnTo>
                    <a:lnTo>
                      <a:pt x="64250" y="44034"/>
                    </a:lnTo>
                    <a:lnTo>
                      <a:pt x="64515" y="43276"/>
                    </a:lnTo>
                    <a:lnTo>
                      <a:pt x="64743" y="42517"/>
                    </a:lnTo>
                    <a:lnTo>
                      <a:pt x="64971" y="41759"/>
                    </a:lnTo>
                    <a:lnTo>
                      <a:pt x="65173" y="40987"/>
                    </a:lnTo>
                    <a:lnTo>
                      <a:pt x="65350" y="40216"/>
                    </a:lnTo>
                    <a:lnTo>
                      <a:pt x="65514" y="39432"/>
                    </a:lnTo>
                    <a:lnTo>
                      <a:pt x="65653" y="38649"/>
                    </a:lnTo>
                    <a:lnTo>
                      <a:pt x="65780" y="37865"/>
                    </a:lnTo>
                    <a:lnTo>
                      <a:pt x="65894" y="37068"/>
                    </a:lnTo>
                    <a:lnTo>
                      <a:pt x="65982" y="36272"/>
                    </a:lnTo>
                    <a:lnTo>
                      <a:pt x="66045" y="35475"/>
                    </a:lnTo>
                    <a:lnTo>
                      <a:pt x="66096" y="34679"/>
                    </a:lnTo>
                    <a:lnTo>
                      <a:pt x="66121" y="33870"/>
                    </a:lnTo>
                    <a:lnTo>
                      <a:pt x="66134" y="33061"/>
                    </a:lnTo>
                    <a:lnTo>
                      <a:pt x="66121" y="32251"/>
                    </a:lnTo>
                    <a:lnTo>
                      <a:pt x="66096" y="31442"/>
                    </a:lnTo>
                    <a:lnTo>
                      <a:pt x="66045" y="30633"/>
                    </a:lnTo>
                    <a:lnTo>
                      <a:pt x="65982" y="29824"/>
                    </a:lnTo>
                    <a:lnTo>
                      <a:pt x="65881" y="29015"/>
                    </a:lnTo>
                    <a:lnTo>
                      <a:pt x="65780" y="28206"/>
                    </a:lnTo>
                    <a:lnTo>
                      <a:pt x="65641" y="27397"/>
                    </a:lnTo>
                    <a:lnTo>
                      <a:pt x="65489" y="26575"/>
                    </a:lnTo>
                    <a:lnTo>
                      <a:pt x="65312" y="25766"/>
                    </a:lnTo>
                    <a:lnTo>
                      <a:pt x="65122" y="24957"/>
                    </a:lnTo>
                    <a:lnTo>
                      <a:pt x="64907" y="24148"/>
                    </a:lnTo>
                    <a:lnTo>
                      <a:pt x="64667" y="23351"/>
                    </a:lnTo>
                    <a:lnTo>
                      <a:pt x="64414" y="22542"/>
                    </a:lnTo>
                    <a:lnTo>
                      <a:pt x="64136" y="21746"/>
                    </a:lnTo>
                    <a:lnTo>
                      <a:pt x="63833" y="20949"/>
                    </a:lnTo>
                    <a:lnTo>
                      <a:pt x="63504" y="20153"/>
                    </a:lnTo>
                    <a:lnTo>
                      <a:pt x="63163" y="19381"/>
                    </a:lnTo>
                    <a:lnTo>
                      <a:pt x="62809" y="18610"/>
                    </a:lnTo>
                    <a:lnTo>
                      <a:pt x="62429" y="17864"/>
                    </a:lnTo>
                    <a:lnTo>
                      <a:pt x="62038" y="17131"/>
                    </a:lnTo>
                    <a:lnTo>
                      <a:pt x="61633" y="16398"/>
                    </a:lnTo>
                    <a:lnTo>
                      <a:pt x="61203" y="15690"/>
                    </a:lnTo>
                    <a:lnTo>
                      <a:pt x="60761" y="14994"/>
                    </a:lnTo>
                    <a:lnTo>
                      <a:pt x="60306" y="14312"/>
                    </a:lnTo>
                    <a:lnTo>
                      <a:pt x="59825" y="13642"/>
                    </a:lnTo>
                    <a:lnTo>
                      <a:pt x="59345" y="12984"/>
                    </a:lnTo>
                    <a:lnTo>
                      <a:pt x="58839" y="12339"/>
                    </a:lnTo>
                    <a:lnTo>
                      <a:pt x="58321" y="11720"/>
                    </a:lnTo>
                    <a:lnTo>
                      <a:pt x="57790" y="11101"/>
                    </a:lnTo>
                    <a:lnTo>
                      <a:pt x="57246" y="10506"/>
                    </a:lnTo>
                    <a:lnTo>
                      <a:pt x="56690" y="9925"/>
                    </a:lnTo>
                    <a:lnTo>
                      <a:pt x="56121" y="9356"/>
                    </a:lnTo>
                    <a:lnTo>
                      <a:pt x="55539" y="8800"/>
                    </a:lnTo>
                    <a:lnTo>
                      <a:pt x="54945" y="8269"/>
                    </a:lnTo>
                    <a:lnTo>
                      <a:pt x="54338" y="7750"/>
                    </a:lnTo>
                    <a:lnTo>
                      <a:pt x="53719" y="7245"/>
                    </a:lnTo>
                    <a:lnTo>
                      <a:pt x="53087" y="6751"/>
                    </a:lnTo>
                    <a:lnTo>
                      <a:pt x="52455" y="6271"/>
                    </a:lnTo>
                    <a:lnTo>
                      <a:pt x="51797" y="5816"/>
                    </a:lnTo>
                    <a:lnTo>
                      <a:pt x="51140" y="5373"/>
                    </a:lnTo>
                    <a:lnTo>
                      <a:pt x="50470" y="4956"/>
                    </a:lnTo>
                    <a:lnTo>
                      <a:pt x="49787" y="4539"/>
                    </a:lnTo>
                    <a:lnTo>
                      <a:pt x="49092" y="4147"/>
                    </a:lnTo>
                    <a:lnTo>
                      <a:pt x="48396" y="3768"/>
                    </a:lnTo>
                    <a:lnTo>
                      <a:pt x="47688" y="3414"/>
                    </a:lnTo>
                    <a:lnTo>
                      <a:pt x="46980" y="3073"/>
                    </a:lnTo>
                    <a:lnTo>
                      <a:pt x="46247" y="2744"/>
                    </a:lnTo>
                    <a:lnTo>
                      <a:pt x="45514" y="2440"/>
                    </a:lnTo>
                    <a:lnTo>
                      <a:pt x="44781" y="2150"/>
                    </a:lnTo>
                    <a:lnTo>
                      <a:pt x="44035" y="1871"/>
                    </a:lnTo>
                    <a:lnTo>
                      <a:pt x="43289" y="1619"/>
                    </a:lnTo>
                    <a:lnTo>
                      <a:pt x="42530" y="1378"/>
                    </a:lnTo>
                    <a:lnTo>
                      <a:pt x="41759" y="1163"/>
                    </a:lnTo>
                    <a:lnTo>
                      <a:pt x="40988" y="961"/>
                    </a:lnTo>
                    <a:lnTo>
                      <a:pt x="40217" y="784"/>
                    </a:lnTo>
                    <a:lnTo>
                      <a:pt x="39445" y="620"/>
                    </a:lnTo>
                    <a:lnTo>
                      <a:pt x="38662" y="481"/>
                    </a:lnTo>
                    <a:lnTo>
                      <a:pt x="37865" y="354"/>
                    </a:lnTo>
                    <a:lnTo>
                      <a:pt x="37081" y="241"/>
                    </a:lnTo>
                    <a:lnTo>
                      <a:pt x="36285" y="152"/>
                    </a:lnTo>
                    <a:lnTo>
                      <a:pt x="35488" y="89"/>
                    </a:lnTo>
                    <a:lnTo>
                      <a:pt x="34679" y="38"/>
                    </a:lnTo>
                    <a:lnTo>
                      <a:pt x="338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2;p16">
                <a:extLst>
                  <a:ext uri="{FF2B5EF4-FFF2-40B4-BE49-F238E27FC236}">
                    <a16:creationId xmlns:a16="http://schemas.microsoft.com/office/drawing/2014/main" id="{F92AF28F-8B0B-B0B9-23E9-ADD11FD8D8F1}"/>
                  </a:ext>
                </a:extLst>
              </p:cNvPr>
              <p:cNvSpPr/>
              <p:nvPr/>
            </p:nvSpPr>
            <p:spPr>
              <a:xfrm>
                <a:off x="5643300" y="2451825"/>
                <a:ext cx="580300" cy="1087600"/>
              </a:xfrm>
              <a:custGeom>
                <a:avLst/>
                <a:gdLst/>
                <a:ahLst/>
                <a:cxnLst/>
                <a:rect l="l" t="t" r="r" b="b"/>
                <a:pathLst>
                  <a:path w="23212" h="43504" extrusionOk="0">
                    <a:moveTo>
                      <a:pt x="11138" y="0"/>
                    </a:moveTo>
                    <a:lnTo>
                      <a:pt x="10721" y="13"/>
                    </a:lnTo>
                    <a:lnTo>
                      <a:pt x="10317" y="38"/>
                    </a:lnTo>
                    <a:lnTo>
                      <a:pt x="9937" y="89"/>
                    </a:lnTo>
                    <a:lnTo>
                      <a:pt x="9596" y="165"/>
                    </a:lnTo>
                    <a:lnTo>
                      <a:pt x="9255" y="241"/>
                    </a:lnTo>
                    <a:lnTo>
                      <a:pt x="8951" y="329"/>
                    </a:lnTo>
                    <a:lnTo>
                      <a:pt x="8660" y="430"/>
                    </a:lnTo>
                    <a:lnTo>
                      <a:pt x="8408" y="544"/>
                    </a:lnTo>
                    <a:lnTo>
                      <a:pt x="8167" y="645"/>
                    </a:lnTo>
                    <a:lnTo>
                      <a:pt x="7952" y="759"/>
                    </a:lnTo>
                    <a:lnTo>
                      <a:pt x="7763" y="860"/>
                    </a:lnTo>
                    <a:lnTo>
                      <a:pt x="7598" y="961"/>
                    </a:lnTo>
                    <a:lnTo>
                      <a:pt x="7346" y="1138"/>
                    </a:lnTo>
                    <a:lnTo>
                      <a:pt x="7181" y="1252"/>
                    </a:lnTo>
                    <a:lnTo>
                      <a:pt x="7131" y="1302"/>
                    </a:lnTo>
                    <a:lnTo>
                      <a:pt x="7055" y="1315"/>
                    </a:lnTo>
                    <a:lnTo>
                      <a:pt x="6865" y="1378"/>
                    </a:lnTo>
                    <a:lnTo>
                      <a:pt x="6713" y="1429"/>
                    </a:lnTo>
                    <a:lnTo>
                      <a:pt x="6549" y="1505"/>
                    </a:lnTo>
                    <a:lnTo>
                      <a:pt x="6359" y="1593"/>
                    </a:lnTo>
                    <a:lnTo>
                      <a:pt x="6144" y="1707"/>
                    </a:lnTo>
                    <a:lnTo>
                      <a:pt x="5904" y="1846"/>
                    </a:lnTo>
                    <a:lnTo>
                      <a:pt x="5664" y="1998"/>
                    </a:lnTo>
                    <a:lnTo>
                      <a:pt x="5399" y="2187"/>
                    </a:lnTo>
                    <a:lnTo>
                      <a:pt x="5120" y="2415"/>
                    </a:lnTo>
                    <a:lnTo>
                      <a:pt x="4830" y="2655"/>
                    </a:lnTo>
                    <a:lnTo>
                      <a:pt x="4539" y="2946"/>
                    </a:lnTo>
                    <a:lnTo>
                      <a:pt x="4248" y="3262"/>
                    </a:lnTo>
                    <a:lnTo>
                      <a:pt x="3945" y="3616"/>
                    </a:lnTo>
                    <a:lnTo>
                      <a:pt x="3641" y="4021"/>
                    </a:lnTo>
                    <a:lnTo>
                      <a:pt x="3338" y="4463"/>
                    </a:lnTo>
                    <a:lnTo>
                      <a:pt x="3034" y="4944"/>
                    </a:lnTo>
                    <a:lnTo>
                      <a:pt x="2744" y="5475"/>
                    </a:lnTo>
                    <a:lnTo>
                      <a:pt x="2605" y="5753"/>
                    </a:lnTo>
                    <a:lnTo>
                      <a:pt x="2466" y="6056"/>
                    </a:lnTo>
                    <a:lnTo>
                      <a:pt x="2326" y="6360"/>
                    </a:lnTo>
                    <a:lnTo>
                      <a:pt x="2187" y="6676"/>
                    </a:lnTo>
                    <a:lnTo>
                      <a:pt x="2048" y="7017"/>
                    </a:lnTo>
                    <a:lnTo>
                      <a:pt x="1922" y="7358"/>
                    </a:lnTo>
                    <a:lnTo>
                      <a:pt x="1795" y="7725"/>
                    </a:lnTo>
                    <a:lnTo>
                      <a:pt x="1682" y="8092"/>
                    </a:lnTo>
                    <a:lnTo>
                      <a:pt x="1555" y="8483"/>
                    </a:lnTo>
                    <a:lnTo>
                      <a:pt x="1441" y="8888"/>
                    </a:lnTo>
                    <a:lnTo>
                      <a:pt x="1340" y="9305"/>
                    </a:lnTo>
                    <a:lnTo>
                      <a:pt x="1239" y="9735"/>
                    </a:lnTo>
                    <a:lnTo>
                      <a:pt x="1138" y="10190"/>
                    </a:lnTo>
                    <a:lnTo>
                      <a:pt x="1050" y="10645"/>
                    </a:lnTo>
                    <a:lnTo>
                      <a:pt x="961" y="11126"/>
                    </a:lnTo>
                    <a:lnTo>
                      <a:pt x="885" y="11619"/>
                    </a:lnTo>
                    <a:lnTo>
                      <a:pt x="809" y="12137"/>
                    </a:lnTo>
                    <a:lnTo>
                      <a:pt x="746" y="12655"/>
                    </a:lnTo>
                    <a:lnTo>
                      <a:pt x="683" y="13199"/>
                    </a:lnTo>
                    <a:lnTo>
                      <a:pt x="632" y="13768"/>
                    </a:lnTo>
                    <a:lnTo>
                      <a:pt x="582" y="14350"/>
                    </a:lnTo>
                    <a:lnTo>
                      <a:pt x="544" y="14944"/>
                    </a:lnTo>
                    <a:lnTo>
                      <a:pt x="519" y="15551"/>
                    </a:lnTo>
                    <a:lnTo>
                      <a:pt x="506" y="16183"/>
                    </a:lnTo>
                    <a:lnTo>
                      <a:pt x="405" y="20342"/>
                    </a:lnTo>
                    <a:lnTo>
                      <a:pt x="316" y="24830"/>
                    </a:lnTo>
                    <a:lnTo>
                      <a:pt x="152" y="33731"/>
                    </a:lnTo>
                    <a:lnTo>
                      <a:pt x="0" y="43503"/>
                    </a:lnTo>
                    <a:lnTo>
                      <a:pt x="22542" y="43503"/>
                    </a:lnTo>
                    <a:lnTo>
                      <a:pt x="22656" y="42011"/>
                    </a:lnTo>
                    <a:lnTo>
                      <a:pt x="22769" y="40292"/>
                    </a:lnTo>
                    <a:lnTo>
                      <a:pt x="22896" y="38042"/>
                    </a:lnTo>
                    <a:lnTo>
                      <a:pt x="22959" y="36752"/>
                    </a:lnTo>
                    <a:lnTo>
                      <a:pt x="23022" y="35361"/>
                    </a:lnTo>
                    <a:lnTo>
                      <a:pt x="23085" y="33882"/>
                    </a:lnTo>
                    <a:lnTo>
                      <a:pt x="23136" y="32340"/>
                    </a:lnTo>
                    <a:lnTo>
                      <a:pt x="23174" y="30722"/>
                    </a:lnTo>
                    <a:lnTo>
                      <a:pt x="23199" y="29053"/>
                    </a:lnTo>
                    <a:lnTo>
                      <a:pt x="23212" y="27359"/>
                    </a:lnTo>
                    <a:lnTo>
                      <a:pt x="23212" y="25627"/>
                    </a:lnTo>
                    <a:lnTo>
                      <a:pt x="23199" y="23882"/>
                    </a:lnTo>
                    <a:lnTo>
                      <a:pt x="23149" y="22125"/>
                    </a:lnTo>
                    <a:lnTo>
                      <a:pt x="23085" y="20380"/>
                    </a:lnTo>
                    <a:lnTo>
                      <a:pt x="22997" y="18661"/>
                    </a:lnTo>
                    <a:lnTo>
                      <a:pt x="22946" y="17801"/>
                    </a:lnTo>
                    <a:lnTo>
                      <a:pt x="22883" y="16967"/>
                    </a:lnTo>
                    <a:lnTo>
                      <a:pt x="22807" y="16132"/>
                    </a:lnTo>
                    <a:lnTo>
                      <a:pt x="22731" y="15310"/>
                    </a:lnTo>
                    <a:lnTo>
                      <a:pt x="22643" y="14501"/>
                    </a:lnTo>
                    <a:lnTo>
                      <a:pt x="22554" y="13705"/>
                    </a:lnTo>
                    <a:lnTo>
                      <a:pt x="22441" y="12934"/>
                    </a:lnTo>
                    <a:lnTo>
                      <a:pt x="22340" y="12175"/>
                    </a:lnTo>
                    <a:lnTo>
                      <a:pt x="22213" y="11429"/>
                    </a:lnTo>
                    <a:lnTo>
                      <a:pt x="22087" y="10721"/>
                    </a:lnTo>
                    <a:lnTo>
                      <a:pt x="21948" y="10013"/>
                    </a:lnTo>
                    <a:lnTo>
                      <a:pt x="21796" y="9343"/>
                    </a:lnTo>
                    <a:lnTo>
                      <a:pt x="21632" y="8698"/>
                    </a:lnTo>
                    <a:lnTo>
                      <a:pt x="21467" y="8079"/>
                    </a:lnTo>
                    <a:lnTo>
                      <a:pt x="21278" y="7485"/>
                    </a:lnTo>
                    <a:lnTo>
                      <a:pt x="21088" y="6916"/>
                    </a:lnTo>
                    <a:lnTo>
                      <a:pt x="20886" y="6385"/>
                    </a:lnTo>
                    <a:lnTo>
                      <a:pt x="20671" y="5879"/>
                    </a:lnTo>
                    <a:lnTo>
                      <a:pt x="20443" y="5411"/>
                    </a:lnTo>
                    <a:lnTo>
                      <a:pt x="20203" y="4981"/>
                    </a:lnTo>
                    <a:lnTo>
                      <a:pt x="20077" y="4779"/>
                    </a:lnTo>
                    <a:lnTo>
                      <a:pt x="19950" y="4577"/>
                    </a:lnTo>
                    <a:lnTo>
                      <a:pt x="19811" y="4400"/>
                    </a:lnTo>
                    <a:lnTo>
                      <a:pt x="19685" y="4223"/>
                    </a:lnTo>
                    <a:lnTo>
                      <a:pt x="19546" y="4059"/>
                    </a:lnTo>
                    <a:lnTo>
                      <a:pt x="19406" y="3907"/>
                    </a:lnTo>
                    <a:lnTo>
                      <a:pt x="19255" y="3755"/>
                    </a:lnTo>
                    <a:lnTo>
                      <a:pt x="19116" y="3629"/>
                    </a:lnTo>
                    <a:lnTo>
                      <a:pt x="18762" y="3325"/>
                    </a:lnTo>
                    <a:lnTo>
                      <a:pt x="18420" y="3047"/>
                    </a:lnTo>
                    <a:lnTo>
                      <a:pt x="18079" y="2782"/>
                    </a:lnTo>
                    <a:lnTo>
                      <a:pt x="17750" y="2529"/>
                    </a:lnTo>
                    <a:lnTo>
                      <a:pt x="17409" y="2301"/>
                    </a:lnTo>
                    <a:lnTo>
                      <a:pt x="17093" y="2074"/>
                    </a:lnTo>
                    <a:lnTo>
                      <a:pt x="16764" y="1871"/>
                    </a:lnTo>
                    <a:lnTo>
                      <a:pt x="16448" y="1669"/>
                    </a:lnTo>
                    <a:lnTo>
                      <a:pt x="16145" y="1492"/>
                    </a:lnTo>
                    <a:lnTo>
                      <a:pt x="15829" y="1315"/>
                    </a:lnTo>
                    <a:lnTo>
                      <a:pt x="15525" y="1163"/>
                    </a:lnTo>
                    <a:lnTo>
                      <a:pt x="15234" y="1012"/>
                    </a:lnTo>
                    <a:lnTo>
                      <a:pt x="14931" y="873"/>
                    </a:lnTo>
                    <a:lnTo>
                      <a:pt x="14653" y="759"/>
                    </a:lnTo>
                    <a:lnTo>
                      <a:pt x="14362" y="645"/>
                    </a:lnTo>
                    <a:lnTo>
                      <a:pt x="14084" y="544"/>
                    </a:lnTo>
                    <a:lnTo>
                      <a:pt x="13818" y="443"/>
                    </a:lnTo>
                    <a:lnTo>
                      <a:pt x="13540" y="367"/>
                    </a:lnTo>
                    <a:lnTo>
                      <a:pt x="13275" y="291"/>
                    </a:lnTo>
                    <a:lnTo>
                      <a:pt x="13022" y="228"/>
                    </a:lnTo>
                    <a:lnTo>
                      <a:pt x="12516" y="127"/>
                    </a:lnTo>
                    <a:lnTo>
                      <a:pt x="12036" y="51"/>
                    </a:lnTo>
                    <a:lnTo>
                      <a:pt x="11581" y="13"/>
                    </a:lnTo>
                    <a:lnTo>
                      <a:pt x="111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3;p16">
                <a:extLst>
                  <a:ext uri="{FF2B5EF4-FFF2-40B4-BE49-F238E27FC236}">
                    <a16:creationId xmlns:a16="http://schemas.microsoft.com/office/drawing/2014/main" id="{A62F9208-D662-BC63-3B88-099B1484F479}"/>
                  </a:ext>
                </a:extLst>
              </p:cNvPr>
              <p:cNvSpPr/>
              <p:nvPr/>
            </p:nvSpPr>
            <p:spPr>
              <a:xfrm>
                <a:off x="5662575" y="2069375"/>
                <a:ext cx="323050" cy="456125"/>
              </a:xfrm>
              <a:custGeom>
                <a:avLst/>
                <a:gdLst/>
                <a:ahLst/>
                <a:cxnLst/>
                <a:rect l="l" t="t" r="r" b="b"/>
                <a:pathLst>
                  <a:path w="12922" h="18245" extrusionOk="0">
                    <a:moveTo>
                      <a:pt x="569" y="1"/>
                    </a:moveTo>
                    <a:lnTo>
                      <a:pt x="506" y="418"/>
                    </a:lnTo>
                    <a:lnTo>
                      <a:pt x="380" y="1518"/>
                    </a:lnTo>
                    <a:lnTo>
                      <a:pt x="291" y="2264"/>
                    </a:lnTo>
                    <a:lnTo>
                      <a:pt x="215" y="3111"/>
                    </a:lnTo>
                    <a:lnTo>
                      <a:pt x="140" y="4034"/>
                    </a:lnTo>
                    <a:lnTo>
                      <a:pt x="64" y="5007"/>
                    </a:lnTo>
                    <a:lnTo>
                      <a:pt x="26" y="6006"/>
                    </a:lnTo>
                    <a:lnTo>
                      <a:pt x="0" y="7017"/>
                    </a:lnTo>
                    <a:lnTo>
                      <a:pt x="0" y="7511"/>
                    </a:lnTo>
                    <a:lnTo>
                      <a:pt x="13" y="7991"/>
                    </a:lnTo>
                    <a:lnTo>
                      <a:pt x="26" y="8459"/>
                    </a:lnTo>
                    <a:lnTo>
                      <a:pt x="51" y="8926"/>
                    </a:lnTo>
                    <a:lnTo>
                      <a:pt x="89" y="9369"/>
                    </a:lnTo>
                    <a:lnTo>
                      <a:pt x="140" y="9786"/>
                    </a:lnTo>
                    <a:lnTo>
                      <a:pt x="203" y="10178"/>
                    </a:lnTo>
                    <a:lnTo>
                      <a:pt x="279" y="10545"/>
                    </a:lnTo>
                    <a:lnTo>
                      <a:pt x="367" y="10886"/>
                    </a:lnTo>
                    <a:lnTo>
                      <a:pt x="481" y="11189"/>
                    </a:lnTo>
                    <a:lnTo>
                      <a:pt x="531" y="11341"/>
                    </a:lnTo>
                    <a:lnTo>
                      <a:pt x="595" y="11468"/>
                    </a:lnTo>
                    <a:lnTo>
                      <a:pt x="670" y="11581"/>
                    </a:lnTo>
                    <a:lnTo>
                      <a:pt x="734" y="11695"/>
                    </a:lnTo>
                    <a:lnTo>
                      <a:pt x="885" y="11897"/>
                    </a:lnTo>
                    <a:lnTo>
                      <a:pt x="1050" y="12100"/>
                    </a:lnTo>
                    <a:lnTo>
                      <a:pt x="1227" y="12277"/>
                    </a:lnTo>
                    <a:lnTo>
                      <a:pt x="1416" y="12441"/>
                    </a:lnTo>
                    <a:lnTo>
                      <a:pt x="1619" y="12605"/>
                    </a:lnTo>
                    <a:lnTo>
                      <a:pt x="1821" y="12757"/>
                    </a:lnTo>
                    <a:lnTo>
                      <a:pt x="2023" y="12896"/>
                    </a:lnTo>
                    <a:lnTo>
                      <a:pt x="2238" y="13023"/>
                    </a:lnTo>
                    <a:lnTo>
                      <a:pt x="2466" y="13136"/>
                    </a:lnTo>
                    <a:lnTo>
                      <a:pt x="2681" y="13250"/>
                    </a:lnTo>
                    <a:lnTo>
                      <a:pt x="2908" y="13351"/>
                    </a:lnTo>
                    <a:lnTo>
                      <a:pt x="3136" y="13453"/>
                    </a:lnTo>
                    <a:lnTo>
                      <a:pt x="3591" y="13617"/>
                    </a:lnTo>
                    <a:lnTo>
                      <a:pt x="4033" y="13756"/>
                    </a:lnTo>
                    <a:lnTo>
                      <a:pt x="4463" y="13857"/>
                    </a:lnTo>
                    <a:lnTo>
                      <a:pt x="4855" y="13946"/>
                    </a:lnTo>
                    <a:lnTo>
                      <a:pt x="5222" y="14009"/>
                    </a:lnTo>
                    <a:lnTo>
                      <a:pt x="5538" y="14059"/>
                    </a:lnTo>
                    <a:lnTo>
                      <a:pt x="5993" y="14110"/>
                    </a:lnTo>
                    <a:lnTo>
                      <a:pt x="6157" y="14123"/>
                    </a:lnTo>
                    <a:lnTo>
                      <a:pt x="6360" y="18244"/>
                    </a:lnTo>
                    <a:lnTo>
                      <a:pt x="11821" y="16348"/>
                    </a:lnTo>
                    <a:lnTo>
                      <a:pt x="11998" y="11683"/>
                    </a:lnTo>
                    <a:lnTo>
                      <a:pt x="12921" y="342"/>
                    </a:lnTo>
                    <a:lnTo>
                      <a:pt x="569" y="1"/>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4;p16">
                <a:extLst>
                  <a:ext uri="{FF2B5EF4-FFF2-40B4-BE49-F238E27FC236}">
                    <a16:creationId xmlns:a16="http://schemas.microsoft.com/office/drawing/2014/main" id="{38B709D8-E504-9746-F35D-A343D0299B5D}"/>
                  </a:ext>
                </a:extLst>
              </p:cNvPr>
              <p:cNvSpPr/>
              <p:nvPr/>
            </p:nvSpPr>
            <p:spPr>
              <a:xfrm>
                <a:off x="5632875" y="1969500"/>
                <a:ext cx="399825" cy="375525"/>
              </a:xfrm>
              <a:custGeom>
                <a:avLst/>
                <a:gdLst/>
                <a:ahLst/>
                <a:cxnLst/>
                <a:rect l="l" t="t" r="r" b="b"/>
                <a:pathLst>
                  <a:path w="15993" h="15021" extrusionOk="0">
                    <a:moveTo>
                      <a:pt x="6637" y="1"/>
                    </a:moveTo>
                    <a:lnTo>
                      <a:pt x="5563" y="13"/>
                    </a:lnTo>
                    <a:lnTo>
                      <a:pt x="4513" y="51"/>
                    </a:lnTo>
                    <a:lnTo>
                      <a:pt x="3527" y="89"/>
                    </a:lnTo>
                    <a:lnTo>
                      <a:pt x="1808" y="165"/>
                    </a:lnTo>
                    <a:lnTo>
                      <a:pt x="632" y="241"/>
                    </a:lnTo>
                    <a:lnTo>
                      <a:pt x="190" y="266"/>
                    </a:lnTo>
                    <a:lnTo>
                      <a:pt x="152" y="355"/>
                    </a:lnTo>
                    <a:lnTo>
                      <a:pt x="114" y="443"/>
                    </a:lnTo>
                    <a:lnTo>
                      <a:pt x="76" y="582"/>
                    </a:lnTo>
                    <a:lnTo>
                      <a:pt x="38" y="747"/>
                    </a:lnTo>
                    <a:lnTo>
                      <a:pt x="0" y="936"/>
                    </a:lnTo>
                    <a:lnTo>
                      <a:pt x="0" y="1151"/>
                    </a:lnTo>
                    <a:lnTo>
                      <a:pt x="13" y="1404"/>
                    </a:lnTo>
                    <a:lnTo>
                      <a:pt x="25" y="1531"/>
                    </a:lnTo>
                    <a:lnTo>
                      <a:pt x="51" y="1670"/>
                    </a:lnTo>
                    <a:lnTo>
                      <a:pt x="89" y="1809"/>
                    </a:lnTo>
                    <a:lnTo>
                      <a:pt x="126" y="1960"/>
                    </a:lnTo>
                    <a:lnTo>
                      <a:pt x="190" y="2112"/>
                    </a:lnTo>
                    <a:lnTo>
                      <a:pt x="253" y="2264"/>
                    </a:lnTo>
                    <a:lnTo>
                      <a:pt x="329" y="2428"/>
                    </a:lnTo>
                    <a:lnTo>
                      <a:pt x="430" y="2593"/>
                    </a:lnTo>
                    <a:lnTo>
                      <a:pt x="531" y="2757"/>
                    </a:lnTo>
                    <a:lnTo>
                      <a:pt x="657" y="2934"/>
                    </a:lnTo>
                    <a:lnTo>
                      <a:pt x="797" y="3098"/>
                    </a:lnTo>
                    <a:lnTo>
                      <a:pt x="948" y="3275"/>
                    </a:lnTo>
                    <a:lnTo>
                      <a:pt x="1125" y="3452"/>
                    </a:lnTo>
                    <a:lnTo>
                      <a:pt x="1315" y="3642"/>
                    </a:lnTo>
                    <a:lnTo>
                      <a:pt x="1530" y="3819"/>
                    </a:lnTo>
                    <a:lnTo>
                      <a:pt x="1757" y="3996"/>
                    </a:lnTo>
                    <a:lnTo>
                      <a:pt x="8698" y="4185"/>
                    </a:lnTo>
                    <a:lnTo>
                      <a:pt x="8660" y="4287"/>
                    </a:lnTo>
                    <a:lnTo>
                      <a:pt x="8559" y="4552"/>
                    </a:lnTo>
                    <a:lnTo>
                      <a:pt x="8496" y="4754"/>
                    </a:lnTo>
                    <a:lnTo>
                      <a:pt x="8433" y="4995"/>
                    </a:lnTo>
                    <a:lnTo>
                      <a:pt x="8382" y="5260"/>
                    </a:lnTo>
                    <a:lnTo>
                      <a:pt x="8331" y="5576"/>
                    </a:lnTo>
                    <a:lnTo>
                      <a:pt x="8294" y="5918"/>
                    </a:lnTo>
                    <a:lnTo>
                      <a:pt x="8281" y="6284"/>
                    </a:lnTo>
                    <a:lnTo>
                      <a:pt x="8281" y="6676"/>
                    </a:lnTo>
                    <a:lnTo>
                      <a:pt x="8306" y="7093"/>
                    </a:lnTo>
                    <a:lnTo>
                      <a:pt x="8357" y="7548"/>
                    </a:lnTo>
                    <a:lnTo>
                      <a:pt x="8407" y="7776"/>
                    </a:lnTo>
                    <a:lnTo>
                      <a:pt x="8445" y="8016"/>
                    </a:lnTo>
                    <a:lnTo>
                      <a:pt x="8508" y="8256"/>
                    </a:lnTo>
                    <a:lnTo>
                      <a:pt x="8584" y="8497"/>
                    </a:lnTo>
                    <a:lnTo>
                      <a:pt x="8660" y="8749"/>
                    </a:lnTo>
                    <a:lnTo>
                      <a:pt x="8749" y="9002"/>
                    </a:lnTo>
                    <a:lnTo>
                      <a:pt x="8825" y="9179"/>
                    </a:lnTo>
                    <a:lnTo>
                      <a:pt x="8926" y="9356"/>
                    </a:lnTo>
                    <a:lnTo>
                      <a:pt x="9039" y="9533"/>
                    </a:lnTo>
                    <a:lnTo>
                      <a:pt x="9166" y="9710"/>
                    </a:lnTo>
                    <a:lnTo>
                      <a:pt x="9292" y="9875"/>
                    </a:lnTo>
                    <a:lnTo>
                      <a:pt x="9431" y="10039"/>
                    </a:lnTo>
                    <a:lnTo>
                      <a:pt x="9709" y="10342"/>
                    </a:lnTo>
                    <a:lnTo>
                      <a:pt x="9975" y="10595"/>
                    </a:lnTo>
                    <a:lnTo>
                      <a:pt x="10190" y="10798"/>
                    </a:lnTo>
                    <a:lnTo>
                      <a:pt x="10405" y="10975"/>
                    </a:lnTo>
                    <a:lnTo>
                      <a:pt x="10417" y="10873"/>
                    </a:lnTo>
                    <a:lnTo>
                      <a:pt x="10493" y="10621"/>
                    </a:lnTo>
                    <a:lnTo>
                      <a:pt x="10544" y="10444"/>
                    </a:lnTo>
                    <a:lnTo>
                      <a:pt x="10607" y="10254"/>
                    </a:lnTo>
                    <a:lnTo>
                      <a:pt x="10683" y="10052"/>
                    </a:lnTo>
                    <a:lnTo>
                      <a:pt x="10784" y="9849"/>
                    </a:lnTo>
                    <a:lnTo>
                      <a:pt x="10885" y="9647"/>
                    </a:lnTo>
                    <a:lnTo>
                      <a:pt x="11012" y="9445"/>
                    </a:lnTo>
                    <a:lnTo>
                      <a:pt x="11163" y="9255"/>
                    </a:lnTo>
                    <a:lnTo>
                      <a:pt x="11239" y="9179"/>
                    </a:lnTo>
                    <a:lnTo>
                      <a:pt x="11328" y="9091"/>
                    </a:lnTo>
                    <a:lnTo>
                      <a:pt x="11416" y="9028"/>
                    </a:lnTo>
                    <a:lnTo>
                      <a:pt x="11505" y="8964"/>
                    </a:lnTo>
                    <a:lnTo>
                      <a:pt x="11606" y="8914"/>
                    </a:lnTo>
                    <a:lnTo>
                      <a:pt x="11707" y="8863"/>
                    </a:lnTo>
                    <a:lnTo>
                      <a:pt x="11808" y="8825"/>
                    </a:lnTo>
                    <a:lnTo>
                      <a:pt x="11922" y="8800"/>
                    </a:lnTo>
                    <a:lnTo>
                      <a:pt x="12162" y="8800"/>
                    </a:lnTo>
                    <a:lnTo>
                      <a:pt x="12251" y="8813"/>
                    </a:lnTo>
                    <a:lnTo>
                      <a:pt x="12326" y="8825"/>
                    </a:lnTo>
                    <a:lnTo>
                      <a:pt x="12402" y="8851"/>
                    </a:lnTo>
                    <a:lnTo>
                      <a:pt x="12478" y="8889"/>
                    </a:lnTo>
                    <a:lnTo>
                      <a:pt x="12541" y="8939"/>
                    </a:lnTo>
                    <a:lnTo>
                      <a:pt x="12617" y="8990"/>
                    </a:lnTo>
                    <a:lnTo>
                      <a:pt x="12680" y="9053"/>
                    </a:lnTo>
                    <a:lnTo>
                      <a:pt x="12731" y="9129"/>
                    </a:lnTo>
                    <a:lnTo>
                      <a:pt x="12845" y="9280"/>
                    </a:lnTo>
                    <a:lnTo>
                      <a:pt x="12933" y="9470"/>
                    </a:lnTo>
                    <a:lnTo>
                      <a:pt x="13009" y="9672"/>
                    </a:lnTo>
                    <a:lnTo>
                      <a:pt x="13072" y="9887"/>
                    </a:lnTo>
                    <a:lnTo>
                      <a:pt x="13110" y="10127"/>
                    </a:lnTo>
                    <a:lnTo>
                      <a:pt x="13136" y="10368"/>
                    </a:lnTo>
                    <a:lnTo>
                      <a:pt x="13136" y="10633"/>
                    </a:lnTo>
                    <a:lnTo>
                      <a:pt x="13123" y="10899"/>
                    </a:lnTo>
                    <a:lnTo>
                      <a:pt x="13098" y="11164"/>
                    </a:lnTo>
                    <a:lnTo>
                      <a:pt x="13047" y="11430"/>
                    </a:lnTo>
                    <a:lnTo>
                      <a:pt x="12984" y="11695"/>
                    </a:lnTo>
                    <a:lnTo>
                      <a:pt x="12883" y="11961"/>
                    </a:lnTo>
                    <a:lnTo>
                      <a:pt x="12782" y="12201"/>
                    </a:lnTo>
                    <a:lnTo>
                      <a:pt x="12668" y="12403"/>
                    </a:lnTo>
                    <a:lnTo>
                      <a:pt x="12541" y="12567"/>
                    </a:lnTo>
                    <a:lnTo>
                      <a:pt x="12402" y="12719"/>
                    </a:lnTo>
                    <a:lnTo>
                      <a:pt x="12263" y="12833"/>
                    </a:lnTo>
                    <a:lnTo>
                      <a:pt x="12124" y="12934"/>
                    </a:lnTo>
                    <a:lnTo>
                      <a:pt x="11985" y="12997"/>
                    </a:lnTo>
                    <a:lnTo>
                      <a:pt x="11846" y="13061"/>
                    </a:lnTo>
                    <a:lnTo>
                      <a:pt x="11720" y="13098"/>
                    </a:lnTo>
                    <a:lnTo>
                      <a:pt x="11593" y="13124"/>
                    </a:lnTo>
                    <a:lnTo>
                      <a:pt x="11492" y="13136"/>
                    </a:lnTo>
                    <a:lnTo>
                      <a:pt x="11252" y="13136"/>
                    </a:lnTo>
                    <a:lnTo>
                      <a:pt x="11201" y="13124"/>
                    </a:lnTo>
                    <a:lnTo>
                      <a:pt x="11201" y="13124"/>
                    </a:lnTo>
                    <a:lnTo>
                      <a:pt x="13237" y="15020"/>
                    </a:lnTo>
                    <a:lnTo>
                      <a:pt x="13439" y="14641"/>
                    </a:lnTo>
                    <a:lnTo>
                      <a:pt x="13667" y="14186"/>
                    </a:lnTo>
                    <a:lnTo>
                      <a:pt x="13945" y="13592"/>
                    </a:lnTo>
                    <a:lnTo>
                      <a:pt x="14261" y="12896"/>
                    </a:lnTo>
                    <a:lnTo>
                      <a:pt x="14602" y="12087"/>
                    </a:lnTo>
                    <a:lnTo>
                      <a:pt x="14779" y="11657"/>
                    </a:lnTo>
                    <a:lnTo>
                      <a:pt x="14943" y="11215"/>
                    </a:lnTo>
                    <a:lnTo>
                      <a:pt x="15108" y="10760"/>
                    </a:lnTo>
                    <a:lnTo>
                      <a:pt x="15260" y="10292"/>
                    </a:lnTo>
                    <a:lnTo>
                      <a:pt x="15411" y="9824"/>
                    </a:lnTo>
                    <a:lnTo>
                      <a:pt x="15550" y="9344"/>
                    </a:lnTo>
                    <a:lnTo>
                      <a:pt x="15677" y="8876"/>
                    </a:lnTo>
                    <a:lnTo>
                      <a:pt x="15778" y="8395"/>
                    </a:lnTo>
                    <a:lnTo>
                      <a:pt x="15866" y="7928"/>
                    </a:lnTo>
                    <a:lnTo>
                      <a:pt x="15930" y="7473"/>
                    </a:lnTo>
                    <a:lnTo>
                      <a:pt x="15980" y="7017"/>
                    </a:lnTo>
                    <a:lnTo>
                      <a:pt x="15993" y="6588"/>
                    </a:lnTo>
                    <a:lnTo>
                      <a:pt x="15980" y="6158"/>
                    </a:lnTo>
                    <a:lnTo>
                      <a:pt x="15968" y="5955"/>
                    </a:lnTo>
                    <a:lnTo>
                      <a:pt x="15942" y="5766"/>
                    </a:lnTo>
                    <a:lnTo>
                      <a:pt x="15904" y="5564"/>
                    </a:lnTo>
                    <a:lnTo>
                      <a:pt x="15866" y="5387"/>
                    </a:lnTo>
                    <a:lnTo>
                      <a:pt x="15816" y="5210"/>
                    </a:lnTo>
                    <a:lnTo>
                      <a:pt x="15765" y="5033"/>
                    </a:lnTo>
                    <a:lnTo>
                      <a:pt x="15689" y="4868"/>
                    </a:lnTo>
                    <a:lnTo>
                      <a:pt x="15614" y="4704"/>
                    </a:lnTo>
                    <a:lnTo>
                      <a:pt x="15525" y="4552"/>
                    </a:lnTo>
                    <a:lnTo>
                      <a:pt x="15424" y="4413"/>
                    </a:lnTo>
                    <a:lnTo>
                      <a:pt x="15323" y="4274"/>
                    </a:lnTo>
                    <a:lnTo>
                      <a:pt x="15196" y="4148"/>
                    </a:lnTo>
                    <a:lnTo>
                      <a:pt x="15070" y="4034"/>
                    </a:lnTo>
                    <a:lnTo>
                      <a:pt x="14931" y="3920"/>
                    </a:lnTo>
                    <a:lnTo>
                      <a:pt x="14918" y="3819"/>
                    </a:lnTo>
                    <a:lnTo>
                      <a:pt x="14893" y="3528"/>
                    </a:lnTo>
                    <a:lnTo>
                      <a:pt x="14855" y="3338"/>
                    </a:lnTo>
                    <a:lnTo>
                      <a:pt x="14804" y="3111"/>
                    </a:lnTo>
                    <a:lnTo>
                      <a:pt x="14729" y="2858"/>
                    </a:lnTo>
                    <a:lnTo>
                      <a:pt x="14640" y="2593"/>
                    </a:lnTo>
                    <a:lnTo>
                      <a:pt x="14514" y="2314"/>
                    </a:lnTo>
                    <a:lnTo>
                      <a:pt x="14362" y="2036"/>
                    </a:lnTo>
                    <a:lnTo>
                      <a:pt x="14286" y="1897"/>
                    </a:lnTo>
                    <a:lnTo>
                      <a:pt x="14185" y="1745"/>
                    </a:lnTo>
                    <a:lnTo>
                      <a:pt x="14084" y="1606"/>
                    </a:lnTo>
                    <a:lnTo>
                      <a:pt x="13957" y="1467"/>
                    </a:lnTo>
                    <a:lnTo>
                      <a:pt x="13831" y="1341"/>
                    </a:lnTo>
                    <a:lnTo>
                      <a:pt x="13705" y="1202"/>
                    </a:lnTo>
                    <a:lnTo>
                      <a:pt x="13553" y="1075"/>
                    </a:lnTo>
                    <a:lnTo>
                      <a:pt x="13401" y="949"/>
                    </a:lnTo>
                    <a:lnTo>
                      <a:pt x="13224" y="835"/>
                    </a:lnTo>
                    <a:lnTo>
                      <a:pt x="13047" y="721"/>
                    </a:lnTo>
                    <a:lnTo>
                      <a:pt x="12857" y="608"/>
                    </a:lnTo>
                    <a:lnTo>
                      <a:pt x="12643" y="519"/>
                    </a:lnTo>
                    <a:lnTo>
                      <a:pt x="12402" y="431"/>
                    </a:lnTo>
                    <a:lnTo>
                      <a:pt x="12124" y="342"/>
                    </a:lnTo>
                    <a:lnTo>
                      <a:pt x="11808" y="279"/>
                    </a:lnTo>
                    <a:lnTo>
                      <a:pt x="11454" y="216"/>
                    </a:lnTo>
                    <a:lnTo>
                      <a:pt x="11062" y="165"/>
                    </a:lnTo>
                    <a:lnTo>
                      <a:pt x="10645" y="115"/>
                    </a:lnTo>
                    <a:lnTo>
                      <a:pt x="10203" y="77"/>
                    </a:lnTo>
                    <a:lnTo>
                      <a:pt x="9735" y="51"/>
                    </a:lnTo>
                    <a:lnTo>
                      <a:pt x="8749" y="13"/>
                    </a:lnTo>
                    <a:lnTo>
                      <a:pt x="76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5;p16">
                <a:extLst>
                  <a:ext uri="{FF2B5EF4-FFF2-40B4-BE49-F238E27FC236}">
                    <a16:creationId xmlns:a16="http://schemas.microsoft.com/office/drawing/2014/main" id="{5812B94E-7E1E-5116-2F15-231D5BAAE88C}"/>
                  </a:ext>
                </a:extLst>
              </p:cNvPr>
              <p:cNvSpPr/>
              <p:nvPr/>
            </p:nvSpPr>
            <p:spPr>
              <a:xfrm>
                <a:off x="5816500" y="2368375"/>
                <a:ext cx="72075" cy="96750"/>
              </a:xfrm>
              <a:custGeom>
                <a:avLst/>
                <a:gdLst/>
                <a:ahLst/>
                <a:cxnLst/>
                <a:rect l="l" t="t" r="r" b="b"/>
                <a:pathLst>
                  <a:path w="2883" h="3870" extrusionOk="0">
                    <a:moveTo>
                      <a:pt x="2883" y="1"/>
                    </a:moveTo>
                    <a:lnTo>
                      <a:pt x="2858" y="140"/>
                    </a:lnTo>
                    <a:lnTo>
                      <a:pt x="2820" y="266"/>
                    </a:lnTo>
                    <a:lnTo>
                      <a:pt x="2756" y="393"/>
                    </a:lnTo>
                    <a:lnTo>
                      <a:pt x="2693" y="506"/>
                    </a:lnTo>
                    <a:lnTo>
                      <a:pt x="2617" y="620"/>
                    </a:lnTo>
                    <a:lnTo>
                      <a:pt x="2529" y="734"/>
                    </a:lnTo>
                    <a:lnTo>
                      <a:pt x="2428" y="835"/>
                    </a:lnTo>
                    <a:lnTo>
                      <a:pt x="2327" y="949"/>
                    </a:lnTo>
                    <a:lnTo>
                      <a:pt x="2112" y="1139"/>
                    </a:lnTo>
                    <a:lnTo>
                      <a:pt x="1859" y="1316"/>
                    </a:lnTo>
                    <a:lnTo>
                      <a:pt x="1606" y="1480"/>
                    </a:lnTo>
                    <a:lnTo>
                      <a:pt x="1353" y="1619"/>
                    </a:lnTo>
                    <a:lnTo>
                      <a:pt x="1100" y="1745"/>
                    </a:lnTo>
                    <a:lnTo>
                      <a:pt x="847" y="1859"/>
                    </a:lnTo>
                    <a:lnTo>
                      <a:pt x="418" y="2023"/>
                    </a:lnTo>
                    <a:lnTo>
                      <a:pt x="114" y="2125"/>
                    </a:lnTo>
                    <a:lnTo>
                      <a:pt x="0" y="2163"/>
                    </a:lnTo>
                    <a:lnTo>
                      <a:pt x="89" y="3869"/>
                    </a:lnTo>
                    <a:lnTo>
                      <a:pt x="342" y="3793"/>
                    </a:lnTo>
                    <a:lnTo>
                      <a:pt x="582" y="3718"/>
                    </a:lnTo>
                    <a:lnTo>
                      <a:pt x="809" y="3616"/>
                    </a:lnTo>
                    <a:lnTo>
                      <a:pt x="1024" y="3503"/>
                    </a:lnTo>
                    <a:lnTo>
                      <a:pt x="1214" y="3389"/>
                    </a:lnTo>
                    <a:lnTo>
                      <a:pt x="1404" y="3262"/>
                    </a:lnTo>
                    <a:lnTo>
                      <a:pt x="1568" y="3123"/>
                    </a:lnTo>
                    <a:lnTo>
                      <a:pt x="1720" y="2972"/>
                    </a:lnTo>
                    <a:lnTo>
                      <a:pt x="1871" y="2833"/>
                    </a:lnTo>
                    <a:lnTo>
                      <a:pt x="1998" y="2668"/>
                    </a:lnTo>
                    <a:lnTo>
                      <a:pt x="2112" y="2504"/>
                    </a:lnTo>
                    <a:lnTo>
                      <a:pt x="2225" y="2352"/>
                    </a:lnTo>
                    <a:lnTo>
                      <a:pt x="2314" y="2175"/>
                    </a:lnTo>
                    <a:lnTo>
                      <a:pt x="2402" y="2011"/>
                    </a:lnTo>
                    <a:lnTo>
                      <a:pt x="2478" y="1846"/>
                    </a:lnTo>
                    <a:lnTo>
                      <a:pt x="2554" y="1682"/>
                    </a:lnTo>
                    <a:lnTo>
                      <a:pt x="2668" y="1353"/>
                    </a:lnTo>
                    <a:lnTo>
                      <a:pt x="2756" y="1050"/>
                    </a:lnTo>
                    <a:lnTo>
                      <a:pt x="2807" y="759"/>
                    </a:lnTo>
                    <a:lnTo>
                      <a:pt x="2845" y="519"/>
                    </a:lnTo>
                    <a:lnTo>
                      <a:pt x="2870" y="304"/>
                    </a:lnTo>
                    <a:lnTo>
                      <a:pt x="2883" y="140"/>
                    </a:lnTo>
                    <a:lnTo>
                      <a:pt x="2883" y="1"/>
                    </a:lnTo>
                    <a:close/>
                  </a:path>
                </a:pathLst>
              </a:custGeom>
              <a:solidFill>
                <a:srgbClr val="BF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6;p16">
                <a:extLst>
                  <a:ext uri="{FF2B5EF4-FFF2-40B4-BE49-F238E27FC236}">
                    <a16:creationId xmlns:a16="http://schemas.microsoft.com/office/drawing/2014/main" id="{50DEBC2A-71F6-6921-F7A0-363049AB3F29}"/>
                  </a:ext>
                </a:extLst>
              </p:cNvPr>
              <p:cNvSpPr/>
              <p:nvPr/>
            </p:nvSpPr>
            <p:spPr>
              <a:xfrm>
                <a:off x="5805750" y="2429375"/>
                <a:ext cx="187775" cy="122350"/>
              </a:xfrm>
              <a:custGeom>
                <a:avLst/>
                <a:gdLst/>
                <a:ahLst/>
                <a:cxnLst/>
                <a:rect l="l" t="t" r="r" b="b"/>
                <a:pathLst>
                  <a:path w="7511" h="4894" extrusionOk="0">
                    <a:moveTo>
                      <a:pt x="6360" y="1"/>
                    </a:moveTo>
                    <a:lnTo>
                      <a:pt x="1315" y="3073"/>
                    </a:lnTo>
                    <a:lnTo>
                      <a:pt x="582" y="1910"/>
                    </a:lnTo>
                    <a:lnTo>
                      <a:pt x="0" y="2694"/>
                    </a:lnTo>
                    <a:lnTo>
                      <a:pt x="0" y="4312"/>
                    </a:lnTo>
                    <a:lnTo>
                      <a:pt x="1290" y="3680"/>
                    </a:lnTo>
                    <a:lnTo>
                      <a:pt x="3654" y="4893"/>
                    </a:lnTo>
                    <a:lnTo>
                      <a:pt x="7510" y="1404"/>
                    </a:lnTo>
                    <a:lnTo>
                      <a:pt x="636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7;p16">
                <a:extLst>
                  <a:ext uri="{FF2B5EF4-FFF2-40B4-BE49-F238E27FC236}">
                    <a16:creationId xmlns:a16="http://schemas.microsoft.com/office/drawing/2014/main" id="{0FBFBEA9-EB51-40B9-50FB-9E74663A9D32}"/>
                  </a:ext>
                </a:extLst>
              </p:cNvPr>
              <p:cNvSpPr/>
              <p:nvPr/>
            </p:nvSpPr>
            <p:spPr>
              <a:xfrm>
                <a:off x="5643300" y="3539400"/>
                <a:ext cx="750025" cy="1660300"/>
              </a:xfrm>
              <a:custGeom>
                <a:avLst/>
                <a:gdLst/>
                <a:ahLst/>
                <a:cxnLst/>
                <a:rect l="l" t="t" r="r" b="b"/>
                <a:pathLst>
                  <a:path w="30001" h="66412" extrusionOk="0">
                    <a:moveTo>
                      <a:pt x="0" y="0"/>
                    </a:moveTo>
                    <a:lnTo>
                      <a:pt x="5171" y="66412"/>
                    </a:lnTo>
                    <a:lnTo>
                      <a:pt x="13401" y="66412"/>
                    </a:lnTo>
                    <a:lnTo>
                      <a:pt x="13401" y="28636"/>
                    </a:lnTo>
                    <a:lnTo>
                      <a:pt x="21164" y="66412"/>
                    </a:lnTo>
                    <a:lnTo>
                      <a:pt x="30001" y="66412"/>
                    </a:lnTo>
                    <a:lnTo>
                      <a:pt x="25285" y="28484"/>
                    </a:lnTo>
                    <a:lnTo>
                      <a:pt x="22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8;p16">
                <a:extLst>
                  <a:ext uri="{FF2B5EF4-FFF2-40B4-BE49-F238E27FC236}">
                    <a16:creationId xmlns:a16="http://schemas.microsoft.com/office/drawing/2014/main" id="{7B73975A-229E-0385-5F9B-81DE9498290C}"/>
                  </a:ext>
                </a:extLst>
              </p:cNvPr>
              <p:cNvSpPr/>
              <p:nvPr/>
            </p:nvSpPr>
            <p:spPr>
              <a:xfrm>
                <a:off x="6214425" y="5144675"/>
                <a:ext cx="156150" cy="91375"/>
              </a:xfrm>
              <a:custGeom>
                <a:avLst/>
                <a:gdLst/>
                <a:ahLst/>
                <a:cxnLst/>
                <a:rect l="l" t="t" r="r" b="b"/>
                <a:pathLst>
                  <a:path w="6246" h="3655" extrusionOk="0">
                    <a:moveTo>
                      <a:pt x="0" y="1"/>
                    </a:moveTo>
                    <a:lnTo>
                      <a:pt x="835" y="3654"/>
                    </a:lnTo>
                    <a:lnTo>
                      <a:pt x="6246" y="3654"/>
                    </a:lnTo>
                    <a:lnTo>
                      <a:pt x="5715" y="1"/>
                    </a:lnTo>
                    <a:close/>
                  </a:path>
                </a:pathLst>
              </a:custGeom>
              <a:solidFill>
                <a:srgbClr val="011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9;p16">
                <a:extLst>
                  <a:ext uri="{FF2B5EF4-FFF2-40B4-BE49-F238E27FC236}">
                    <a16:creationId xmlns:a16="http://schemas.microsoft.com/office/drawing/2014/main" id="{E8F18769-C6B8-9AD9-59A2-5B816169FEFB}"/>
                  </a:ext>
                </a:extLst>
              </p:cNvPr>
              <p:cNvSpPr/>
              <p:nvPr/>
            </p:nvSpPr>
            <p:spPr>
              <a:xfrm>
                <a:off x="6018150" y="5236025"/>
                <a:ext cx="377700" cy="201675"/>
              </a:xfrm>
              <a:custGeom>
                <a:avLst/>
                <a:gdLst/>
                <a:ahLst/>
                <a:cxnLst/>
                <a:rect l="l" t="t" r="r" b="b"/>
                <a:pathLst>
                  <a:path w="15108" h="8067" extrusionOk="0">
                    <a:moveTo>
                      <a:pt x="8686" y="0"/>
                    </a:moveTo>
                    <a:lnTo>
                      <a:pt x="8306" y="456"/>
                    </a:lnTo>
                    <a:lnTo>
                      <a:pt x="8129" y="633"/>
                    </a:lnTo>
                    <a:lnTo>
                      <a:pt x="7624" y="1113"/>
                    </a:lnTo>
                    <a:lnTo>
                      <a:pt x="7270" y="1442"/>
                    </a:lnTo>
                    <a:lnTo>
                      <a:pt x="6852" y="1808"/>
                    </a:lnTo>
                    <a:lnTo>
                      <a:pt x="6385" y="2200"/>
                    </a:lnTo>
                    <a:lnTo>
                      <a:pt x="5866" y="2630"/>
                    </a:lnTo>
                    <a:lnTo>
                      <a:pt x="5310" y="3060"/>
                    </a:lnTo>
                    <a:lnTo>
                      <a:pt x="4729" y="3490"/>
                    </a:lnTo>
                    <a:lnTo>
                      <a:pt x="4122" y="3907"/>
                    </a:lnTo>
                    <a:lnTo>
                      <a:pt x="3806" y="4109"/>
                    </a:lnTo>
                    <a:lnTo>
                      <a:pt x="3490" y="4312"/>
                    </a:lnTo>
                    <a:lnTo>
                      <a:pt x="3161" y="4501"/>
                    </a:lnTo>
                    <a:lnTo>
                      <a:pt x="2845" y="4678"/>
                    </a:lnTo>
                    <a:lnTo>
                      <a:pt x="2516" y="4842"/>
                    </a:lnTo>
                    <a:lnTo>
                      <a:pt x="2200" y="5007"/>
                    </a:lnTo>
                    <a:lnTo>
                      <a:pt x="1871" y="5146"/>
                    </a:lnTo>
                    <a:lnTo>
                      <a:pt x="1555" y="5272"/>
                    </a:lnTo>
                    <a:lnTo>
                      <a:pt x="1239" y="5386"/>
                    </a:lnTo>
                    <a:lnTo>
                      <a:pt x="923" y="5475"/>
                    </a:lnTo>
                    <a:lnTo>
                      <a:pt x="0" y="8066"/>
                    </a:lnTo>
                    <a:lnTo>
                      <a:pt x="8711" y="8066"/>
                    </a:lnTo>
                    <a:lnTo>
                      <a:pt x="10974" y="7611"/>
                    </a:lnTo>
                    <a:lnTo>
                      <a:pt x="11631" y="8066"/>
                    </a:lnTo>
                    <a:lnTo>
                      <a:pt x="15007" y="8066"/>
                    </a:lnTo>
                    <a:lnTo>
                      <a:pt x="15032" y="7826"/>
                    </a:lnTo>
                    <a:lnTo>
                      <a:pt x="15070" y="7143"/>
                    </a:lnTo>
                    <a:lnTo>
                      <a:pt x="15083" y="6676"/>
                    </a:lnTo>
                    <a:lnTo>
                      <a:pt x="15095" y="6132"/>
                    </a:lnTo>
                    <a:lnTo>
                      <a:pt x="15108" y="5550"/>
                    </a:lnTo>
                    <a:lnTo>
                      <a:pt x="15095" y="4918"/>
                    </a:lnTo>
                    <a:lnTo>
                      <a:pt x="15070" y="4261"/>
                    </a:lnTo>
                    <a:lnTo>
                      <a:pt x="15020" y="3591"/>
                    </a:lnTo>
                    <a:lnTo>
                      <a:pt x="14944" y="2921"/>
                    </a:lnTo>
                    <a:lnTo>
                      <a:pt x="14906" y="2579"/>
                    </a:lnTo>
                    <a:lnTo>
                      <a:pt x="14843" y="2251"/>
                    </a:lnTo>
                    <a:lnTo>
                      <a:pt x="14792" y="1935"/>
                    </a:lnTo>
                    <a:lnTo>
                      <a:pt x="14716" y="1619"/>
                    </a:lnTo>
                    <a:lnTo>
                      <a:pt x="14640" y="1315"/>
                    </a:lnTo>
                    <a:lnTo>
                      <a:pt x="14552" y="1024"/>
                    </a:lnTo>
                    <a:lnTo>
                      <a:pt x="14451" y="746"/>
                    </a:lnTo>
                    <a:lnTo>
                      <a:pt x="14349" y="481"/>
                    </a:lnTo>
                    <a:lnTo>
                      <a:pt x="14223" y="228"/>
                    </a:lnTo>
                    <a:lnTo>
                      <a:pt x="1409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0;p16">
                <a:extLst>
                  <a:ext uri="{FF2B5EF4-FFF2-40B4-BE49-F238E27FC236}">
                    <a16:creationId xmlns:a16="http://schemas.microsoft.com/office/drawing/2014/main" id="{44D0ABFD-3387-BEAF-E803-EF53A9DC2134}"/>
                  </a:ext>
                </a:extLst>
              </p:cNvPr>
              <p:cNvSpPr/>
              <p:nvPr/>
            </p:nvSpPr>
            <p:spPr>
              <a:xfrm>
                <a:off x="5812700" y="5144675"/>
                <a:ext cx="134975" cy="91375"/>
              </a:xfrm>
              <a:custGeom>
                <a:avLst/>
                <a:gdLst/>
                <a:ahLst/>
                <a:cxnLst/>
                <a:rect l="l" t="t" r="r" b="b"/>
                <a:pathLst>
                  <a:path w="5399" h="3655" extrusionOk="0">
                    <a:moveTo>
                      <a:pt x="1" y="1"/>
                    </a:moveTo>
                    <a:lnTo>
                      <a:pt x="1" y="3654"/>
                    </a:lnTo>
                    <a:lnTo>
                      <a:pt x="5399" y="3654"/>
                    </a:lnTo>
                    <a:lnTo>
                      <a:pt x="5399" y="1"/>
                    </a:lnTo>
                    <a:close/>
                  </a:path>
                </a:pathLst>
              </a:custGeom>
              <a:solidFill>
                <a:srgbClr val="011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1;p16">
                <a:extLst>
                  <a:ext uri="{FF2B5EF4-FFF2-40B4-BE49-F238E27FC236}">
                    <a16:creationId xmlns:a16="http://schemas.microsoft.com/office/drawing/2014/main" id="{3DF3136F-0A8B-11B5-49FD-874ED623E5EC}"/>
                  </a:ext>
                </a:extLst>
              </p:cNvPr>
              <p:cNvSpPr/>
              <p:nvPr/>
            </p:nvSpPr>
            <p:spPr>
              <a:xfrm>
                <a:off x="5595575" y="5236025"/>
                <a:ext cx="377400" cy="201675"/>
              </a:xfrm>
              <a:custGeom>
                <a:avLst/>
                <a:gdLst/>
                <a:ahLst/>
                <a:cxnLst/>
                <a:rect l="l" t="t" r="r" b="b"/>
                <a:pathLst>
                  <a:path w="15096" h="8067" extrusionOk="0">
                    <a:moveTo>
                      <a:pt x="8686" y="0"/>
                    </a:moveTo>
                    <a:lnTo>
                      <a:pt x="8306" y="456"/>
                    </a:lnTo>
                    <a:lnTo>
                      <a:pt x="8117" y="633"/>
                    </a:lnTo>
                    <a:lnTo>
                      <a:pt x="7624" y="1113"/>
                    </a:lnTo>
                    <a:lnTo>
                      <a:pt x="7257" y="1442"/>
                    </a:lnTo>
                    <a:lnTo>
                      <a:pt x="6852" y="1808"/>
                    </a:lnTo>
                    <a:lnTo>
                      <a:pt x="6385" y="2200"/>
                    </a:lnTo>
                    <a:lnTo>
                      <a:pt x="5866" y="2630"/>
                    </a:lnTo>
                    <a:lnTo>
                      <a:pt x="5310" y="3060"/>
                    </a:lnTo>
                    <a:lnTo>
                      <a:pt x="4729" y="3490"/>
                    </a:lnTo>
                    <a:lnTo>
                      <a:pt x="4109" y="3907"/>
                    </a:lnTo>
                    <a:lnTo>
                      <a:pt x="3793" y="4109"/>
                    </a:lnTo>
                    <a:lnTo>
                      <a:pt x="3477" y="4312"/>
                    </a:lnTo>
                    <a:lnTo>
                      <a:pt x="3161" y="4501"/>
                    </a:lnTo>
                    <a:lnTo>
                      <a:pt x="2845" y="4678"/>
                    </a:lnTo>
                    <a:lnTo>
                      <a:pt x="2516" y="4842"/>
                    </a:lnTo>
                    <a:lnTo>
                      <a:pt x="2187" y="5007"/>
                    </a:lnTo>
                    <a:lnTo>
                      <a:pt x="1871" y="5146"/>
                    </a:lnTo>
                    <a:lnTo>
                      <a:pt x="1543" y="5272"/>
                    </a:lnTo>
                    <a:lnTo>
                      <a:pt x="1227" y="5386"/>
                    </a:lnTo>
                    <a:lnTo>
                      <a:pt x="910" y="5475"/>
                    </a:lnTo>
                    <a:lnTo>
                      <a:pt x="0" y="8066"/>
                    </a:lnTo>
                    <a:lnTo>
                      <a:pt x="8711" y="8066"/>
                    </a:lnTo>
                    <a:lnTo>
                      <a:pt x="10961" y="7611"/>
                    </a:lnTo>
                    <a:lnTo>
                      <a:pt x="11631" y="8066"/>
                    </a:lnTo>
                    <a:lnTo>
                      <a:pt x="15007" y="8066"/>
                    </a:lnTo>
                    <a:lnTo>
                      <a:pt x="15020" y="7826"/>
                    </a:lnTo>
                    <a:lnTo>
                      <a:pt x="15070" y="7143"/>
                    </a:lnTo>
                    <a:lnTo>
                      <a:pt x="15083" y="6676"/>
                    </a:lnTo>
                    <a:lnTo>
                      <a:pt x="15095" y="6132"/>
                    </a:lnTo>
                    <a:lnTo>
                      <a:pt x="15095" y="5550"/>
                    </a:lnTo>
                    <a:lnTo>
                      <a:pt x="15095" y="4918"/>
                    </a:lnTo>
                    <a:lnTo>
                      <a:pt x="15057" y="4261"/>
                    </a:lnTo>
                    <a:lnTo>
                      <a:pt x="15020" y="3591"/>
                    </a:lnTo>
                    <a:lnTo>
                      <a:pt x="14944" y="2921"/>
                    </a:lnTo>
                    <a:lnTo>
                      <a:pt x="14893" y="2579"/>
                    </a:lnTo>
                    <a:lnTo>
                      <a:pt x="14843" y="2251"/>
                    </a:lnTo>
                    <a:lnTo>
                      <a:pt x="14779" y="1935"/>
                    </a:lnTo>
                    <a:lnTo>
                      <a:pt x="14716" y="1619"/>
                    </a:lnTo>
                    <a:lnTo>
                      <a:pt x="14628" y="1315"/>
                    </a:lnTo>
                    <a:lnTo>
                      <a:pt x="14539" y="1024"/>
                    </a:lnTo>
                    <a:lnTo>
                      <a:pt x="14451" y="746"/>
                    </a:lnTo>
                    <a:lnTo>
                      <a:pt x="14337" y="481"/>
                    </a:lnTo>
                    <a:lnTo>
                      <a:pt x="14223" y="228"/>
                    </a:lnTo>
                    <a:lnTo>
                      <a:pt x="1408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2;p16">
                <a:extLst>
                  <a:ext uri="{FF2B5EF4-FFF2-40B4-BE49-F238E27FC236}">
                    <a16:creationId xmlns:a16="http://schemas.microsoft.com/office/drawing/2014/main" id="{3BBBDCA1-FB9A-7B40-4EC8-611D41EBF4A4}"/>
                  </a:ext>
                </a:extLst>
              </p:cNvPr>
              <p:cNvSpPr/>
              <p:nvPr/>
            </p:nvSpPr>
            <p:spPr>
              <a:xfrm>
                <a:off x="5240325" y="2525475"/>
                <a:ext cx="939975" cy="644150"/>
              </a:xfrm>
              <a:custGeom>
                <a:avLst/>
                <a:gdLst/>
                <a:ahLst/>
                <a:cxnLst/>
                <a:rect l="l" t="t" r="r" b="b"/>
                <a:pathLst>
                  <a:path w="37599" h="25766" extrusionOk="0">
                    <a:moveTo>
                      <a:pt x="32466" y="0"/>
                    </a:moveTo>
                    <a:lnTo>
                      <a:pt x="32226" y="13"/>
                    </a:lnTo>
                    <a:lnTo>
                      <a:pt x="31998" y="25"/>
                    </a:lnTo>
                    <a:lnTo>
                      <a:pt x="31758" y="63"/>
                    </a:lnTo>
                    <a:lnTo>
                      <a:pt x="31530" y="114"/>
                    </a:lnTo>
                    <a:lnTo>
                      <a:pt x="31290" y="164"/>
                    </a:lnTo>
                    <a:lnTo>
                      <a:pt x="31075" y="228"/>
                    </a:lnTo>
                    <a:lnTo>
                      <a:pt x="30848" y="303"/>
                    </a:lnTo>
                    <a:lnTo>
                      <a:pt x="30633" y="392"/>
                    </a:lnTo>
                    <a:lnTo>
                      <a:pt x="30418" y="480"/>
                    </a:lnTo>
                    <a:lnTo>
                      <a:pt x="30203" y="594"/>
                    </a:lnTo>
                    <a:lnTo>
                      <a:pt x="30001" y="708"/>
                    </a:lnTo>
                    <a:lnTo>
                      <a:pt x="29798" y="834"/>
                    </a:lnTo>
                    <a:lnTo>
                      <a:pt x="29609" y="961"/>
                    </a:lnTo>
                    <a:lnTo>
                      <a:pt x="29419" y="1113"/>
                    </a:lnTo>
                    <a:lnTo>
                      <a:pt x="29242" y="1264"/>
                    </a:lnTo>
                    <a:lnTo>
                      <a:pt x="29065" y="1429"/>
                    </a:lnTo>
                    <a:lnTo>
                      <a:pt x="28901" y="1593"/>
                    </a:lnTo>
                    <a:lnTo>
                      <a:pt x="28736" y="1770"/>
                    </a:lnTo>
                    <a:lnTo>
                      <a:pt x="28597" y="1960"/>
                    </a:lnTo>
                    <a:lnTo>
                      <a:pt x="28446" y="2149"/>
                    </a:lnTo>
                    <a:lnTo>
                      <a:pt x="28319" y="2352"/>
                    </a:lnTo>
                    <a:lnTo>
                      <a:pt x="28193" y="2554"/>
                    </a:lnTo>
                    <a:lnTo>
                      <a:pt x="28079" y="2769"/>
                    </a:lnTo>
                    <a:lnTo>
                      <a:pt x="27978" y="2996"/>
                    </a:lnTo>
                    <a:lnTo>
                      <a:pt x="27877" y="3224"/>
                    </a:lnTo>
                    <a:lnTo>
                      <a:pt x="27801" y="3464"/>
                    </a:lnTo>
                    <a:lnTo>
                      <a:pt x="23528" y="16511"/>
                    </a:lnTo>
                    <a:lnTo>
                      <a:pt x="518" y="13603"/>
                    </a:lnTo>
                    <a:lnTo>
                      <a:pt x="0" y="20569"/>
                    </a:lnTo>
                    <a:lnTo>
                      <a:pt x="898" y="20898"/>
                    </a:lnTo>
                    <a:lnTo>
                      <a:pt x="1947" y="21252"/>
                    </a:lnTo>
                    <a:lnTo>
                      <a:pt x="3338" y="21707"/>
                    </a:lnTo>
                    <a:lnTo>
                      <a:pt x="5007" y="22238"/>
                    </a:lnTo>
                    <a:lnTo>
                      <a:pt x="5929" y="22516"/>
                    </a:lnTo>
                    <a:lnTo>
                      <a:pt x="6903" y="22807"/>
                    </a:lnTo>
                    <a:lnTo>
                      <a:pt x="7927" y="23098"/>
                    </a:lnTo>
                    <a:lnTo>
                      <a:pt x="9002" y="23401"/>
                    </a:lnTo>
                    <a:lnTo>
                      <a:pt x="10089" y="23692"/>
                    </a:lnTo>
                    <a:lnTo>
                      <a:pt x="11227" y="23970"/>
                    </a:lnTo>
                    <a:lnTo>
                      <a:pt x="12377" y="24248"/>
                    </a:lnTo>
                    <a:lnTo>
                      <a:pt x="13540" y="24514"/>
                    </a:lnTo>
                    <a:lnTo>
                      <a:pt x="14716" y="24754"/>
                    </a:lnTo>
                    <a:lnTo>
                      <a:pt x="15892" y="24994"/>
                    </a:lnTo>
                    <a:lnTo>
                      <a:pt x="17067" y="25197"/>
                    </a:lnTo>
                    <a:lnTo>
                      <a:pt x="18231" y="25374"/>
                    </a:lnTo>
                    <a:lnTo>
                      <a:pt x="19381" y="25525"/>
                    </a:lnTo>
                    <a:lnTo>
                      <a:pt x="19950" y="25589"/>
                    </a:lnTo>
                    <a:lnTo>
                      <a:pt x="20506" y="25639"/>
                    </a:lnTo>
                    <a:lnTo>
                      <a:pt x="21062" y="25677"/>
                    </a:lnTo>
                    <a:lnTo>
                      <a:pt x="21619" y="25715"/>
                    </a:lnTo>
                    <a:lnTo>
                      <a:pt x="22150" y="25740"/>
                    </a:lnTo>
                    <a:lnTo>
                      <a:pt x="22681" y="25753"/>
                    </a:lnTo>
                    <a:lnTo>
                      <a:pt x="23199" y="25766"/>
                    </a:lnTo>
                    <a:lnTo>
                      <a:pt x="23717" y="25753"/>
                    </a:lnTo>
                    <a:lnTo>
                      <a:pt x="24210" y="25740"/>
                    </a:lnTo>
                    <a:lnTo>
                      <a:pt x="24691" y="25702"/>
                    </a:lnTo>
                    <a:lnTo>
                      <a:pt x="25171" y="25664"/>
                    </a:lnTo>
                    <a:lnTo>
                      <a:pt x="25626" y="25614"/>
                    </a:lnTo>
                    <a:lnTo>
                      <a:pt x="26069" y="25538"/>
                    </a:lnTo>
                    <a:lnTo>
                      <a:pt x="26499" y="25462"/>
                    </a:lnTo>
                    <a:lnTo>
                      <a:pt x="26916" y="25361"/>
                    </a:lnTo>
                    <a:lnTo>
                      <a:pt x="27308" y="25247"/>
                    </a:lnTo>
                    <a:lnTo>
                      <a:pt x="27687" y="25121"/>
                    </a:lnTo>
                    <a:lnTo>
                      <a:pt x="28054" y="24982"/>
                    </a:lnTo>
                    <a:lnTo>
                      <a:pt x="28294" y="24868"/>
                    </a:lnTo>
                    <a:lnTo>
                      <a:pt x="28534" y="24741"/>
                    </a:lnTo>
                    <a:lnTo>
                      <a:pt x="28762" y="24615"/>
                    </a:lnTo>
                    <a:lnTo>
                      <a:pt x="29002" y="24476"/>
                    </a:lnTo>
                    <a:lnTo>
                      <a:pt x="29230" y="24312"/>
                    </a:lnTo>
                    <a:lnTo>
                      <a:pt x="29457" y="24147"/>
                    </a:lnTo>
                    <a:lnTo>
                      <a:pt x="29672" y="23970"/>
                    </a:lnTo>
                    <a:lnTo>
                      <a:pt x="29887" y="23781"/>
                    </a:lnTo>
                    <a:lnTo>
                      <a:pt x="30114" y="23591"/>
                    </a:lnTo>
                    <a:lnTo>
                      <a:pt x="30317" y="23389"/>
                    </a:lnTo>
                    <a:lnTo>
                      <a:pt x="30532" y="23174"/>
                    </a:lnTo>
                    <a:lnTo>
                      <a:pt x="30734" y="22946"/>
                    </a:lnTo>
                    <a:lnTo>
                      <a:pt x="30936" y="22706"/>
                    </a:lnTo>
                    <a:lnTo>
                      <a:pt x="31139" y="22466"/>
                    </a:lnTo>
                    <a:lnTo>
                      <a:pt x="31530" y="21960"/>
                    </a:lnTo>
                    <a:lnTo>
                      <a:pt x="31910" y="21429"/>
                    </a:lnTo>
                    <a:lnTo>
                      <a:pt x="32276" y="20860"/>
                    </a:lnTo>
                    <a:lnTo>
                      <a:pt x="32630" y="20279"/>
                    </a:lnTo>
                    <a:lnTo>
                      <a:pt x="32972" y="19659"/>
                    </a:lnTo>
                    <a:lnTo>
                      <a:pt x="33300" y="19027"/>
                    </a:lnTo>
                    <a:lnTo>
                      <a:pt x="33616" y="18370"/>
                    </a:lnTo>
                    <a:lnTo>
                      <a:pt x="33933" y="17712"/>
                    </a:lnTo>
                    <a:lnTo>
                      <a:pt x="34223" y="17030"/>
                    </a:lnTo>
                    <a:lnTo>
                      <a:pt x="34514" y="16334"/>
                    </a:lnTo>
                    <a:lnTo>
                      <a:pt x="34780" y="15626"/>
                    </a:lnTo>
                    <a:lnTo>
                      <a:pt x="35045" y="14918"/>
                    </a:lnTo>
                    <a:lnTo>
                      <a:pt x="35298" y="14198"/>
                    </a:lnTo>
                    <a:lnTo>
                      <a:pt x="35538" y="13477"/>
                    </a:lnTo>
                    <a:lnTo>
                      <a:pt x="35766" y="12769"/>
                    </a:lnTo>
                    <a:lnTo>
                      <a:pt x="35981" y="12048"/>
                    </a:lnTo>
                    <a:lnTo>
                      <a:pt x="36196" y="11340"/>
                    </a:lnTo>
                    <a:lnTo>
                      <a:pt x="36385" y="10632"/>
                    </a:lnTo>
                    <a:lnTo>
                      <a:pt x="36575" y="9937"/>
                    </a:lnTo>
                    <a:lnTo>
                      <a:pt x="36929" y="8572"/>
                    </a:lnTo>
                    <a:lnTo>
                      <a:pt x="37232" y="7282"/>
                    </a:lnTo>
                    <a:lnTo>
                      <a:pt x="37498" y="6068"/>
                    </a:lnTo>
                    <a:lnTo>
                      <a:pt x="37536" y="5828"/>
                    </a:lnTo>
                    <a:lnTo>
                      <a:pt x="37574" y="5588"/>
                    </a:lnTo>
                    <a:lnTo>
                      <a:pt x="37586" y="5348"/>
                    </a:lnTo>
                    <a:lnTo>
                      <a:pt x="37599" y="5108"/>
                    </a:lnTo>
                    <a:lnTo>
                      <a:pt x="37599" y="4867"/>
                    </a:lnTo>
                    <a:lnTo>
                      <a:pt x="37586" y="4627"/>
                    </a:lnTo>
                    <a:lnTo>
                      <a:pt x="37561" y="4387"/>
                    </a:lnTo>
                    <a:lnTo>
                      <a:pt x="37523" y="4159"/>
                    </a:lnTo>
                    <a:lnTo>
                      <a:pt x="37485" y="3932"/>
                    </a:lnTo>
                    <a:lnTo>
                      <a:pt x="37422" y="3704"/>
                    </a:lnTo>
                    <a:lnTo>
                      <a:pt x="37359" y="3477"/>
                    </a:lnTo>
                    <a:lnTo>
                      <a:pt x="37283" y="3262"/>
                    </a:lnTo>
                    <a:lnTo>
                      <a:pt x="37194" y="3047"/>
                    </a:lnTo>
                    <a:lnTo>
                      <a:pt x="37093" y="2832"/>
                    </a:lnTo>
                    <a:lnTo>
                      <a:pt x="36992" y="2630"/>
                    </a:lnTo>
                    <a:lnTo>
                      <a:pt x="36878" y="2427"/>
                    </a:lnTo>
                    <a:lnTo>
                      <a:pt x="36752" y="2225"/>
                    </a:lnTo>
                    <a:lnTo>
                      <a:pt x="36613" y="2035"/>
                    </a:lnTo>
                    <a:lnTo>
                      <a:pt x="36474" y="1858"/>
                    </a:lnTo>
                    <a:lnTo>
                      <a:pt x="36322" y="1681"/>
                    </a:lnTo>
                    <a:lnTo>
                      <a:pt x="36170" y="1504"/>
                    </a:lnTo>
                    <a:lnTo>
                      <a:pt x="35993" y="1340"/>
                    </a:lnTo>
                    <a:lnTo>
                      <a:pt x="35829" y="1188"/>
                    </a:lnTo>
                    <a:lnTo>
                      <a:pt x="35639" y="1037"/>
                    </a:lnTo>
                    <a:lnTo>
                      <a:pt x="35450" y="898"/>
                    </a:lnTo>
                    <a:lnTo>
                      <a:pt x="35260" y="771"/>
                    </a:lnTo>
                    <a:lnTo>
                      <a:pt x="35045" y="645"/>
                    </a:lnTo>
                    <a:lnTo>
                      <a:pt x="34843" y="531"/>
                    </a:lnTo>
                    <a:lnTo>
                      <a:pt x="34615" y="430"/>
                    </a:lnTo>
                    <a:lnTo>
                      <a:pt x="34400" y="341"/>
                    </a:lnTo>
                    <a:lnTo>
                      <a:pt x="34160" y="253"/>
                    </a:lnTo>
                    <a:lnTo>
                      <a:pt x="33933" y="190"/>
                    </a:lnTo>
                    <a:lnTo>
                      <a:pt x="33680" y="126"/>
                    </a:lnTo>
                    <a:lnTo>
                      <a:pt x="33439" y="76"/>
                    </a:lnTo>
                    <a:lnTo>
                      <a:pt x="33199" y="38"/>
                    </a:lnTo>
                    <a:lnTo>
                      <a:pt x="32959" y="13"/>
                    </a:lnTo>
                    <a:lnTo>
                      <a:pt x="327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p16">
                <a:extLst>
                  <a:ext uri="{FF2B5EF4-FFF2-40B4-BE49-F238E27FC236}">
                    <a16:creationId xmlns:a16="http://schemas.microsoft.com/office/drawing/2014/main" id="{226C6C6D-2C3D-81BA-D739-93D773DCE758}"/>
                  </a:ext>
                </a:extLst>
              </p:cNvPr>
              <p:cNvSpPr/>
              <p:nvPr/>
            </p:nvSpPr>
            <p:spPr>
              <a:xfrm>
                <a:off x="5042450" y="2808650"/>
                <a:ext cx="214000" cy="231075"/>
              </a:xfrm>
              <a:custGeom>
                <a:avLst/>
                <a:gdLst/>
                <a:ahLst/>
                <a:cxnLst/>
                <a:rect l="l" t="t" r="r" b="b"/>
                <a:pathLst>
                  <a:path w="8560" h="9243" extrusionOk="0">
                    <a:moveTo>
                      <a:pt x="3187" y="1"/>
                    </a:moveTo>
                    <a:lnTo>
                      <a:pt x="3035" y="13"/>
                    </a:lnTo>
                    <a:lnTo>
                      <a:pt x="2909" y="26"/>
                    </a:lnTo>
                    <a:lnTo>
                      <a:pt x="2808" y="64"/>
                    </a:lnTo>
                    <a:lnTo>
                      <a:pt x="2732" y="102"/>
                    </a:lnTo>
                    <a:lnTo>
                      <a:pt x="2668" y="165"/>
                    </a:lnTo>
                    <a:lnTo>
                      <a:pt x="2631" y="228"/>
                    </a:lnTo>
                    <a:lnTo>
                      <a:pt x="2605" y="304"/>
                    </a:lnTo>
                    <a:lnTo>
                      <a:pt x="2605" y="393"/>
                    </a:lnTo>
                    <a:lnTo>
                      <a:pt x="2618" y="481"/>
                    </a:lnTo>
                    <a:lnTo>
                      <a:pt x="2656" y="582"/>
                    </a:lnTo>
                    <a:lnTo>
                      <a:pt x="2694" y="683"/>
                    </a:lnTo>
                    <a:lnTo>
                      <a:pt x="2757" y="785"/>
                    </a:lnTo>
                    <a:lnTo>
                      <a:pt x="2833" y="873"/>
                    </a:lnTo>
                    <a:lnTo>
                      <a:pt x="2909" y="974"/>
                    </a:lnTo>
                    <a:lnTo>
                      <a:pt x="3010" y="1050"/>
                    </a:lnTo>
                    <a:lnTo>
                      <a:pt x="3111" y="1139"/>
                    </a:lnTo>
                    <a:lnTo>
                      <a:pt x="3225" y="1202"/>
                    </a:lnTo>
                    <a:lnTo>
                      <a:pt x="3351" y="1265"/>
                    </a:lnTo>
                    <a:lnTo>
                      <a:pt x="3478" y="1316"/>
                    </a:lnTo>
                    <a:lnTo>
                      <a:pt x="3604" y="1341"/>
                    </a:lnTo>
                    <a:lnTo>
                      <a:pt x="3869" y="1391"/>
                    </a:lnTo>
                    <a:lnTo>
                      <a:pt x="4122" y="1467"/>
                    </a:lnTo>
                    <a:lnTo>
                      <a:pt x="4363" y="1543"/>
                    </a:lnTo>
                    <a:lnTo>
                      <a:pt x="4577" y="1632"/>
                    </a:lnTo>
                    <a:lnTo>
                      <a:pt x="4881" y="1758"/>
                    </a:lnTo>
                    <a:lnTo>
                      <a:pt x="5007" y="1821"/>
                    </a:lnTo>
                    <a:lnTo>
                      <a:pt x="4350" y="1657"/>
                    </a:lnTo>
                    <a:lnTo>
                      <a:pt x="3667" y="1493"/>
                    </a:lnTo>
                    <a:lnTo>
                      <a:pt x="2871" y="1328"/>
                    </a:lnTo>
                    <a:lnTo>
                      <a:pt x="2454" y="1240"/>
                    </a:lnTo>
                    <a:lnTo>
                      <a:pt x="2049" y="1176"/>
                    </a:lnTo>
                    <a:lnTo>
                      <a:pt x="1644" y="1113"/>
                    </a:lnTo>
                    <a:lnTo>
                      <a:pt x="1278" y="1075"/>
                    </a:lnTo>
                    <a:lnTo>
                      <a:pt x="949" y="1063"/>
                    </a:lnTo>
                    <a:lnTo>
                      <a:pt x="671" y="1063"/>
                    </a:lnTo>
                    <a:lnTo>
                      <a:pt x="545" y="1075"/>
                    </a:lnTo>
                    <a:lnTo>
                      <a:pt x="443" y="1101"/>
                    </a:lnTo>
                    <a:lnTo>
                      <a:pt x="355" y="1126"/>
                    </a:lnTo>
                    <a:lnTo>
                      <a:pt x="292" y="1164"/>
                    </a:lnTo>
                    <a:lnTo>
                      <a:pt x="191" y="1265"/>
                    </a:lnTo>
                    <a:lnTo>
                      <a:pt x="115" y="1366"/>
                    </a:lnTo>
                    <a:lnTo>
                      <a:pt x="51" y="1480"/>
                    </a:lnTo>
                    <a:lnTo>
                      <a:pt x="14" y="1594"/>
                    </a:lnTo>
                    <a:lnTo>
                      <a:pt x="1" y="1720"/>
                    </a:lnTo>
                    <a:lnTo>
                      <a:pt x="1" y="1847"/>
                    </a:lnTo>
                    <a:lnTo>
                      <a:pt x="26" y="1986"/>
                    </a:lnTo>
                    <a:lnTo>
                      <a:pt x="77" y="2112"/>
                    </a:lnTo>
                    <a:lnTo>
                      <a:pt x="140" y="2238"/>
                    </a:lnTo>
                    <a:lnTo>
                      <a:pt x="216" y="2352"/>
                    </a:lnTo>
                    <a:lnTo>
                      <a:pt x="317" y="2466"/>
                    </a:lnTo>
                    <a:lnTo>
                      <a:pt x="431" y="2580"/>
                    </a:lnTo>
                    <a:lnTo>
                      <a:pt x="557" y="2668"/>
                    </a:lnTo>
                    <a:lnTo>
                      <a:pt x="709" y="2744"/>
                    </a:lnTo>
                    <a:lnTo>
                      <a:pt x="873" y="2807"/>
                    </a:lnTo>
                    <a:lnTo>
                      <a:pt x="1050" y="2858"/>
                    </a:lnTo>
                    <a:lnTo>
                      <a:pt x="1012" y="2871"/>
                    </a:lnTo>
                    <a:lnTo>
                      <a:pt x="886" y="2896"/>
                    </a:lnTo>
                    <a:lnTo>
                      <a:pt x="722" y="2946"/>
                    </a:lnTo>
                    <a:lnTo>
                      <a:pt x="633" y="2984"/>
                    </a:lnTo>
                    <a:lnTo>
                      <a:pt x="532" y="3035"/>
                    </a:lnTo>
                    <a:lnTo>
                      <a:pt x="443" y="3098"/>
                    </a:lnTo>
                    <a:lnTo>
                      <a:pt x="342" y="3161"/>
                    </a:lnTo>
                    <a:lnTo>
                      <a:pt x="254" y="3250"/>
                    </a:lnTo>
                    <a:lnTo>
                      <a:pt x="178" y="3351"/>
                    </a:lnTo>
                    <a:lnTo>
                      <a:pt x="102" y="3465"/>
                    </a:lnTo>
                    <a:lnTo>
                      <a:pt x="51" y="3591"/>
                    </a:lnTo>
                    <a:lnTo>
                      <a:pt x="14" y="3730"/>
                    </a:lnTo>
                    <a:lnTo>
                      <a:pt x="1" y="3895"/>
                    </a:lnTo>
                    <a:lnTo>
                      <a:pt x="14" y="4059"/>
                    </a:lnTo>
                    <a:lnTo>
                      <a:pt x="39" y="4211"/>
                    </a:lnTo>
                    <a:lnTo>
                      <a:pt x="89" y="4350"/>
                    </a:lnTo>
                    <a:lnTo>
                      <a:pt x="165" y="4476"/>
                    </a:lnTo>
                    <a:lnTo>
                      <a:pt x="254" y="4577"/>
                    </a:lnTo>
                    <a:lnTo>
                      <a:pt x="342" y="4678"/>
                    </a:lnTo>
                    <a:lnTo>
                      <a:pt x="443" y="4767"/>
                    </a:lnTo>
                    <a:lnTo>
                      <a:pt x="557" y="4843"/>
                    </a:lnTo>
                    <a:lnTo>
                      <a:pt x="658" y="4906"/>
                    </a:lnTo>
                    <a:lnTo>
                      <a:pt x="759" y="4957"/>
                    </a:lnTo>
                    <a:lnTo>
                      <a:pt x="949" y="5032"/>
                    </a:lnTo>
                    <a:lnTo>
                      <a:pt x="1075" y="5083"/>
                    </a:lnTo>
                    <a:lnTo>
                      <a:pt x="1126" y="5096"/>
                    </a:lnTo>
                    <a:lnTo>
                      <a:pt x="1113" y="5146"/>
                    </a:lnTo>
                    <a:lnTo>
                      <a:pt x="1075" y="5285"/>
                    </a:lnTo>
                    <a:lnTo>
                      <a:pt x="1038" y="5500"/>
                    </a:lnTo>
                    <a:lnTo>
                      <a:pt x="1025" y="5614"/>
                    </a:lnTo>
                    <a:lnTo>
                      <a:pt x="1025" y="5753"/>
                    </a:lnTo>
                    <a:lnTo>
                      <a:pt x="1038" y="5892"/>
                    </a:lnTo>
                    <a:lnTo>
                      <a:pt x="1050" y="6044"/>
                    </a:lnTo>
                    <a:lnTo>
                      <a:pt x="1088" y="6196"/>
                    </a:lnTo>
                    <a:lnTo>
                      <a:pt x="1151" y="6335"/>
                    </a:lnTo>
                    <a:lnTo>
                      <a:pt x="1227" y="6486"/>
                    </a:lnTo>
                    <a:lnTo>
                      <a:pt x="1341" y="6625"/>
                    </a:lnTo>
                    <a:lnTo>
                      <a:pt x="1467" y="6764"/>
                    </a:lnTo>
                    <a:lnTo>
                      <a:pt x="1632" y="6891"/>
                    </a:lnTo>
                    <a:lnTo>
                      <a:pt x="1644" y="6941"/>
                    </a:lnTo>
                    <a:lnTo>
                      <a:pt x="1670" y="7068"/>
                    </a:lnTo>
                    <a:lnTo>
                      <a:pt x="1720" y="7258"/>
                    </a:lnTo>
                    <a:lnTo>
                      <a:pt x="1758" y="7371"/>
                    </a:lnTo>
                    <a:lnTo>
                      <a:pt x="1821" y="7498"/>
                    </a:lnTo>
                    <a:lnTo>
                      <a:pt x="1885" y="7612"/>
                    </a:lnTo>
                    <a:lnTo>
                      <a:pt x="1960" y="7738"/>
                    </a:lnTo>
                    <a:lnTo>
                      <a:pt x="2049" y="7864"/>
                    </a:lnTo>
                    <a:lnTo>
                      <a:pt x="2150" y="7978"/>
                    </a:lnTo>
                    <a:lnTo>
                      <a:pt x="2277" y="8092"/>
                    </a:lnTo>
                    <a:lnTo>
                      <a:pt x="2416" y="8193"/>
                    </a:lnTo>
                    <a:lnTo>
                      <a:pt x="2580" y="8282"/>
                    </a:lnTo>
                    <a:lnTo>
                      <a:pt x="2757" y="8357"/>
                    </a:lnTo>
                    <a:lnTo>
                      <a:pt x="2972" y="8421"/>
                    </a:lnTo>
                    <a:lnTo>
                      <a:pt x="3263" y="8497"/>
                    </a:lnTo>
                    <a:lnTo>
                      <a:pt x="3983" y="8636"/>
                    </a:lnTo>
                    <a:lnTo>
                      <a:pt x="4830" y="8787"/>
                    </a:lnTo>
                    <a:lnTo>
                      <a:pt x="5715" y="8926"/>
                    </a:lnTo>
                    <a:lnTo>
                      <a:pt x="7258" y="9154"/>
                    </a:lnTo>
                    <a:lnTo>
                      <a:pt x="7915" y="9242"/>
                    </a:lnTo>
                    <a:lnTo>
                      <a:pt x="8560" y="2289"/>
                    </a:lnTo>
                    <a:lnTo>
                      <a:pt x="8269" y="2049"/>
                    </a:lnTo>
                    <a:lnTo>
                      <a:pt x="7940" y="1783"/>
                    </a:lnTo>
                    <a:lnTo>
                      <a:pt x="7536" y="1480"/>
                    </a:lnTo>
                    <a:lnTo>
                      <a:pt x="7081" y="1151"/>
                    </a:lnTo>
                    <a:lnTo>
                      <a:pt x="6840" y="999"/>
                    </a:lnTo>
                    <a:lnTo>
                      <a:pt x="6600" y="848"/>
                    </a:lnTo>
                    <a:lnTo>
                      <a:pt x="6360" y="709"/>
                    </a:lnTo>
                    <a:lnTo>
                      <a:pt x="6120" y="595"/>
                    </a:lnTo>
                    <a:lnTo>
                      <a:pt x="5892" y="494"/>
                    </a:lnTo>
                    <a:lnTo>
                      <a:pt x="5677" y="418"/>
                    </a:lnTo>
                    <a:lnTo>
                      <a:pt x="5248" y="304"/>
                    </a:lnTo>
                    <a:lnTo>
                      <a:pt x="4805" y="203"/>
                    </a:lnTo>
                    <a:lnTo>
                      <a:pt x="4350" y="115"/>
                    </a:lnTo>
                    <a:lnTo>
                      <a:pt x="3920" y="39"/>
                    </a:lnTo>
                    <a:lnTo>
                      <a:pt x="3528" y="1"/>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4;p16">
                <a:extLst>
                  <a:ext uri="{FF2B5EF4-FFF2-40B4-BE49-F238E27FC236}">
                    <a16:creationId xmlns:a16="http://schemas.microsoft.com/office/drawing/2014/main" id="{1BF33B34-9D27-C7A3-BDA8-98B7FB130231}"/>
                  </a:ext>
                </a:extLst>
              </p:cNvPr>
              <p:cNvSpPr/>
              <p:nvPr/>
            </p:nvSpPr>
            <p:spPr>
              <a:xfrm>
                <a:off x="4988425" y="2625650"/>
                <a:ext cx="141300" cy="203575"/>
              </a:xfrm>
              <a:custGeom>
                <a:avLst/>
                <a:gdLst/>
                <a:ahLst/>
                <a:cxnLst/>
                <a:rect l="l" t="t" r="r" b="b"/>
                <a:pathLst>
                  <a:path w="5652" h="8143" extrusionOk="0">
                    <a:moveTo>
                      <a:pt x="1075" y="1"/>
                    </a:moveTo>
                    <a:lnTo>
                      <a:pt x="973" y="13"/>
                    </a:lnTo>
                    <a:lnTo>
                      <a:pt x="860" y="26"/>
                    </a:lnTo>
                    <a:lnTo>
                      <a:pt x="759" y="51"/>
                    </a:lnTo>
                    <a:lnTo>
                      <a:pt x="657" y="102"/>
                    </a:lnTo>
                    <a:lnTo>
                      <a:pt x="544" y="152"/>
                    </a:lnTo>
                    <a:lnTo>
                      <a:pt x="455" y="228"/>
                    </a:lnTo>
                    <a:lnTo>
                      <a:pt x="367" y="329"/>
                    </a:lnTo>
                    <a:lnTo>
                      <a:pt x="278" y="443"/>
                    </a:lnTo>
                    <a:lnTo>
                      <a:pt x="215" y="582"/>
                    </a:lnTo>
                    <a:lnTo>
                      <a:pt x="152" y="734"/>
                    </a:lnTo>
                    <a:lnTo>
                      <a:pt x="126" y="886"/>
                    </a:lnTo>
                    <a:lnTo>
                      <a:pt x="101" y="1037"/>
                    </a:lnTo>
                    <a:lnTo>
                      <a:pt x="89" y="1189"/>
                    </a:lnTo>
                    <a:lnTo>
                      <a:pt x="101" y="1328"/>
                    </a:lnTo>
                    <a:lnTo>
                      <a:pt x="114" y="1467"/>
                    </a:lnTo>
                    <a:lnTo>
                      <a:pt x="126" y="1606"/>
                    </a:lnTo>
                    <a:lnTo>
                      <a:pt x="152" y="1720"/>
                    </a:lnTo>
                    <a:lnTo>
                      <a:pt x="215" y="1935"/>
                    </a:lnTo>
                    <a:lnTo>
                      <a:pt x="278" y="2112"/>
                    </a:lnTo>
                    <a:lnTo>
                      <a:pt x="354" y="2251"/>
                    </a:lnTo>
                    <a:lnTo>
                      <a:pt x="329" y="2276"/>
                    </a:lnTo>
                    <a:lnTo>
                      <a:pt x="253" y="2352"/>
                    </a:lnTo>
                    <a:lnTo>
                      <a:pt x="164" y="2479"/>
                    </a:lnTo>
                    <a:lnTo>
                      <a:pt x="114" y="2554"/>
                    </a:lnTo>
                    <a:lnTo>
                      <a:pt x="76" y="2656"/>
                    </a:lnTo>
                    <a:lnTo>
                      <a:pt x="38" y="2757"/>
                    </a:lnTo>
                    <a:lnTo>
                      <a:pt x="13" y="2883"/>
                    </a:lnTo>
                    <a:lnTo>
                      <a:pt x="0" y="3010"/>
                    </a:lnTo>
                    <a:lnTo>
                      <a:pt x="0" y="3149"/>
                    </a:lnTo>
                    <a:lnTo>
                      <a:pt x="25" y="3313"/>
                    </a:lnTo>
                    <a:lnTo>
                      <a:pt x="63" y="3477"/>
                    </a:lnTo>
                    <a:lnTo>
                      <a:pt x="126" y="3667"/>
                    </a:lnTo>
                    <a:lnTo>
                      <a:pt x="215" y="3857"/>
                    </a:lnTo>
                    <a:lnTo>
                      <a:pt x="164" y="3970"/>
                    </a:lnTo>
                    <a:lnTo>
                      <a:pt x="126" y="4097"/>
                    </a:lnTo>
                    <a:lnTo>
                      <a:pt x="101" y="4261"/>
                    </a:lnTo>
                    <a:lnTo>
                      <a:pt x="101" y="4350"/>
                    </a:lnTo>
                    <a:lnTo>
                      <a:pt x="101" y="4438"/>
                    </a:lnTo>
                    <a:lnTo>
                      <a:pt x="114" y="4527"/>
                    </a:lnTo>
                    <a:lnTo>
                      <a:pt x="126" y="4628"/>
                    </a:lnTo>
                    <a:lnTo>
                      <a:pt x="164" y="4716"/>
                    </a:lnTo>
                    <a:lnTo>
                      <a:pt x="215" y="4805"/>
                    </a:lnTo>
                    <a:lnTo>
                      <a:pt x="278" y="4893"/>
                    </a:lnTo>
                    <a:lnTo>
                      <a:pt x="354" y="4982"/>
                    </a:lnTo>
                    <a:lnTo>
                      <a:pt x="329" y="5032"/>
                    </a:lnTo>
                    <a:lnTo>
                      <a:pt x="278" y="5197"/>
                    </a:lnTo>
                    <a:lnTo>
                      <a:pt x="253" y="5298"/>
                    </a:lnTo>
                    <a:lnTo>
                      <a:pt x="240" y="5437"/>
                    </a:lnTo>
                    <a:lnTo>
                      <a:pt x="228" y="5576"/>
                    </a:lnTo>
                    <a:lnTo>
                      <a:pt x="240" y="5740"/>
                    </a:lnTo>
                    <a:lnTo>
                      <a:pt x="266" y="5917"/>
                    </a:lnTo>
                    <a:lnTo>
                      <a:pt x="303" y="6094"/>
                    </a:lnTo>
                    <a:lnTo>
                      <a:pt x="379" y="6284"/>
                    </a:lnTo>
                    <a:lnTo>
                      <a:pt x="480" y="6486"/>
                    </a:lnTo>
                    <a:lnTo>
                      <a:pt x="619" y="6676"/>
                    </a:lnTo>
                    <a:lnTo>
                      <a:pt x="695" y="6777"/>
                    </a:lnTo>
                    <a:lnTo>
                      <a:pt x="796" y="6878"/>
                    </a:lnTo>
                    <a:lnTo>
                      <a:pt x="898" y="6979"/>
                    </a:lnTo>
                    <a:lnTo>
                      <a:pt x="1011" y="7081"/>
                    </a:lnTo>
                    <a:lnTo>
                      <a:pt x="1125" y="7169"/>
                    </a:lnTo>
                    <a:lnTo>
                      <a:pt x="1264" y="7270"/>
                    </a:lnTo>
                    <a:lnTo>
                      <a:pt x="1555" y="7447"/>
                    </a:lnTo>
                    <a:lnTo>
                      <a:pt x="1846" y="7599"/>
                    </a:lnTo>
                    <a:lnTo>
                      <a:pt x="2137" y="7738"/>
                    </a:lnTo>
                    <a:lnTo>
                      <a:pt x="2427" y="7839"/>
                    </a:lnTo>
                    <a:lnTo>
                      <a:pt x="2706" y="7928"/>
                    </a:lnTo>
                    <a:lnTo>
                      <a:pt x="2971" y="7991"/>
                    </a:lnTo>
                    <a:lnTo>
                      <a:pt x="3236" y="8041"/>
                    </a:lnTo>
                    <a:lnTo>
                      <a:pt x="3477" y="8079"/>
                    </a:lnTo>
                    <a:lnTo>
                      <a:pt x="3704" y="8105"/>
                    </a:lnTo>
                    <a:lnTo>
                      <a:pt x="3907" y="8130"/>
                    </a:lnTo>
                    <a:lnTo>
                      <a:pt x="4248" y="8142"/>
                    </a:lnTo>
                    <a:lnTo>
                      <a:pt x="4475" y="8130"/>
                    </a:lnTo>
                    <a:lnTo>
                      <a:pt x="4551" y="8130"/>
                    </a:lnTo>
                    <a:lnTo>
                      <a:pt x="4008" y="6638"/>
                    </a:lnTo>
                    <a:lnTo>
                      <a:pt x="4261" y="6613"/>
                    </a:lnTo>
                    <a:lnTo>
                      <a:pt x="4501" y="6562"/>
                    </a:lnTo>
                    <a:lnTo>
                      <a:pt x="4615" y="6524"/>
                    </a:lnTo>
                    <a:lnTo>
                      <a:pt x="4716" y="6474"/>
                    </a:lnTo>
                    <a:lnTo>
                      <a:pt x="4817" y="6436"/>
                    </a:lnTo>
                    <a:lnTo>
                      <a:pt x="4905" y="6373"/>
                    </a:lnTo>
                    <a:lnTo>
                      <a:pt x="4981" y="6322"/>
                    </a:lnTo>
                    <a:lnTo>
                      <a:pt x="5044" y="6259"/>
                    </a:lnTo>
                    <a:lnTo>
                      <a:pt x="5095" y="6183"/>
                    </a:lnTo>
                    <a:lnTo>
                      <a:pt x="5133" y="6107"/>
                    </a:lnTo>
                    <a:lnTo>
                      <a:pt x="5158" y="6031"/>
                    </a:lnTo>
                    <a:lnTo>
                      <a:pt x="5171" y="5955"/>
                    </a:lnTo>
                    <a:lnTo>
                      <a:pt x="5158" y="5867"/>
                    </a:lnTo>
                    <a:lnTo>
                      <a:pt x="5120" y="5778"/>
                    </a:lnTo>
                    <a:lnTo>
                      <a:pt x="5070" y="5677"/>
                    </a:lnTo>
                    <a:lnTo>
                      <a:pt x="4994" y="5589"/>
                    </a:lnTo>
                    <a:lnTo>
                      <a:pt x="4905" y="5513"/>
                    </a:lnTo>
                    <a:lnTo>
                      <a:pt x="4804" y="5450"/>
                    </a:lnTo>
                    <a:lnTo>
                      <a:pt x="4690" y="5386"/>
                    </a:lnTo>
                    <a:lnTo>
                      <a:pt x="4577" y="5336"/>
                    </a:lnTo>
                    <a:lnTo>
                      <a:pt x="4336" y="5260"/>
                    </a:lnTo>
                    <a:lnTo>
                      <a:pt x="4109" y="5209"/>
                    </a:lnTo>
                    <a:lnTo>
                      <a:pt x="3907" y="5184"/>
                    </a:lnTo>
                    <a:lnTo>
                      <a:pt x="3730" y="5159"/>
                    </a:lnTo>
                    <a:lnTo>
                      <a:pt x="3730" y="5159"/>
                    </a:lnTo>
                    <a:lnTo>
                      <a:pt x="3957" y="5172"/>
                    </a:lnTo>
                    <a:lnTo>
                      <a:pt x="4185" y="5172"/>
                    </a:lnTo>
                    <a:lnTo>
                      <a:pt x="4463" y="5146"/>
                    </a:lnTo>
                    <a:lnTo>
                      <a:pt x="4602" y="5134"/>
                    </a:lnTo>
                    <a:lnTo>
                      <a:pt x="4741" y="5108"/>
                    </a:lnTo>
                    <a:lnTo>
                      <a:pt x="4867" y="5070"/>
                    </a:lnTo>
                    <a:lnTo>
                      <a:pt x="4994" y="5020"/>
                    </a:lnTo>
                    <a:lnTo>
                      <a:pt x="5108" y="4969"/>
                    </a:lnTo>
                    <a:lnTo>
                      <a:pt x="5196" y="4893"/>
                    </a:lnTo>
                    <a:lnTo>
                      <a:pt x="5272" y="4818"/>
                    </a:lnTo>
                    <a:lnTo>
                      <a:pt x="5297" y="4767"/>
                    </a:lnTo>
                    <a:lnTo>
                      <a:pt x="5323" y="4716"/>
                    </a:lnTo>
                    <a:lnTo>
                      <a:pt x="5348" y="4615"/>
                    </a:lnTo>
                    <a:lnTo>
                      <a:pt x="5360" y="4514"/>
                    </a:lnTo>
                    <a:lnTo>
                      <a:pt x="5360" y="4426"/>
                    </a:lnTo>
                    <a:lnTo>
                      <a:pt x="5348" y="4350"/>
                    </a:lnTo>
                    <a:lnTo>
                      <a:pt x="5335" y="4274"/>
                    </a:lnTo>
                    <a:lnTo>
                      <a:pt x="5310" y="4198"/>
                    </a:lnTo>
                    <a:lnTo>
                      <a:pt x="5234" y="4084"/>
                    </a:lnTo>
                    <a:lnTo>
                      <a:pt x="5158" y="3983"/>
                    </a:lnTo>
                    <a:lnTo>
                      <a:pt x="5095" y="3907"/>
                    </a:lnTo>
                    <a:lnTo>
                      <a:pt x="5019" y="3857"/>
                    </a:lnTo>
                    <a:lnTo>
                      <a:pt x="5133" y="3844"/>
                    </a:lnTo>
                    <a:lnTo>
                      <a:pt x="5234" y="3831"/>
                    </a:lnTo>
                    <a:lnTo>
                      <a:pt x="5335" y="3793"/>
                    </a:lnTo>
                    <a:lnTo>
                      <a:pt x="5411" y="3743"/>
                    </a:lnTo>
                    <a:lnTo>
                      <a:pt x="5487" y="3680"/>
                    </a:lnTo>
                    <a:lnTo>
                      <a:pt x="5550" y="3616"/>
                    </a:lnTo>
                    <a:lnTo>
                      <a:pt x="5601" y="3541"/>
                    </a:lnTo>
                    <a:lnTo>
                      <a:pt x="5639" y="3452"/>
                    </a:lnTo>
                    <a:lnTo>
                      <a:pt x="5651" y="3364"/>
                    </a:lnTo>
                    <a:lnTo>
                      <a:pt x="5651" y="3275"/>
                    </a:lnTo>
                    <a:lnTo>
                      <a:pt x="5639" y="3174"/>
                    </a:lnTo>
                    <a:lnTo>
                      <a:pt x="5601" y="3085"/>
                    </a:lnTo>
                    <a:lnTo>
                      <a:pt x="5537" y="2997"/>
                    </a:lnTo>
                    <a:lnTo>
                      <a:pt x="5449" y="2896"/>
                    </a:lnTo>
                    <a:lnTo>
                      <a:pt x="5348" y="2807"/>
                    </a:lnTo>
                    <a:lnTo>
                      <a:pt x="5209" y="2731"/>
                    </a:lnTo>
                    <a:lnTo>
                      <a:pt x="5044" y="2656"/>
                    </a:lnTo>
                    <a:lnTo>
                      <a:pt x="4855" y="2592"/>
                    </a:lnTo>
                    <a:lnTo>
                      <a:pt x="4652" y="2542"/>
                    </a:lnTo>
                    <a:lnTo>
                      <a:pt x="4438" y="2491"/>
                    </a:lnTo>
                    <a:lnTo>
                      <a:pt x="4210" y="2453"/>
                    </a:lnTo>
                    <a:lnTo>
                      <a:pt x="3982" y="2428"/>
                    </a:lnTo>
                    <a:lnTo>
                      <a:pt x="3527" y="2403"/>
                    </a:lnTo>
                    <a:lnTo>
                      <a:pt x="3110" y="2390"/>
                    </a:lnTo>
                    <a:lnTo>
                      <a:pt x="2453" y="2390"/>
                    </a:lnTo>
                    <a:lnTo>
                      <a:pt x="2326" y="2061"/>
                    </a:lnTo>
                    <a:lnTo>
                      <a:pt x="2883" y="2061"/>
                    </a:lnTo>
                    <a:lnTo>
                      <a:pt x="3325" y="2099"/>
                    </a:lnTo>
                    <a:lnTo>
                      <a:pt x="3578" y="2125"/>
                    </a:lnTo>
                    <a:lnTo>
                      <a:pt x="3856" y="2150"/>
                    </a:lnTo>
                    <a:lnTo>
                      <a:pt x="4020" y="2175"/>
                    </a:lnTo>
                    <a:lnTo>
                      <a:pt x="4185" y="2175"/>
                    </a:lnTo>
                    <a:lnTo>
                      <a:pt x="4349" y="2163"/>
                    </a:lnTo>
                    <a:lnTo>
                      <a:pt x="4513" y="2137"/>
                    </a:lnTo>
                    <a:lnTo>
                      <a:pt x="4665" y="2087"/>
                    </a:lnTo>
                    <a:lnTo>
                      <a:pt x="4804" y="2036"/>
                    </a:lnTo>
                    <a:lnTo>
                      <a:pt x="4931" y="1973"/>
                    </a:lnTo>
                    <a:lnTo>
                      <a:pt x="5044" y="1884"/>
                    </a:lnTo>
                    <a:lnTo>
                      <a:pt x="5120" y="1796"/>
                    </a:lnTo>
                    <a:lnTo>
                      <a:pt x="5158" y="1745"/>
                    </a:lnTo>
                    <a:lnTo>
                      <a:pt x="5183" y="1695"/>
                    </a:lnTo>
                    <a:lnTo>
                      <a:pt x="5196" y="1632"/>
                    </a:lnTo>
                    <a:lnTo>
                      <a:pt x="5209" y="1568"/>
                    </a:lnTo>
                    <a:lnTo>
                      <a:pt x="5209" y="1518"/>
                    </a:lnTo>
                    <a:lnTo>
                      <a:pt x="5196" y="1442"/>
                    </a:lnTo>
                    <a:lnTo>
                      <a:pt x="5183" y="1379"/>
                    </a:lnTo>
                    <a:lnTo>
                      <a:pt x="5158" y="1303"/>
                    </a:lnTo>
                    <a:lnTo>
                      <a:pt x="5108" y="1240"/>
                    </a:lnTo>
                    <a:lnTo>
                      <a:pt x="5070" y="1164"/>
                    </a:lnTo>
                    <a:lnTo>
                      <a:pt x="5006" y="1075"/>
                    </a:lnTo>
                    <a:lnTo>
                      <a:pt x="4931" y="999"/>
                    </a:lnTo>
                    <a:lnTo>
                      <a:pt x="4754" y="835"/>
                    </a:lnTo>
                    <a:lnTo>
                      <a:pt x="4640" y="747"/>
                    </a:lnTo>
                    <a:lnTo>
                      <a:pt x="4526" y="671"/>
                    </a:lnTo>
                    <a:lnTo>
                      <a:pt x="4286" y="532"/>
                    </a:lnTo>
                    <a:lnTo>
                      <a:pt x="4033" y="405"/>
                    </a:lnTo>
                    <a:lnTo>
                      <a:pt x="3767" y="317"/>
                    </a:lnTo>
                    <a:lnTo>
                      <a:pt x="3502" y="241"/>
                    </a:lnTo>
                    <a:lnTo>
                      <a:pt x="3224" y="178"/>
                    </a:lnTo>
                    <a:lnTo>
                      <a:pt x="2958" y="127"/>
                    </a:lnTo>
                    <a:lnTo>
                      <a:pt x="2693" y="89"/>
                    </a:lnTo>
                    <a:lnTo>
                      <a:pt x="2453" y="64"/>
                    </a:lnTo>
                    <a:lnTo>
                      <a:pt x="2225" y="51"/>
                    </a:lnTo>
                    <a:lnTo>
                      <a:pt x="1833" y="39"/>
                    </a:lnTo>
                    <a:lnTo>
                      <a:pt x="1580" y="39"/>
                    </a:lnTo>
                    <a:lnTo>
                      <a:pt x="1479" y="51"/>
                    </a:lnTo>
                    <a:lnTo>
                      <a:pt x="1441" y="39"/>
                    </a:lnTo>
                    <a:lnTo>
                      <a:pt x="1327" y="13"/>
                    </a:lnTo>
                    <a:lnTo>
                      <a:pt x="1163" y="1"/>
                    </a:lnTo>
                    <a:close/>
                  </a:path>
                </a:pathLst>
              </a:custGeom>
              <a:solidFill>
                <a:srgbClr val="BF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5;p16">
                <a:extLst>
                  <a:ext uri="{FF2B5EF4-FFF2-40B4-BE49-F238E27FC236}">
                    <a16:creationId xmlns:a16="http://schemas.microsoft.com/office/drawing/2014/main" id="{76080CBD-455E-DED6-F2B5-E1821C957DA1}"/>
                  </a:ext>
                </a:extLst>
              </p:cNvPr>
              <p:cNvSpPr/>
              <p:nvPr/>
            </p:nvSpPr>
            <p:spPr>
              <a:xfrm>
                <a:off x="1625200" y="4389300"/>
                <a:ext cx="81250" cy="1087575"/>
              </a:xfrm>
              <a:custGeom>
                <a:avLst/>
                <a:gdLst/>
                <a:ahLst/>
                <a:cxnLst/>
                <a:rect l="l" t="t" r="r" b="b"/>
                <a:pathLst>
                  <a:path w="3250" h="43503" extrusionOk="0">
                    <a:moveTo>
                      <a:pt x="0" y="0"/>
                    </a:moveTo>
                    <a:lnTo>
                      <a:pt x="0" y="43503"/>
                    </a:lnTo>
                    <a:lnTo>
                      <a:pt x="3249" y="43503"/>
                    </a:lnTo>
                    <a:lnTo>
                      <a:pt x="32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6;p16">
                <a:extLst>
                  <a:ext uri="{FF2B5EF4-FFF2-40B4-BE49-F238E27FC236}">
                    <a16:creationId xmlns:a16="http://schemas.microsoft.com/office/drawing/2014/main" id="{53B0D7AB-3140-4029-BF74-5633FB5325A0}"/>
                  </a:ext>
                </a:extLst>
              </p:cNvPr>
              <p:cNvSpPr/>
              <p:nvPr/>
            </p:nvSpPr>
            <p:spPr>
              <a:xfrm>
                <a:off x="1224125" y="4187650"/>
                <a:ext cx="869825" cy="262025"/>
              </a:xfrm>
              <a:custGeom>
                <a:avLst/>
                <a:gdLst/>
                <a:ahLst/>
                <a:cxnLst/>
                <a:rect l="l" t="t" r="r" b="b"/>
                <a:pathLst>
                  <a:path w="34793" h="10481" extrusionOk="0">
                    <a:moveTo>
                      <a:pt x="3262" y="0"/>
                    </a:moveTo>
                    <a:lnTo>
                      <a:pt x="3097" y="13"/>
                    </a:lnTo>
                    <a:lnTo>
                      <a:pt x="2933" y="25"/>
                    </a:lnTo>
                    <a:lnTo>
                      <a:pt x="2769" y="38"/>
                    </a:lnTo>
                    <a:lnTo>
                      <a:pt x="2604" y="76"/>
                    </a:lnTo>
                    <a:lnTo>
                      <a:pt x="2453" y="114"/>
                    </a:lnTo>
                    <a:lnTo>
                      <a:pt x="2288" y="152"/>
                    </a:lnTo>
                    <a:lnTo>
                      <a:pt x="2137" y="202"/>
                    </a:lnTo>
                    <a:lnTo>
                      <a:pt x="1998" y="266"/>
                    </a:lnTo>
                    <a:lnTo>
                      <a:pt x="1846" y="329"/>
                    </a:lnTo>
                    <a:lnTo>
                      <a:pt x="1707" y="405"/>
                    </a:lnTo>
                    <a:lnTo>
                      <a:pt x="1568" y="481"/>
                    </a:lnTo>
                    <a:lnTo>
                      <a:pt x="1441" y="556"/>
                    </a:lnTo>
                    <a:lnTo>
                      <a:pt x="1188" y="746"/>
                    </a:lnTo>
                    <a:lnTo>
                      <a:pt x="961" y="961"/>
                    </a:lnTo>
                    <a:lnTo>
                      <a:pt x="746" y="1189"/>
                    </a:lnTo>
                    <a:lnTo>
                      <a:pt x="556" y="1441"/>
                    </a:lnTo>
                    <a:lnTo>
                      <a:pt x="468" y="1580"/>
                    </a:lnTo>
                    <a:lnTo>
                      <a:pt x="392" y="1719"/>
                    </a:lnTo>
                    <a:lnTo>
                      <a:pt x="316" y="1859"/>
                    </a:lnTo>
                    <a:lnTo>
                      <a:pt x="253" y="1998"/>
                    </a:lnTo>
                    <a:lnTo>
                      <a:pt x="202" y="2149"/>
                    </a:lnTo>
                    <a:lnTo>
                      <a:pt x="152" y="2301"/>
                    </a:lnTo>
                    <a:lnTo>
                      <a:pt x="101" y="2453"/>
                    </a:lnTo>
                    <a:lnTo>
                      <a:pt x="63" y="2617"/>
                    </a:lnTo>
                    <a:lnTo>
                      <a:pt x="38" y="2769"/>
                    </a:lnTo>
                    <a:lnTo>
                      <a:pt x="13" y="2933"/>
                    </a:lnTo>
                    <a:lnTo>
                      <a:pt x="0" y="3098"/>
                    </a:lnTo>
                    <a:lnTo>
                      <a:pt x="0" y="3275"/>
                    </a:lnTo>
                    <a:lnTo>
                      <a:pt x="0" y="7219"/>
                    </a:lnTo>
                    <a:lnTo>
                      <a:pt x="0" y="7383"/>
                    </a:lnTo>
                    <a:lnTo>
                      <a:pt x="13" y="7548"/>
                    </a:lnTo>
                    <a:lnTo>
                      <a:pt x="38" y="7712"/>
                    </a:lnTo>
                    <a:lnTo>
                      <a:pt x="63" y="7876"/>
                    </a:lnTo>
                    <a:lnTo>
                      <a:pt x="101" y="8028"/>
                    </a:lnTo>
                    <a:lnTo>
                      <a:pt x="152" y="8180"/>
                    </a:lnTo>
                    <a:lnTo>
                      <a:pt x="202" y="8332"/>
                    </a:lnTo>
                    <a:lnTo>
                      <a:pt x="253" y="8483"/>
                    </a:lnTo>
                    <a:lnTo>
                      <a:pt x="316" y="8635"/>
                    </a:lnTo>
                    <a:lnTo>
                      <a:pt x="392" y="8774"/>
                    </a:lnTo>
                    <a:lnTo>
                      <a:pt x="468" y="8913"/>
                    </a:lnTo>
                    <a:lnTo>
                      <a:pt x="556" y="9040"/>
                    </a:lnTo>
                    <a:lnTo>
                      <a:pt x="746" y="9292"/>
                    </a:lnTo>
                    <a:lnTo>
                      <a:pt x="961" y="9520"/>
                    </a:lnTo>
                    <a:lnTo>
                      <a:pt x="1188" y="9735"/>
                    </a:lnTo>
                    <a:lnTo>
                      <a:pt x="1441" y="9925"/>
                    </a:lnTo>
                    <a:lnTo>
                      <a:pt x="1568" y="10000"/>
                    </a:lnTo>
                    <a:lnTo>
                      <a:pt x="1707" y="10089"/>
                    </a:lnTo>
                    <a:lnTo>
                      <a:pt x="1846" y="10152"/>
                    </a:lnTo>
                    <a:lnTo>
                      <a:pt x="1998" y="10228"/>
                    </a:lnTo>
                    <a:lnTo>
                      <a:pt x="2137" y="10278"/>
                    </a:lnTo>
                    <a:lnTo>
                      <a:pt x="2288" y="10329"/>
                    </a:lnTo>
                    <a:lnTo>
                      <a:pt x="2453" y="10380"/>
                    </a:lnTo>
                    <a:lnTo>
                      <a:pt x="2604" y="10418"/>
                    </a:lnTo>
                    <a:lnTo>
                      <a:pt x="2769" y="10443"/>
                    </a:lnTo>
                    <a:lnTo>
                      <a:pt x="2933" y="10468"/>
                    </a:lnTo>
                    <a:lnTo>
                      <a:pt x="3097" y="10481"/>
                    </a:lnTo>
                    <a:lnTo>
                      <a:pt x="31695" y="10481"/>
                    </a:lnTo>
                    <a:lnTo>
                      <a:pt x="31859" y="10468"/>
                    </a:lnTo>
                    <a:lnTo>
                      <a:pt x="32023" y="10443"/>
                    </a:lnTo>
                    <a:lnTo>
                      <a:pt x="32175" y="10418"/>
                    </a:lnTo>
                    <a:lnTo>
                      <a:pt x="32339" y="10380"/>
                    </a:lnTo>
                    <a:lnTo>
                      <a:pt x="32491" y="10329"/>
                    </a:lnTo>
                    <a:lnTo>
                      <a:pt x="32643" y="10278"/>
                    </a:lnTo>
                    <a:lnTo>
                      <a:pt x="32795" y="10228"/>
                    </a:lnTo>
                    <a:lnTo>
                      <a:pt x="32934" y="10152"/>
                    </a:lnTo>
                    <a:lnTo>
                      <a:pt x="33073" y="10089"/>
                    </a:lnTo>
                    <a:lnTo>
                      <a:pt x="33212" y="10000"/>
                    </a:lnTo>
                    <a:lnTo>
                      <a:pt x="33351" y="9925"/>
                    </a:lnTo>
                    <a:lnTo>
                      <a:pt x="33604" y="9735"/>
                    </a:lnTo>
                    <a:lnTo>
                      <a:pt x="33831" y="9520"/>
                    </a:lnTo>
                    <a:lnTo>
                      <a:pt x="34046" y="9292"/>
                    </a:lnTo>
                    <a:lnTo>
                      <a:pt x="34236" y="9040"/>
                    </a:lnTo>
                    <a:lnTo>
                      <a:pt x="34312" y="8913"/>
                    </a:lnTo>
                    <a:lnTo>
                      <a:pt x="34388" y="8774"/>
                    </a:lnTo>
                    <a:lnTo>
                      <a:pt x="34463" y="8635"/>
                    </a:lnTo>
                    <a:lnTo>
                      <a:pt x="34527" y="8483"/>
                    </a:lnTo>
                    <a:lnTo>
                      <a:pt x="34590" y="8332"/>
                    </a:lnTo>
                    <a:lnTo>
                      <a:pt x="34640" y="8180"/>
                    </a:lnTo>
                    <a:lnTo>
                      <a:pt x="34691" y="8028"/>
                    </a:lnTo>
                    <a:lnTo>
                      <a:pt x="34716" y="7876"/>
                    </a:lnTo>
                    <a:lnTo>
                      <a:pt x="34754" y="7712"/>
                    </a:lnTo>
                    <a:lnTo>
                      <a:pt x="34767" y="7548"/>
                    </a:lnTo>
                    <a:lnTo>
                      <a:pt x="34779" y="7383"/>
                    </a:lnTo>
                    <a:lnTo>
                      <a:pt x="34792" y="7219"/>
                    </a:lnTo>
                    <a:lnTo>
                      <a:pt x="34792" y="3275"/>
                    </a:lnTo>
                    <a:lnTo>
                      <a:pt x="34779" y="3098"/>
                    </a:lnTo>
                    <a:lnTo>
                      <a:pt x="34767" y="2933"/>
                    </a:lnTo>
                    <a:lnTo>
                      <a:pt x="34754" y="2769"/>
                    </a:lnTo>
                    <a:lnTo>
                      <a:pt x="34716" y="2617"/>
                    </a:lnTo>
                    <a:lnTo>
                      <a:pt x="34691" y="2453"/>
                    </a:lnTo>
                    <a:lnTo>
                      <a:pt x="34640" y="2301"/>
                    </a:lnTo>
                    <a:lnTo>
                      <a:pt x="34590" y="2149"/>
                    </a:lnTo>
                    <a:lnTo>
                      <a:pt x="34527" y="1998"/>
                    </a:lnTo>
                    <a:lnTo>
                      <a:pt x="34463" y="1859"/>
                    </a:lnTo>
                    <a:lnTo>
                      <a:pt x="34388" y="1719"/>
                    </a:lnTo>
                    <a:lnTo>
                      <a:pt x="34312" y="1580"/>
                    </a:lnTo>
                    <a:lnTo>
                      <a:pt x="34236" y="1441"/>
                    </a:lnTo>
                    <a:lnTo>
                      <a:pt x="34046" y="1189"/>
                    </a:lnTo>
                    <a:lnTo>
                      <a:pt x="33831" y="961"/>
                    </a:lnTo>
                    <a:lnTo>
                      <a:pt x="33604" y="746"/>
                    </a:lnTo>
                    <a:lnTo>
                      <a:pt x="33351" y="556"/>
                    </a:lnTo>
                    <a:lnTo>
                      <a:pt x="33212" y="481"/>
                    </a:lnTo>
                    <a:lnTo>
                      <a:pt x="33073" y="405"/>
                    </a:lnTo>
                    <a:lnTo>
                      <a:pt x="32934" y="329"/>
                    </a:lnTo>
                    <a:lnTo>
                      <a:pt x="32795" y="266"/>
                    </a:lnTo>
                    <a:lnTo>
                      <a:pt x="32643" y="202"/>
                    </a:lnTo>
                    <a:lnTo>
                      <a:pt x="32491" y="152"/>
                    </a:lnTo>
                    <a:lnTo>
                      <a:pt x="32339" y="114"/>
                    </a:lnTo>
                    <a:lnTo>
                      <a:pt x="32175" y="76"/>
                    </a:lnTo>
                    <a:lnTo>
                      <a:pt x="32023" y="38"/>
                    </a:lnTo>
                    <a:lnTo>
                      <a:pt x="31859" y="25"/>
                    </a:lnTo>
                    <a:lnTo>
                      <a:pt x="31695" y="13"/>
                    </a:lnTo>
                    <a:lnTo>
                      <a:pt x="315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7;p16">
                <a:extLst>
                  <a:ext uri="{FF2B5EF4-FFF2-40B4-BE49-F238E27FC236}">
                    <a16:creationId xmlns:a16="http://schemas.microsoft.com/office/drawing/2014/main" id="{EA403321-4873-32E7-CABC-784FEA983D29}"/>
                  </a:ext>
                </a:extLst>
              </p:cNvPr>
              <p:cNvSpPr/>
              <p:nvPr/>
            </p:nvSpPr>
            <p:spPr>
              <a:xfrm>
                <a:off x="1673875" y="2937925"/>
                <a:ext cx="690625" cy="940625"/>
              </a:xfrm>
              <a:custGeom>
                <a:avLst/>
                <a:gdLst/>
                <a:ahLst/>
                <a:cxnLst/>
                <a:rect l="l" t="t" r="r" b="b"/>
                <a:pathLst>
                  <a:path w="27625" h="37625" extrusionOk="0">
                    <a:moveTo>
                      <a:pt x="2946" y="1"/>
                    </a:moveTo>
                    <a:lnTo>
                      <a:pt x="2744" y="13"/>
                    </a:lnTo>
                    <a:lnTo>
                      <a:pt x="2541" y="38"/>
                    </a:lnTo>
                    <a:lnTo>
                      <a:pt x="2339" y="64"/>
                    </a:lnTo>
                    <a:lnTo>
                      <a:pt x="2149" y="114"/>
                    </a:lnTo>
                    <a:lnTo>
                      <a:pt x="1947" y="178"/>
                    </a:lnTo>
                    <a:lnTo>
                      <a:pt x="1758" y="253"/>
                    </a:lnTo>
                    <a:lnTo>
                      <a:pt x="1581" y="355"/>
                    </a:lnTo>
                    <a:lnTo>
                      <a:pt x="1391" y="456"/>
                    </a:lnTo>
                    <a:lnTo>
                      <a:pt x="1214" y="569"/>
                    </a:lnTo>
                    <a:lnTo>
                      <a:pt x="1037" y="709"/>
                    </a:lnTo>
                    <a:lnTo>
                      <a:pt x="873" y="848"/>
                    </a:lnTo>
                    <a:lnTo>
                      <a:pt x="708" y="999"/>
                    </a:lnTo>
                    <a:lnTo>
                      <a:pt x="557" y="1176"/>
                    </a:lnTo>
                    <a:lnTo>
                      <a:pt x="405" y="1353"/>
                    </a:lnTo>
                    <a:lnTo>
                      <a:pt x="266" y="1556"/>
                    </a:lnTo>
                    <a:lnTo>
                      <a:pt x="127" y="1758"/>
                    </a:lnTo>
                    <a:lnTo>
                      <a:pt x="0" y="1973"/>
                    </a:lnTo>
                    <a:lnTo>
                      <a:pt x="63" y="6183"/>
                    </a:lnTo>
                    <a:lnTo>
                      <a:pt x="152" y="10519"/>
                    </a:lnTo>
                    <a:lnTo>
                      <a:pt x="253" y="15551"/>
                    </a:lnTo>
                    <a:lnTo>
                      <a:pt x="380" y="20646"/>
                    </a:lnTo>
                    <a:lnTo>
                      <a:pt x="443" y="23023"/>
                    </a:lnTo>
                    <a:lnTo>
                      <a:pt x="506" y="25197"/>
                    </a:lnTo>
                    <a:lnTo>
                      <a:pt x="569" y="27093"/>
                    </a:lnTo>
                    <a:lnTo>
                      <a:pt x="645" y="28623"/>
                    </a:lnTo>
                    <a:lnTo>
                      <a:pt x="708" y="29710"/>
                    </a:lnTo>
                    <a:lnTo>
                      <a:pt x="734" y="30064"/>
                    </a:lnTo>
                    <a:lnTo>
                      <a:pt x="771" y="30279"/>
                    </a:lnTo>
                    <a:lnTo>
                      <a:pt x="809" y="30355"/>
                    </a:lnTo>
                    <a:lnTo>
                      <a:pt x="873" y="30444"/>
                    </a:lnTo>
                    <a:lnTo>
                      <a:pt x="961" y="30520"/>
                    </a:lnTo>
                    <a:lnTo>
                      <a:pt x="1088" y="30621"/>
                    </a:lnTo>
                    <a:lnTo>
                      <a:pt x="1239" y="30722"/>
                    </a:lnTo>
                    <a:lnTo>
                      <a:pt x="1416" y="30823"/>
                    </a:lnTo>
                    <a:lnTo>
                      <a:pt x="1859" y="31038"/>
                    </a:lnTo>
                    <a:lnTo>
                      <a:pt x="2390" y="31278"/>
                    </a:lnTo>
                    <a:lnTo>
                      <a:pt x="3009" y="31531"/>
                    </a:lnTo>
                    <a:lnTo>
                      <a:pt x="3717" y="31797"/>
                    </a:lnTo>
                    <a:lnTo>
                      <a:pt x="4488" y="32087"/>
                    </a:lnTo>
                    <a:lnTo>
                      <a:pt x="5323" y="32378"/>
                    </a:lnTo>
                    <a:lnTo>
                      <a:pt x="6220" y="32669"/>
                    </a:lnTo>
                    <a:lnTo>
                      <a:pt x="7169" y="32972"/>
                    </a:lnTo>
                    <a:lnTo>
                      <a:pt x="8155" y="33288"/>
                    </a:lnTo>
                    <a:lnTo>
                      <a:pt x="10215" y="33908"/>
                    </a:lnTo>
                    <a:lnTo>
                      <a:pt x="12327" y="34540"/>
                    </a:lnTo>
                    <a:lnTo>
                      <a:pt x="14438" y="35134"/>
                    </a:lnTo>
                    <a:lnTo>
                      <a:pt x="16486" y="35703"/>
                    </a:lnTo>
                    <a:lnTo>
                      <a:pt x="18395" y="36234"/>
                    </a:lnTo>
                    <a:lnTo>
                      <a:pt x="20102" y="36689"/>
                    </a:lnTo>
                    <a:lnTo>
                      <a:pt x="22656" y="37372"/>
                    </a:lnTo>
                    <a:lnTo>
                      <a:pt x="23629" y="37625"/>
                    </a:lnTo>
                    <a:lnTo>
                      <a:pt x="27624" y="32467"/>
                    </a:lnTo>
                    <a:lnTo>
                      <a:pt x="8698" y="25450"/>
                    </a:lnTo>
                    <a:lnTo>
                      <a:pt x="8673" y="24527"/>
                    </a:lnTo>
                    <a:lnTo>
                      <a:pt x="8585" y="22100"/>
                    </a:lnTo>
                    <a:lnTo>
                      <a:pt x="8521" y="20456"/>
                    </a:lnTo>
                    <a:lnTo>
                      <a:pt x="8433" y="18610"/>
                    </a:lnTo>
                    <a:lnTo>
                      <a:pt x="8319" y="16613"/>
                    </a:lnTo>
                    <a:lnTo>
                      <a:pt x="8180" y="14527"/>
                    </a:lnTo>
                    <a:lnTo>
                      <a:pt x="8028" y="12415"/>
                    </a:lnTo>
                    <a:lnTo>
                      <a:pt x="7940" y="11366"/>
                    </a:lnTo>
                    <a:lnTo>
                      <a:pt x="7839" y="10329"/>
                    </a:lnTo>
                    <a:lnTo>
                      <a:pt x="7737" y="9318"/>
                    </a:lnTo>
                    <a:lnTo>
                      <a:pt x="7624" y="8345"/>
                    </a:lnTo>
                    <a:lnTo>
                      <a:pt x="7510" y="7396"/>
                    </a:lnTo>
                    <a:lnTo>
                      <a:pt x="7383" y="6499"/>
                    </a:lnTo>
                    <a:lnTo>
                      <a:pt x="7244" y="5639"/>
                    </a:lnTo>
                    <a:lnTo>
                      <a:pt x="7105" y="4855"/>
                    </a:lnTo>
                    <a:lnTo>
                      <a:pt x="6954" y="4122"/>
                    </a:lnTo>
                    <a:lnTo>
                      <a:pt x="6802" y="3465"/>
                    </a:lnTo>
                    <a:lnTo>
                      <a:pt x="6713" y="3174"/>
                    </a:lnTo>
                    <a:lnTo>
                      <a:pt x="6625" y="2896"/>
                    </a:lnTo>
                    <a:lnTo>
                      <a:pt x="6549" y="2643"/>
                    </a:lnTo>
                    <a:lnTo>
                      <a:pt x="6448" y="2415"/>
                    </a:lnTo>
                    <a:lnTo>
                      <a:pt x="6359" y="2200"/>
                    </a:lnTo>
                    <a:lnTo>
                      <a:pt x="6271" y="2023"/>
                    </a:lnTo>
                    <a:lnTo>
                      <a:pt x="6170" y="1859"/>
                    </a:lnTo>
                    <a:lnTo>
                      <a:pt x="6069" y="1733"/>
                    </a:lnTo>
                    <a:lnTo>
                      <a:pt x="5879" y="1505"/>
                    </a:lnTo>
                    <a:lnTo>
                      <a:pt x="5664" y="1290"/>
                    </a:lnTo>
                    <a:lnTo>
                      <a:pt x="5462" y="1100"/>
                    </a:lnTo>
                    <a:lnTo>
                      <a:pt x="5260" y="923"/>
                    </a:lnTo>
                    <a:lnTo>
                      <a:pt x="5045" y="759"/>
                    </a:lnTo>
                    <a:lnTo>
                      <a:pt x="4842" y="620"/>
                    </a:lnTo>
                    <a:lnTo>
                      <a:pt x="4627" y="494"/>
                    </a:lnTo>
                    <a:lnTo>
                      <a:pt x="4412" y="380"/>
                    </a:lnTo>
                    <a:lnTo>
                      <a:pt x="4210" y="279"/>
                    </a:lnTo>
                    <a:lnTo>
                      <a:pt x="3995" y="190"/>
                    </a:lnTo>
                    <a:lnTo>
                      <a:pt x="3780" y="127"/>
                    </a:lnTo>
                    <a:lnTo>
                      <a:pt x="3565" y="76"/>
                    </a:lnTo>
                    <a:lnTo>
                      <a:pt x="3363" y="38"/>
                    </a:lnTo>
                    <a:lnTo>
                      <a:pt x="3148" y="13"/>
                    </a:lnTo>
                    <a:lnTo>
                      <a:pt x="29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p16">
                <a:extLst>
                  <a:ext uri="{FF2B5EF4-FFF2-40B4-BE49-F238E27FC236}">
                    <a16:creationId xmlns:a16="http://schemas.microsoft.com/office/drawing/2014/main" id="{218A698C-DD36-8B86-A456-C993C88CAF7C}"/>
                  </a:ext>
                </a:extLst>
              </p:cNvPr>
              <p:cNvSpPr/>
              <p:nvPr/>
            </p:nvSpPr>
            <p:spPr>
              <a:xfrm>
                <a:off x="2371425" y="5160175"/>
                <a:ext cx="279725" cy="165950"/>
              </a:xfrm>
              <a:custGeom>
                <a:avLst/>
                <a:gdLst/>
                <a:ahLst/>
                <a:cxnLst/>
                <a:rect l="l" t="t" r="r" b="b"/>
                <a:pathLst>
                  <a:path w="11189" h="6638" extrusionOk="0">
                    <a:moveTo>
                      <a:pt x="3464" y="0"/>
                    </a:moveTo>
                    <a:lnTo>
                      <a:pt x="3060" y="25"/>
                    </a:lnTo>
                    <a:lnTo>
                      <a:pt x="2668" y="76"/>
                    </a:lnTo>
                    <a:lnTo>
                      <a:pt x="2289" y="139"/>
                    </a:lnTo>
                    <a:lnTo>
                      <a:pt x="1935" y="215"/>
                    </a:lnTo>
                    <a:lnTo>
                      <a:pt x="1606" y="278"/>
                    </a:lnTo>
                    <a:lnTo>
                      <a:pt x="1328" y="354"/>
                    </a:lnTo>
                    <a:lnTo>
                      <a:pt x="923" y="481"/>
                    </a:lnTo>
                    <a:lnTo>
                      <a:pt x="771" y="519"/>
                    </a:lnTo>
                    <a:lnTo>
                      <a:pt x="0" y="5222"/>
                    </a:lnTo>
                    <a:lnTo>
                      <a:pt x="291" y="5259"/>
                    </a:lnTo>
                    <a:lnTo>
                      <a:pt x="620" y="5310"/>
                    </a:lnTo>
                    <a:lnTo>
                      <a:pt x="1037" y="5373"/>
                    </a:lnTo>
                    <a:lnTo>
                      <a:pt x="1530" y="5487"/>
                    </a:lnTo>
                    <a:lnTo>
                      <a:pt x="2061" y="5613"/>
                    </a:lnTo>
                    <a:lnTo>
                      <a:pt x="2326" y="5689"/>
                    </a:lnTo>
                    <a:lnTo>
                      <a:pt x="2605" y="5778"/>
                    </a:lnTo>
                    <a:lnTo>
                      <a:pt x="2883" y="5879"/>
                    </a:lnTo>
                    <a:lnTo>
                      <a:pt x="3161" y="5993"/>
                    </a:lnTo>
                    <a:lnTo>
                      <a:pt x="3313" y="6043"/>
                    </a:lnTo>
                    <a:lnTo>
                      <a:pt x="3490" y="6094"/>
                    </a:lnTo>
                    <a:lnTo>
                      <a:pt x="3932" y="6208"/>
                    </a:lnTo>
                    <a:lnTo>
                      <a:pt x="4463" y="6309"/>
                    </a:lnTo>
                    <a:lnTo>
                      <a:pt x="5057" y="6397"/>
                    </a:lnTo>
                    <a:lnTo>
                      <a:pt x="5715" y="6473"/>
                    </a:lnTo>
                    <a:lnTo>
                      <a:pt x="6410" y="6536"/>
                    </a:lnTo>
                    <a:lnTo>
                      <a:pt x="7105" y="6600"/>
                    </a:lnTo>
                    <a:lnTo>
                      <a:pt x="7813" y="6625"/>
                    </a:lnTo>
                    <a:lnTo>
                      <a:pt x="8496" y="6638"/>
                    </a:lnTo>
                    <a:lnTo>
                      <a:pt x="9141" y="6638"/>
                    </a:lnTo>
                    <a:lnTo>
                      <a:pt x="9735" y="6600"/>
                    </a:lnTo>
                    <a:lnTo>
                      <a:pt x="10000" y="6574"/>
                    </a:lnTo>
                    <a:lnTo>
                      <a:pt x="10241" y="6536"/>
                    </a:lnTo>
                    <a:lnTo>
                      <a:pt x="10468" y="6498"/>
                    </a:lnTo>
                    <a:lnTo>
                      <a:pt x="10658" y="6448"/>
                    </a:lnTo>
                    <a:lnTo>
                      <a:pt x="10835" y="6397"/>
                    </a:lnTo>
                    <a:lnTo>
                      <a:pt x="10974" y="6334"/>
                    </a:lnTo>
                    <a:lnTo>
                      <a:pt x="11075" y="6258"/>
                    </a:lnTo>
                    <a:lnTo>
                      <a:pt x="11126" y="6220"/>
                    </a:lnTo>
                    <a:lnTo>
                      <a:pt x="11151" y="6182"/>
                    </a:lnTo>
                    <a:lnTo>
                      <a:pt x="11176" y="6132"/>
                    </a:lnTo>
                    <a:lnTo>
                      <a:pt x="11189" y="6081"/>
                    </a:lnTo>
                    <a:lnTo>
                      <a:pt x="11189" y="6043"/>
                    </a:lnTo>
                    <a:lnTo>
                      <a:pt x="11189" y="5993"/>
                    </a:lnTo>
                    <a:lnTo>
                      <a:pt x="11151" y="5879"/>
                    </a:lnTo>
                    <a:lnTo>
                      <a:pt x="11075" y="5740"/>
                    </a:lnTo>
                    <a:lnTo>
                      <a:pt x="10987" y="5601"/>
                    </a:lnTo>
                    <a:lnTo>
                      <a:pt x="10873" y="5436"/>
                    </a:lnTo>
                    <a:lnTo>
                      <a:pt x="10734" y="5259"/>
                    </a:lnTo>
                    <a:lnTo>
                      <a:pt x="10569" y="5070"/>
                    </a:lnTo>
                    <a:lnTo>
                      <a:pt x="10203" y="4665"/>
                    </a:lnTo>
                    <a:lnTo>
                      <a:pt x="9773" y="4223"/>
                    </a:lnTo>
                    <a:lnTo>
                      <a:pt x="9305" y="3768"/>
                    </a:lnTo>
                    <a:lnTo>
                      <a:pt x="8812" y="3300"/>
                    </a:lnTo>
                    <a:lnTo>
                      <a:pt x="8306" y="2845"/>
                    </a:lnTo>
                    <a:lnTo>
                      <a:pt x="7308" y="1960"/>
                    </a:lnTo>
                    <a:lnTo>
                      <a:pt x="6448" y="1227"/>
                    </a:lnTo>
                    <a:lnTo>
                      <a:pt x="5613" y="519"/>
                    </a:lnTo>
                    <a:lnTo>
                      <a:pt x="5474" y="417"/>
                    </a:lnTo>
                    <a:lnTo>
                      <a:pt x="5323" y="329"/>
                    </a:lnTo>
                    <a:lnTo>
                      <a:pt x="5171" y="253"/>
                    </a:lnTo>
                    <a:lnTo>
                      <a:pt x="5007" y="177"/>
                    </a:lnTo>
                    <a:lnTo>
                      <a:pt x="4830" y="127"/>
                    </a:lnTo>
                    <a:lnTo>
                      <a:pt x="4640" y="76"/>
                    </a:lnTo>
                    <a:lnTo>
                      <a:pt x="4450" y="51"/>
                    </a:lnTo>
                    <a:lnTo>
                      <a:pt x="4261" y="25"/>
                    </a:lnTo>
                    <a:lnTo>
                      <a:pt x="4071" y="0"/>
                    </a:lnTo>
                    <a:close/>
                  </a:path>
                </a:pathLst>
              </a:custGeom>
              <a:solidFill>
                <a:srgbClr val="5E3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9;p16">
                <a:extLst>
                  <a:ext uri="{FF2B5EF4-FFF2-40B4-BE49-F238E27FC236}">
                    <a16:creationId xmlns:a16="http://schemas.microsoft.com/office/drawing/2014/main" id="{EC680783-B6A8-E701-AB6E-90034A3A4DB4}"/>
                  </a:ext>
                </a:extLst>
              </p:cNvPr>
              <p:cNvSpPr/>
              <p:nvPr/>
            </p:nvSpPr>
            <p:spPr>
              <a:xfrm>
                <a:off x="2362875" y="5220525"/>
                <a:ext cx="470325" cy="230450"/>
              </a:xfrm>
              <a:custGeom>
                <a:avLst/>
                <a:gdLst/>
                <a:ahLst/>
                <a:cxnLst/>
                <a:rect l="l" t="t" r="r" b="b"/>
                <a:pathLst>
                  <a:path w="18813" h="9218" extrusionOk="0">
                    <a:moveTo>
                      <a:pt x="797" y="1"/>
                    </a:moveTo>
                    <a:lnTo>
                      <a:pt x="342" y="899"/>
                    </a:lnTo>
                    <a:lnTo>
                      <a:pt x="317" y="974"/>
                    </a:lnTo>
                    <a:lnTo>
                      <a:pt x="241" y="1177"/>
                    </a:lnTo>
                    <a:lnTo>
                      <a:pt x="191" y="1341"/>
                    </a:lnTo>
                    <a:lnTo>
                      <a:pt x="140" y="1531"/>
                    </a:lnTo>
                    <a:lnTo>
                      <a:pt x="102" y="1758"/>
                    </a:lnTo>
                    <a:lnTo>
                      <a:pt x="51" y="2011"/>
                    </a:lnTo>
                    <a:lnTo>
                      <a:pt x="26" y="2314"/>
                    </a:lnTo>
                    <a:lnTo>
                      <a:pt x="14" y="2643"/>
                    </a:lnTo>
                    <a:lnTo>
                      <a:pt x="1" y="3010"/>
                    </a:lnTo>
                    <a:lnTo>
                      <a:pt x="26" y="3402"/>
                    </a:lnTo>
                    <a:lnTo>
                      <a:pt x="64" y="3844"/>
                    </a:lnTo>
                    <a:lnTo>
                      <a:pt x="127" y="4312"/>
                    </a:lnTo>
                    <a:lnTo>
                      <a:pt x="216" y="4818"/>
                    </a:lnTo>
                    <a:lnTo>
                      <a:pt x="342" y="5361"/>
                    </a:lnTo>
                    <a:lnTo>
                      <a:pt x="494" y="5905"/>
                    </a:lnTo>
                    <a:lnTo>
                      <a:pt x="633" y="6385"/>
                    </a:lnTo>
                    <a:lnTo>
                      <a:pt x="759" y="6828"/>
                    </a:lnTo>
                    <a:lnTo>
                      <a:pt x="898" y="7220"/>
                    </a:lnTo>
                    <a:lnTo>
                      <a:pt x="1025" y="7574"/>
                    </a:lnTo>
                    <a:lnTo>
                      <a:pt x="1139" y="7890"/>
                    </a:lnTo>
                    <a:lnTo>
                      <a:pt x="1354" y="8408"/>
                    </a:lnTo>
                    <a:lnTo>
                      <a:pt x="1543" y="8775"/>
                    </a:lnTo>
                    <a:lnTo>
                      <a:pt x="1682" y="9028"/>
                    </a:lnTo>
                    <a:lnTo>
                      <a:pt x="1771" y="9167"/>
                    </a:lnTo>
                    <a:lnTo>
                      <a:pt x="1796" y="9205"/>
                    </a:lnTo>
                    <a:lnTo>
                      <a:pt x="2972" y="8952"/>
                    </a:lnTo>
                    <a:lnTo>
                      <a:pt x="2972" y="5627"/>
                    </a:lnTo>
                    <a:lnTo>
                      <a:pt x="3326" y="5842"/>
                    </a:lnTo>
                    <a:lnTo>
                      <a:pt x="3718" y="6082"/>
                    </a:lnTo>
                    <a:lnTo>
                      <a:pt x="4186" y="6385"/>
                    </a:lnTo>
                    <a:lnTo>
                      <a:pt x="4679" y="6752"/>
                    </a:lnTo>
                    <a:lnTo>
                      <a:pt x="4931" y="6942"/>
                    </a:lnTo>
                    <a:lnTo>
                      <a:pt x="5172" y="7131"/>
                    </a:lnTo>
                    <a:lnTo>
                      <a:pt x="5399" y="7334"/>
                    </a:lnTo>
                    <a:lnTo>
                      <a:pt x="5602" y="7536"/>
                    </a:lnTo>
                    <a:lnTo>
                      <a:pt x="5791" y="7726"/>
                    </a:lnTo>
                    <a:lnTo>
                      <a:pt x="5943" y="7928"/>
                    </a:lnTo>
                    <a:lnTo>
                      <a:pt x="6019" y="8016"/>
                    </a:lnTo>
                    <a:lnTo>
                      <a:pt x="6107" y="8105"/>
                    </a:lnTo>
                    <a:lnTo>
                      <a:pt x="6208" y="8193"/>
                    </a:lnTo>
                    <a:lnTo>
                      <a:pt x="6322" y="8282"/>
                    </a:lnTo>
                    <a:lnTo>
                      <a:pt x="6461" y="8358"/>
                    </a:lnTo>
                    <a:lnTo>
                      <a:pt x="6600" y="8433"/>
                    </a:lnTo>
                    <a:lnTo>
                      <a:pt x="6752" y="8497"/>
                    </a:lnTo>
                    <a:lnTo>
                      <a:pt x="6916" y="8573"/>
                    </a:lnTo>
                    <a:lnTo>
                      <a:pt x="7283" y="8699"/>
                    </a:lnTo>
                    <a:lnTo>
                      <a:pt x="7675" y="8800"/>
                    </a:lnTo>
                    <a:lnTo>
                      <a:pt x="8092" y="8901"/>
                    </a:lnTo>
                    <a:lnTo>
                      <a:pt x="8535" y="8977"/>
                    </a:lnTo>
                    <a:lnTo>
                      <a:pt x="8990" y="9053"/>
                    </a:lnTo>
                    <a:lnTo>
                      <a:pt x="9457" y="9104"/>
                    </a:lnTo>
                    <a:lnTo>
                      <a:pt x="9925" y="9154"/>
                    </a:lnTo>
                    <a:lnTo>
                      <a:pt x="10393" y="9192"/>
                    </a:lnTo>
                    <a:lnTo>
                      <a:pt x="10848" y="9205"/>
                    </a:lnTo>
                    <a:lnTo>
                      <a:pt x="11303" y="9217"/>
                    </a:lnTo>
                    <a:lnTo>
                      <a:pt x="11720" y="9217"/>
                    </a:lnTo>
                    <a:lnTo>
                      <a:pt x="12125" y="9205"/>
                    </a:lnTo>
                    <a:lnTo>
                      <a:pt x="12934" y="9179"/>
                    </a:lnTo>
                    <a:lnTo>
                      <a:pt x="13819" y="9154"/>
                    </a:lnTo>
                    <a:lnTo>
                      <a:pt x="14742" y="9116"/>
                    </a:lnTo>
                    <a:lnTo>
                      <a:pt x="15197" y="9091"/>
                    </a:lnTo>
                    <a:lnTo>
                      <a:pt x="15652" y="9053"/>
                    </a:lnTo>
                    <a:lnTo>
                      <a:pt x="16107" y="9015"/>
                    </a:lnTo>
                    <a:lnTo>
                      <a:pt x="16537" y="8952"/>
                    </a:lnTo>
                    <a:lnTo>
                      <a:pt x="16954" y="8889"/>
                    </a:lnTo>
                    <a:lnTo>
                      <a:pt x="17346" y="8800"/>
                    </a:lnTo>
                    <a:lnTo>
                      <a:pt x="17713" y="8699"/>
                    </a:lnTo>
                    <a:lnTo>
                      <a:pt x="18042" y="8573"/>
                    </a:lnTo>
                    <a:lnTo>
                      <a:pt x="18206" y="8509"/>
                    </a:lnTo>
                    <a:lnTo>
                      <a:pt x="18345" y="8433"/>
                    </a:lnTo>
                    <a:lnTo>
                      <a:pt x="18484" y="8358"/>
                    </a:lnTo>
                    <a:lnTo>
                      <a:pt x="18611" y="8269"/>
                    </a:lnTo>
                    <a:lnTo>
                      <a:pt x="18661" y="8219"/>
                    </a:lnTo>
                    <a:lnTo>
                      <a:pt x="18712" y="8181"/>
                    </a:lnTo>
                    <a:lnTo>
                      <a:pt x="18750" y="8130"/>
                    </a:lnTo>
                    <a:lnTo>
                      <a:pt x="18775" y="8079"/>
                    </a:lnTo>
                    <a:lnTo>
                      <a:pt x="18800" y="8016"/>
                    </a:lnTo>
                    <a:lnTo>
                      <a:pt x="18813" y="7966"/>
                    </a:lnTo>
                    <a:lnTo>
                      <a:pt x="18813" y="7915"/>
                    </a:lnTo>
                    <a:lnTo>
                      <a:pt x="18813" y="7852"/>
                    </a:lnTo>
                    <a:lnTo>
                      <a:pt x="18788" y="7726"/>
                    </a:lnTo>
                    <a:lnTo>
                      <a:pt x="18737" y="7599"/>
                    </a:lnTo>
                    <a:lnTo>
                      <a:pt x="18661" y="7473"/>
                    </a:lnTo>
                    <a:lnTo>
                      <a:pt x="18547" y="7334"/>
                    </a:lnTo>
                    <a:lnTo>
                      <a:pt x="18421" y="7195"/>
                    </a:lnTo>
                    <a:lnTo>
                      <a:pt x="18269" y="7043"/>
                    </a:lnTo>
                    <a:lnTo>
                      <a:pt x="18105" y="6904"/>
                    </a:lnTo>
                    <a:lnTo>
                      <a:pt x="17915" y="6752"/>
                    </a:lnTo>
                    <a:lnTo>
                      <a:pt x="17726" y="6600"/>
                    </a:lnTo>
                    <a:lnTo>
                      <a:pt x="17511" y="6449"/>
                    </a:lnTo>
                    <a:lnTo>
                      <a:pt x="17043" y="6145"/>
                    </a:lnTo>
                    <a:lnTo>
                      <a:pt x="16537" y="5842"/>
                    </a:lnTo>
                    <a:lnTo>
                      <a:pt x="16019" y="5551"/>
                    </a:lnTo>
                    <a:lnTo>
                      <a:pt x="15501" y="5260"/>
                    </a:lnTo>
                    <a:lnTo>
                      <a:pt x="14970" y="5007"/>
                    </a:lnTo>
                    <a:lnTo>
                      <a:pt x="14477" y="4767"/>
                    </a:lnTo>
                    <a:lnTo>
                      <a:pt x="14009" y="4552"/>
                    </a:lnTo>
                    <a:lnTo>
                      <a:pt x="13592" y="4375"/>
                    </a:lnTo>
                    <a:lnTo>
                      <a:pt x="13238" y="4224"/>
                    </a:lnTo>
                    <a:lnTo>
                      <a:pt x="12934" y="4110"/>
                    </a:lnTo>
                    <a:lnTo>
                      <a:pt x="12656" y="3983"/>
                    </a:lnTo>
                    <a:lnTo>
                      <a:pt x="12416" y="3870"/>
                    </a:lnTo>
                    <a:lnTo>
                      <a:pt x="12188" y="3756"/>
                    </a:lnTo>
                    <a:lnTo>
                      <a:pt x="11999" y="3642"/>
                    </a:lnTo>
                    <a:lnTo>
                      <a:pt x="11834" y="3541"/>
                    </a:lnTo>
                    <a:lnTo>
                      <a:pt x="11569" y="3351"/>
                    </a:lnTo>
                    <a:lnTo>
                      <a:pt x="11379" y="3199"/>
                    </a:lnTo>
                    <a:lnTo>
                      <a:pt x="11265" y="3086"/>
                    </a:lnTo>
                    <a:lnTo>
                      <a:pt x="11202" y="3010"/>
                    </a:lnTo>
                    <a:lnTo>
                      <a:pt x="11177" y="2985"/>
                    </a:lnTo>
                    <a:lnTo>
                      <a:pt x="11050" y="2997"/>
                    </a:lnTo>
                    <a:lnTo>
                      <a:pt x="10658" y="3060"/>
                    </a:lnTo>
                    <a:lnTo>
                      <a:pt x="10064" y="3124"/>
                    </a:lnTo>
                    <a:lnTo>
                      <a:pt x="9698" y="3162"/>
                    </a:lnTo>
                    <a:lnTo>
                      <a:pt x="9280" y="3174"/>
                    </a:lnTo>
                    <a:lnTo>
                      <a:pt x="8838" y="3199"/>
                    </a:lnTo>
                    <a:lnTo>
                      <a:pt x="8345" y="3199"/>
                    </a:lnTo>
                    <a:lnTo>
                      <a:pt x="7839" y="3187"/>
                    </a:lnTo>
                    <a:lnTo>
                      <a:pt x="7296" y="3162"/>
                    </a:lnTo>
                    <a:lnTo>
                      <a:pt x="6727" y="3111"/>
                    </a:lnTo>
                    <a:lnTo>
                      <a:pt x="6158" y="3035"/>
                    </a:lnTo>
                    <a:lnTo>
                      <a:pt x="5564" y="2934"/>
                    </a:lnTo>
                    <a:lnTo>
                      <a:pt x="4957" y="2808"/>
                    </a:lnTo>
                    <a:lnTo>
                      <a:pt x="4653" y="2732"/>
                    </a:lnTo>
                    <a:lnTo>
                      <a:pt x="4375" y="2643"/>
                    </a:lnTo>
                    <a:lnTo>
                      <a:pt x="4097" y="2555"/>
                    </a:lnTo>
                    <a:lnTo>
                      <a:pt x="3844" y="2466"/>
                    </a:lnTo>
                    <a:lnTo>
                      <a:pt x="3604" y="2365"/>
                    </a:lnTo>
                    <a:lnTo>
                      <a:pt x="3364" y="2264"/>
                    </a:lnTo>
                    <a:lnTo>
                      <a:pt x="3149" y="2150"/>
                    </a:lnTo>
                    <a:lnTo>
                      <a:pt x="2934" y="2049"/>
                    </a:lnTo>
                    <a:lnTo>
                      <a:pt x="2744" y="1935"/>
                    </a:lnTo>
                    <a:lnTo>
                      <a:pt x="2555" y="1821"/>
                    </a:lnTo>
                    <a:lnTo>
                      <a:pt x="2213" y="1581"/>
                    </a:lnTo>
                    <a:lnTo>
                      <a:pt x="1923" y="1354"/>
                    </a:lnTo>
                    <a:lnTo>
                      <a:pt x="1657" y="1113"/>
                    </a:lnTo>
                    <a:lnTo>
                      <a:pt x="1442" y="899"/>
                    </a:lnTo>
                    <a:lnTo>
                      <a:pt x="1265" y="684"/>
                    </a:lnTo>
                    <a:lnTo>
                      <a:pt x="1113" y="507"/>
                    </a:lnTo>
                    <a:lnTo>
                      <a:pt x="1000" y="342"/>
                    </a:lnTo>
                    <a:lnTo>
                      <a:pt x="911" y="203"/>
                    </a:lnTo>
                    <a:lnTo>
                      <a:pt x="848" y="89"/>
                    </a:lnTo>
                    <a:lnTo>
                      <a:pt x="7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0;p16">
                <a:extLst>
                  <a:ext uri="{FF2B5EF4-FFF2-40B4-BE49-F238E27FC236}">
                    <a16:creationId xmlns:a16="http://schemas.microsoft.com/office/drawing/2014/main" id="{43B3B527-395D-CFD7-5A02-03F3AA7DD583}"/>
                  </a:ext>
                </a:extLst>
              </p:cNvPr>
              <p:cNvSpPr/>
              <p:nvPr/>
            </p:nvSpPr>
            <p:spPr>
              <a:xfrm>
                <a:off x="1993100" y="3901275"/>
                <a:ext cx="584725" cy="1316450"/>
              </a:xfrm>
              <a:custGeom>
                <a:avLst/>
                <a:gdLst/>
                <a:ahLst/>
                <a:cxnLst/>
                <a:rect l="l" t="t" r="r" b="b"/>
                <a:pathLst>
                  <a:path w="23389" h="52658" extrusionOk="0">
                    <a:moveTo>
                      <a:pt x="1922" y="1"/>
                    </a:moveTo>
                    <a:lnTo>
                      <a:pt x="0" y="11303"/>
                    </a:lnTo>
                    <a:lnTo>
                      <a:pt x="13363" y="15298"/>
                    </a:lnTo>
                    <a:lnTo>
                      <a:pt x="13376" y="15374"/>
                    </a:lnTo>
                    <a:lnTo>
                      <a:pt x="13414" y="15640"/>
                    </a:lnTo>
                    <a:lnTo>
                      <a:pt x="13464" y="16158"/>
                    </a:lnTo>
                    <a:lnTo>
                      <a:pt x="13490" y="16537"/>
                    </a:lnTo>
                    <a:lnTo>
                      <a:pt x="13502" y="16993"/>
                    </a:lnTo>
                    <a:lnTo>
                      <a:pt x="13515" y="17549"/>
                    </a:lnTo>
                    <a:lnTo>
                      <a:pt x="13515" y="18206"/>
                    </a:lnTo>
                    <a:lnTo>
                      <a:pt x="13502" y="18965"/>
                    </a:lnTo>
                    <a:lnTo>
                      <a:pt x="13477" y="19850"/>
                    </a:lnTo>
                    <a:lnTo>
                      <a:pt x="13452" y="20861"/>
                    </a:lnTo>
                    <a:lnTo>
                      <a:pt x="13389" y="21999"/>
                    </a:lnTo>
                    <a:lnTo>
                      <a:pt x="13325" y="23276"/>
                    </a:lnTo>
                    <a:lnTo>
                      <a:pt x="13237" y="24704"/>
                    </a:lnTo>
                    <a:lnTo>
                      <a:pt x="13186" y="25602"/>
                    </a:lnTo>
                    <a:lnTo>
                      <a:pt x="13161" y="26550"/>
                    </a:lnTo>
                    <a:lnTo>
                      <a:pt x="13148" y="27536"/>
                    </a:lnTo>
                    <a:lnTo>
                      <a:pt x="13161" y="28560"/>
                    </a:lnTo>
                    <a:lnTo>
                      <a:pt x="13186" y="29610"/>
                    </a:lnTo>
                    <a:lnTo>
                      <a:pt x="13237" y="30697"/>
                    </a:lnTo>
                    <a:lnTo>
                      <a:pt x="13287" y="31784"/>
                    </a:lnTo>
                    <a:lnTo>
                      <a:pt x="13363" y="32897"/>
                    </a:lnTo>
                    <a:lnTo>
                      <a:pt x="13452" y="34022"/>
                    </a:lnTo>
                    <a:lnTo>
                      <a:pt x="13540" y="35160"/>
                    </a:lnTo>
                    <a:lnTo>
                      <a:pt x="13641" y="36285"/>
                    </a:lnTo>
                    <a:lnTo>
                      <a:pt x="13755" y="37410"/>
                    </a:lnTo>
                    <a:lnTo>
                      <a:pt x="14008" y="39635"/>
                    </a:lnTo>
                    <a:lnTo>
                      <a:pt x="14274" y="41797"/>
                    </a:lnTo>
                    <a:lnTo>
                      <a:pt x="14539" y="43833"/>
                    </a:lnTo>
                    <a:lnTo>
                      <a:pt x="14805" y="45729"/>
                    </a:lnTo>
                    <a:lnTo>
                      <a:pt x="15057" y="47436"/>
                    </a:lnTo>
                    <a:lnTo>
                      <a:pt x="15298" y="48928"/>
                    </a:lnTo>
                    <a:lnTo>
                      <a:pt x="15639" y="51064"/>
                    </a:lnTo>
                    <a:lnTo>
                      <a:pt x="15778" y="51848"/>
                    </a:lnTo>
                    <a:lnTo>
                      <a:pt x="15993" y="51911"/>
                    </a:lnTo>
                    <a:lnTo>
                      <a:pt x="16549" y="52076"/>
                    </a:lnTo>
                    <a:lnTo>
                      <a:pt x="17333" y="52278"/>
                    </a:lnTo>
                    <a:lnTo>
                      <a:pt x="17776" y="52379"/>
                    </a:lnTo>
                    <a:lnTo>
                      <a:pt x="18231" y="52480"/>
                    </a:lnTo>
                    <a:lnTo>
                      <a:pt x="18686" y="52556"/>
                    </a:lnTo>
                    <a:lnTo>
                      <a:pt x="19141" y="52619"/>
                    </a:lnTo>
                    <a:lnTo>
                      <a:pt x="19558" y="52644"/>
                    </a:lnTo>
                    <a:lnTo>
                      <a:pt x="19748" y="52657"/>
                    </a:lnTo>
                    <a:lnTo>
                      <a:pt x="19937" y="52644"/>
                    </a:lnTo>
                    <a:lnTo>
                      <a:pt x="20102" y="52632"/>
                    </a:lnTo>
                    <a:lnTo>
                      <a:pt x="20253" y="52607"/>
                    </a:lnTo>
                    <a:lnTo>
                      <a:pt x="20393" y="52569"/>
                    </a:lnTo>
                    <a:lnTo>
                      <a:pt x="20506" y="52518"/>
                    </a:lnTo>
                    <a:lnTo>
                      <a:pt x="20595" y="52455"/>
                    </a:lnTo>
                    <a:lnTo>
                      <a:pt x="20671" y="52379"/>
                    </a:lnTo>
                    <a:lnTo>
                      <a:pt x="20709" y="52290"/>
                    </a:lnTo>
                    <a:lnTo>
                      <a:pt x="20734" y="52177"/>
                    </a:lnTo>
                    <a:lnTo>
                      <a:pt x="20873" y="49787"/>
                    </a:lnTo>
                    <a:lnTo>
                      <a:pt x="21025" y="47474"/>
                    </a:lnTo>
                    <a:lnTo>
                      <a:pt x="21189" y="45236"/>
                    </a:lnTo>
                    <a:lnTo>
                      <a:pt x="21366" y="43087"/>
                    </a:lnTo>
                    <a:lnTo>
                      <a:pt x="21556" y="41013"/>
                    </a:lnTo>
                    <a:lnTo>
                      <a:pt x="21745" y="39028"/>
                    </a:lnTo>
                    <a:lnTo>
                      <a:pt x="21948" y="37107"/>
                    </a:lnTo>
                    <a:lnTo>
                      <a:pt x="22137" y="35248"/>
                    </a:lnTo>
                    <a:lnTo>
                      <a:pt x="22516" y="31759"/>
                    </a:lnTo>
                    <a:lnTo>
                      <a:pt x="22845" y="28535"/>
                    </a:lnTo>
                    <a:lnTo>
                      <a:pt x="22997" y="27018"/>
                    </a:lnTo>
                    <a:lnTo>
                      <a:pt x="23123" y="25564"/>
                    </a:lnTo>
                    <a:lnTo>
                      <a:pt x="23224" y="24161"/>
                    </a:lnTo>
                    <a:lnTo>
                      <a:pt x="23313" y="22821"/>
                    </a:lnTo>
                    <a:lnTo>
                      <a:pt x="23363" y="21531"/>
                    </a:lnTo>
                    <a:lnTo>
                      <a:pt x="23376" y="20899"/>
                    </a:lnTo>
                    <a:lnTo>
                      <a:pt x="23389" y="20292"/>
                    </a:lnTo>
                    <a:lnTo>
                      <a:pt x="23389" y="19685"/>
                    </a:lnTo>
                    <a:lnTo>
                      <a:pt x="23376" y="19104"/>
                    </a:lnTo>
                    <a:lnTo>
                      <a:pt x="23363" y="18522"/>
                    </a:lnTo>
                    <a:lnTo>
                      <a:pt x="23338" y="17966"/>
                    </a:lnTo>
                    <a:lnTo>
                      <a:pt x="23300" y="17410"/>
                    </a:lnTo>
                    <a:lnTo>
                      <a:pt x="23250" y="16866"/>
                    </a:lnTo>
                    <a:lnTo>
                      <a:pt x="23199" y="16348"/>
                    </a:lnTo>
                    <a:lnTo>
                      <a:pt x="23123" y="15817"/>
                    </a:lnTo>
                    <a:lnTo>
                      <a:pt x="23047" y="15311"/>
                    </a:lnTo>
                    <a:lnTo>
                      <a:pt x="22959" y="14818"/>
                    </a:lnTo>
                    <a:lnTo>
                      <a:pt x="22845" y="14325"/>
                    </a:lnTo>
                    <a:lnTo>
                      <a:pt x="22731" y="13845"/>
                    </a:lnTo>
                    <a:lnTo>
                      <a:pt x="22605" y="13377"/>
                    </a:lnTo>
                    <a:lnTo>
                      <a:pt x="22466" y="12922"/>
                    </a:lnTo>
                    <a:lnTo>
                      <a:pt x="22314" y="12467"/>
                    </a:lnTo>
                    <a:lnTo>
                      <a:pt x="22137" y="12024"/>
                    </a:lnTo>
                    <a:lnTo>
                      <a:pt x="21960" y="11594"/>
                    </a:lnTo>
                    <a:lnTo>
                      <a:pt x="21758" y="11177"/>
                    </a:lnTo>
                    <a:lnTo>
                      <a:pt x="21543" y="10760"/>
                    </a:lnTo>
                    <a:lnTo>
                      <a:pt x="21315" y="10343"/>
                    </a:lnTo>
                    <a:lnTo>
                      <a:pt x="21075" y="9951"/>
                    </a:lnTo>
                    <a:lnTo>
                      <a:pt x="20810" y="9546"/>
                    </a:lnTo>
                    <a:lnTo>
                      <a:pt x="20544" y="9167"/>
                    </a:lnTo>
                    <a:lnTo>
                      <a:pt x="20241" y="8788"/>
                    </a:lnTo>
                    <a:lnTo>
                      <a:pt x="19937" y="8408"/>
                    </a:lnTo>
                    <a:lnTo>
                      <a:pt x="19609" y="8042"/>
                    </a:lnTo>
                    <a:lnTo>
                      <a:pt x="19267" y="7688"/>
                    </a:lnTo>
                    <a:lnTo>
                      <a:pt x="18901" y="7321"/>
                    </a:lnTo>
                    <a:lnTo>
                      <a:pt x="18736" y="7169"/>
                    </a:lnTo>
                    <a:lnTo>
                      <a:pt x="18547" y="7018"/>
                    </a:lnTo>
                    <a:lnTo>
                      <a:pt x="18142" y="6702"/>
                    </a:lnTo>
                    <a:lnTo>
                      <a:pt x="17687" y="6398"/>
                    </a:lnTo>
                    <a:lnTo>
                      <a:pt x="17181" y="6082"/>
                    </a:lnTo>
                    <a:lnTo>
                      <a:pt x="16638" y="5753"/>
                    </a:lnTo>
                    <a:lnTo>
                      <a:pt x="16056" y="5437"/>
                    </a:lnTo>
                    <a:lnTo>
                      <a:pt x="15437" y="5121"/>
                    </a:lnTo>
                    <a:lnTo>
                      <a:pt x="14792" y="4805"/>
                    </a:lnTo>
                    <a:lnTo>
                      <a:pt x="14122" y="4489"/>
                    </a:lnTo>
                    <a:lnTo>
                      <a:pt x="13439" y="4186"/>
                    </a:lnTo>
                    <a:lnTo>
                      <a:pt x="12731" y="3882"/>
                    </a:lnTo>
                    <a:lnTo>
                      <a:pt x="12011" y="3579"/>
                    </a:lnTo>
                    <a:lnTo>
                      <a:pt x="11290" y="3288"/>
                    </a:lnTo>
                    <a:lnTo>
                      <a:pt x="10569" y="2997"/>
                    </a:lnTo>
                    <a:lnTo>
                      <a:pt x="9115" y="2441"/>
                    </a:lnTo>
                    <a:lnTo>
                      <a:pt x="7712" y="1923"/>
                    </a:lnTo>
                    <a:lnTo>
                      <a:pt x="6385" y="1455"/>
                    </a:lnTo>
                    <a:lnTo>
                      <a:pt x="5171" y="1038"/>
                    </a:lnTo>
                    <a:lnTo>
                      <a:pt x="4096" y="684"/>
                    </a:lnTo>
                    <a:lnTo>
                      <a:pt x="2516" y="178"/>
                    </a:lnTo>
                    <a:lnTo>
                      <a:pt x="1922" y="1"/>
                    </a:lnTo>
                    <a:close/>
                  </a:path>
                </a:pathLst>
              </a:custGeom>
              <a:solidFill>
                <a:srgbClr val="5E3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1;p16">
                <a:extLst>
                  <a:ext uri="{FF2B5EF4-FFF2-40B4-BE49-F238E27FC236}">
                    <a16:creationId xmlns:a16="http://schemas.microsoft.com/office/drawing/2014/main" id="{0C80384B-8EDF-020A-093C-1364DF2B5020}"/>
                  </a:ext>
                </a:extLst>
              </p:cNvPr>
              <p:cNvSpPr/>
              <p:nvPr/>
            </p:nvSpPr>
            <p:spPr>
              <a:xfrm>
                <a:off x="2532925" y="5186075"/>
                <a:ext cx="279750" cy="165975"/>
              </a:xfrm>
              <a:custGeom>
                <a:avLst/>
                <a:gdLst/>
                <a:ahLst/>
                <a:cxnLst/>
                <a:rect l="l" t="t" r="r" b="b"/>
                <a:pathLst>
                  <a:path w="11190" h="6639" extrusionOk="0">
                    <a:moveTo>
                      <a:pt x="3465" y="1"/>
                    </a:moveTo>
                    <a:lnTo>
                      <a:pt x="3060" y="26"/>
                    </a:lnTo>
                    <a:lnTo>
                      <a:pt x="2668" y="77"/>
                    </a:lnTo>
                    <a:lnTo>
                      <a:pt x="2289" y="140"/>
                    </a:lnTo>
                    <a:lnTo>
                      <a:pt x="1935" y="216"/>
                    </a:lnTo>
                    <a:lnTo>
                      <a:pt x="1606" y="279"/>
                    </a:lnTo>
                    <a:lnTo>
                      <a:pt x="1328" y="355"/>
                    </a:lnTo>
                    <a:lnTo>
                      <a:pt x="923" y="481"/>
                    </a:lnTo>
                    <a:lnTo>
                      <a:pt x="772" y="519"/>
                    </a:lnTo>
                    <a:lnTo>
                      <a:pt x="1" y="5222"/>
                    </a:lnTo>
                    <a:lnTo>
                      <a:pt x="291" y="5260"/>
                    </a:lnTo>
                    <a:lnTo>
                      <a:pt x="620" y="5311"/>
                    </a:lnTo>
                    <a:lnTo>
                      <a:pt x="1037" y="5374"/>
                    </a:lnTo>
                    <a:lnTo>
                      <a:pt x="1530" y="5488"/>
                    </a:lnTo>
                    <a:lnTo>
                      <a:pt x="2061" y="5614"/>
                    </a:lnTo>
                    <a:lnTo>
                      <a:pt x="2327" y="5690"/>
                    </a:lnTo>
                    <a:lnTo>
                      <a:pt x="2605" y="5779"/>
                    </a:lnTo>
                    <a:lnTo>
                      <a:pt x="2883" y="5880"/>
                    </a:lnTo>
                    <a:lnTo>
                      <a:pt x="3161" y="5981"/>
                    </a:lnTo>
                    <a:lnTo>
                      <a:pt x="3313" y="6044"/>
                    </a:lnTo>
                    <a:lnTo>
                      <a:pt x="3490" y="6095"/>
                    </a:lnTo>
                    <a:lnTo>
                      <a:pt x="3932" y="6208"/>
                    </a:lnTo>
                    <a:lnTo>
                      <a:pt x="4463" y="6310"/>
                    </a:lnTo>
                    <a:lnTo>
                      <a:pt x="5070" y="6398"/>
                    </a:lnTo>
                    <a:lnTo>
                      <a:pt x="5715" y="6474"/>
                    </a:lnTo>
                    <a:lnTo>
                      <a:pt x="6410" y="6537"/>
                    </a:lnTo>
                    <a:lnTo>
                      <a:pt x="7106" y="6588"/>
                    </a:lnTo>
                    <a:lnTo>
                      <a:pt x="7814" y="6626"/>
                    </a:lnTo>
                    <a:lnTo>
                      <a:pt x="8496" y="6638"/>
                    </a:lnTo>
                    <a:lnTo>
                      <a:pt x="9141" y="6638"/>
                    </a:lnTo>
                    <a:lnTo>
                      <a:pt x="9735" y="6600"/>
                    </a:lnTo>
                    <a:lnTo>
                      <a:pt x="10001" y="6575"/>
                    </a:lnTo>
                    <a:lnTo>
                      <a:pt x="10241" y="6537"/>
                    </a:lnTo>
                    <a:lnTo>
                      <a:pt x="10469" y="6499"/>
                    </a:lnTo>
                    <a:lnTo>
                      <a:pt x="10671" y="6449"/>
                    </a:lnTo>
                    <a:lnTo>
                      <a:pt x="10835" y="6398"/>
                    </a:lnTo>
                    <a:lnTo>
                      <a:pt x="10974" y="6335"/>
                    </a:lnTo>
                    <a:lnTo>
                      <a:pt x="11075" y="6259"/>
                    </a:lnTo>
                    <a:lnTo>
                      <a:pt x="11126" y="6221"/>
                    </a:lnTo>
                    <a:lnTo>
                      <a:pt x="11151" y="6170"/>
                    </a:lnTo>
                    <a:lnTo>
                      <a:pt x="11176" y="6133"/>
                    </a:lnTo>
                    <a:lnTo>
                      <a:pt x="11189" y="6082"/>
                    </a:lnTo>
                    <a:lnTo>
                      <a:pt x="11189" y="6044"/>
                    </a:lnTo>
                    <a:lnTo>
                      <a:pt x="11189" y="5981"/>
                    </a:lnTo>
                    <a:lnTo>
                      <a:pt x="11151" y="5880"/>
                    </a:lnTo>
                    <a:lnTo>
                      <a:pt x="11075" y="5741"/>
                    </a:lnTo>
                    <a:lnTo>
                      <a:pt x="10987" y="5602"/>
                    </a:lnTo>
                    <a:lnTo>
                      <a:pt x="10873" y="5437"/>
                    </a:lnTo>
                    <a:lnTo>
                      <a:pt x="10734" y="5260"/>
                    </a:lnTo>
                    <a:lnTo>
                      <a:pt x="10582" y="5071"/>
                    </a:lnTo>
                    <a:lnTo>
                      <a:pt x="10203" y="4666"/>
                    </a:lnTo>
                    <a:lnTo>
                      <a:pt x="9786" y="4223"/>
                    </a:lnTo>
                    <a:lnTo>
                      <a:pt x="9305" y="3768"/>
                    </a:lnTo>
                    <a:lnTo>
                      <a:pt x="8812" y="3301"/>
                    </a:lnTo>
                    <a:lnTo>
                      <a:pt x="8307" y="2845"/>
                    </a:lnTo>
                    <a:lnTo>
                      <a:pt x="7308" y="1960"/>
                    </a:lnTo>
                    <a:lnTo>
                      <a:pt x="6448" y="1227"/>
                    </a:lnTo>
                    <a:lnTo>
                      <a:pt x="5614" y="519"/>
                    </a:lnTo>
                    <a:lnTo>
                      <a:pt x="5475" y="418"/>
                    </a:lnTo>
                    <a:lnTo>
                      <a:pt x="5323" y="330"/>
                    </a:lnTo>
                    <a:lnTo>
                      <a:pt x="5171" y="254"/>
                    </a:lnTo>
                    <a:lnTo>
                      <a:pt x="5007" y="178"/>
                    </a:lnTo>
                    <a:lnTo>
                      <a:pt x="4830" y="127"/>
                    </a:lnTo>
                    <a:lnTo>
                      <a:pt x="4640" y="77"/>
                    </a:lnTo>
                    <a:lnTo>
                      <a:pt x="4451" y="51"/>
                    </a:lnTo>
                    <a:lnTo>
                      <a:pt x="4261" y="26"/>
                    </a:lnTo>
                    <a:lnTo>
                      <a:pt x="4071" y="1"/>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2;p16">
                <a:extLst>
                  <a:ext uri="{FF2B5EF4-FFF2-40B4-BE49-F238E27FC236}">
                    <a16:creationId xmlns:a16="http://schemas.microsoft.com/office/drawing/2014/main" id="{5BF5CBC3-E6AB-95EF-2448-304EBC3E0E9F}"/>
                  </a:ext>
                </a:extLst>
              </p:cNvPr>
              <p:cNvSpPr/>
              <p:nvPr/>
            </p:nvSpPr>
            <p:spPr>
              <a:xfrm>
                <a:off x="2524400" y="5246450"/>
                <a:ext cx="470625" cy="230425"/>
              </a:xfrm>
              <a:custGeom>
                <a:avLst/>
                <a:gdLst/>
                <a:ahLst/>
                <a:cxnLst/>
                <a:rect l="l" t="t" r="r" b="b"/>
                <a:pathLst>
                  <a:path w="18825" h="9217" extrusionOk="0">
                    <a:moveTo>
                      <a:pt x="809" y="1"/>
                    </a:moveTo>
                    <a:lnTo>
                      <a:pt x="342" y="898"/>
                    </a:lnTo>
                    <a:lnTo>
                      <a:pt x="316" y="974"/>
                    </a:lnTo>
                    <a:lnTo>
                      <a:pt x="240" y="1176"/>
                    </a:lnTo>
                    <a:lnTo>
                      <a:pt x="190" y="1341"/>
                    </a:lnTo>
                    <a:lnTo>
                      <a:pt x="139" y="1530"/>
                    </a:lnTo>
                    <a:lnTo>
                      <a:pt x="101" y="1758"/>
                    </a:lnTo>
                    <a:lnTo>
                      <a:pt x="63" y="2011"/>
                    </a:lnTo>
                    <a:lnTo>
                      <a:pt x="25" y="2314"/>
                    </a:lnTo>
                    <a:lnTo>
                      <a:pt x="13" y="2643"/>
                    </a:lnTo>
                    <a:lnTo>
                      <a:pt x="0" y="3010"/>
                    </a:lnTo>
                    <a:lnTo>
                      <a:pt x="25" y="3401"/>
                    </a:lnTo>
                    <a:lnTo>
                      <a:pt x="63" y="3844"/>
                    </a:lnTo>
                    <a:lnTo>
                      <a:pt x="127" y="4312"/>
                    </a:lnTo>
                    <a:lnTo>
                      <a:pt x="215" y="4817"/>
                    </a:lnTo>
                    <a:lnTo>
                      <a:pt x="342" y="5361"/>
                    </a:lnTo>
                    <a:lnTo>
                      <a:pt x="493" y="5905"/>
                    </a:lnTo>
                    <a:lnTo>
                      <a:pt x="632" y="6385"/>
                    </a:lnTo>
                    <a:lnTo>
                      <a:pt x="759" y="6828"/>
                    </a:lnTo>
                    <a:lnTo>
                      <a:pt x="898" y="7219"/>
                    </a:lnTo>
                    <a:lnTo>
                      <a:pt x="1024" y="7573"/>
                    </a:lnTo>
                    <a:lnTo>
                      <a:pt x="1138" y="7890"/>
                    </a:lnTo>
                    <a:lnTo>
                      <a:pt x="1353" y="8408"/>
                    </a:lnTo>
                    <a:lnTo>
                      <a:pt x="1543" y="8775"/>
                    </a:lnTo>
                    <a:lnTo>
                      <a:pt x="1682" y="9027"/>
                    </a:lnTo>
                    <a:lnTo>
                      <a:pt x="1770" y="9166"/>
                    </a:lnTo>
                    <a:lnTo>
                      <a:pt x="1795" y="9204"/>
                    </a:lnTo>
                    <a:lnTo>
                      <a:pt x="2971" y="8952"/>
                    </a:lnTo>
                    <a:lnTo>
                      <a:pt x="2971" y="5627"/>
                    </a:lnTo>
                    <a:lnTo>
                      <a:pt x="3325" y="5841"/>
                    </a:lnTo>
                    <a:lnTo>
                      <a:pt x="3717" y="6082"/>
                    </a:lnTo>
                    <a:lnTo>
                      <a:pt x="4185" y="6385"/>
                    </a:lnTo>
                    <a:lnTo>
                      <a:pt x="4678" y="6752"/>
                    </a:lnTo>
                    <a:lnTo>
                      <a:pt x="4931" y="6941"/>
                    </a:lnTo>
                    <a:lnTo>
                      <a:pt x="5171" y="7131"/>
                    </a:lnTo>
                    <a:lnTo>
                      <a:pt x="5399" y="7333"/>
                    </a:lnTo>
                    <a:lnTo>
                      <a:pt x="5601" y="7536"/>
                    </a:lnTo>
                    <a:lnTo>
                      <a:pt x="5790" y="7725"/>
                    </a:lnTo>
                    <a:lnTo>
                      <a:pt x="5942" y="7927"/>
                    </a:lnTo>
                    <a:lnTo>
                      <a:pt x="6018" y="8016"/>
                    </a:lnTo>
                    <a:lnTo>
                      <a:pt x="6107" y="8104"/>
                    </a:lnTo>
                    <a:lnTo>
                      <a:pt x="6208" y="8193"/>
                    </a:lnTo>
                    <a:lnTo>
                      <a:pt x="6334" y="8281"/>
                    </a:lnTo>
                    <a:lnTo>
                      <a:pt x="6461" y="8357"/>
                    </a:lnTo>
                    <a:lnTo>
                      <a:pt x="6600" y="8433"/>
                    </a:lnTo>
                    <a:lnTo>
                      <a:pt x="6751" y="8496"/>
                    </a:lnTo>
                    <a:lnTo>
                      <a:pt x="6928" y="8572"/>
                    </a:lnTo>
                    <a:lnTo>
                      <a:pt x="7282" y="8699"/>
                    </a:lnTo>
                    <a:lnTo>
                      <a:pt x="7674" y="8800"/>
                    </a:lnTo>
                    <a:lnTo>
                      <a:pt x="8091" y="8901"/>
                    </a:lnTo>
                    <a:lnTo>
                      <a:pt x="8534" y="8977"/>
                    </a:lnTo>
                    <a:lnTo>
                      <a:pt x="8989" y="9053"/>
                    </a:lnTo>
                    <a:lnTo>
                      <a:pt x="9457" y="9103"/>
                    </a:lnTo>
                    <a:lnTo>
                      <a:pt x="9925" y="9154"/>
                    </a:lnTo>
                    <a:lnTo>
                      <a:pt x="10392" y="9179"/>
                    </a:lnTo>
                    <a:lnTo>
                      <a:pt x="10860" y="9204"/>
                    </a:lnTo>
                    <a:lnTo>
                      <a:pt x="11303" y="9217"/>
                    </a:lnTo>
                    <a:lnTo>
                      <a:pt x="11720" y="9217"/>
                    </a:lnTo>
                    <a:lnTo>
                      <a:pt x="12124" y="9204"/>
                    </a:lnTo>
                    <a:lnTo>
                      <a:pt x="12933" y="9179"/>
                    </a:lnTo>
                    <a:lnTo>
                      <a:pt x="13818" y="9154"/>
                    </a:lnTo>
                    <a:lnTo>
                      <a:pt x="14741" y="9116"/>
                    </a:lnTo>
                    <a:lnTo>
                      <a:pt x="15196" y="9091"/>
                    </a:lnTo>
                    <a:lnTo>
                      <a:pt x="15652" y="9053"/>
                    </a:lnTo>
                    <a:lnTo>
                      <a:pt x="16107" y="9015"/>
                    </a:lnTo>
                    <a:lnTo>
                      <a:pt x="16537" y="8952"/>
                    </a:lnTo>
                    <a:lnTo>
                      <a:pt x="16954" y="8888"/>
                    </a:lnTo>
                    <a:lnTo>
                      <a:pt x="17346" y="8800"/>
                    </a:lnTo>
                    <a:lnTo>
                      <a:pt x="17712" y="8699"/>
                    </a:lnTo>
                    <a:lnTo>
                      <a:pt x="18054" y="8572"/>
                    </a:lnTo>
                    <a:lnTo>
                      <a:pt x="18205" y="8509"/>
                    </a:lnTo>
                    <a:lnTo>
                      <a:pt x="18344" y="8433"/>
                    </a:lnTo>
                    <a:lnTo>
                      <a:pt x="18484" y="8357"/>
                    </a:lnTo>
                    <a:lnTo>
                      <a:pt x="18610" y="8269"/>
                    </a:lnTo>
                    <a:lnTo>
                      <a:pt x="18661" y="8218"/>
                    </a:lnTo>
                    <a:lnTo>
                      <a:pt x="18711" y="8180"/>
                    </a:lnTo>
                    <a:lnTo>
                      <a:pt x="18749" y="8130"/>
                    </a:lnTo>
                    <a:lnTo>
                      <a:pt x="18774" y="8079"/>
                    </a:lnTo>
                    <a:lnTo>
                      <a:pt x="18800" y="8016"/>
                    </a:lnTo>
                    <a:lnTo>
                      <a:pt x="18812" y="7965"/>
                    </a:lnTo>
                    <a:lnTo>
                      <a:pt x="18825" y="7915"/>
                    </a:lnTo>
                    <a:lnTo>
                      <a:pt x="18812" y="7852"/>
                    </a:lnTo>
                    <a:lnTo>
                      <a:pt x="18787" y="7725"/>
                    </a:lnTo>
                    <a:lnTo>
                      <a:pt x="18736" y="7599"/>
                    </a:lnTo>
                    <a:lnTo>
                      <a:pt x="18661" y="7472"/>
                    </a:lnTo>
                    <a:lnTo>
                      <a:pt x="18547" y="7333"/>
                    </a:lnTo>
                    <a:lnTo>
                      <a:pt x="18420" y="7194"/>
                    </a:lnTo>
                    <a:lnTo>
                      <a:pt x="18269" y="7042"/>
                    </a:lnTo>
                    <a:lnTo>
                      <a:pt x="18104" y="6903"/>
                    </a:lnTo>
                    <a:lnTo>
                      <a:pt x="17927" y="6752"/>
                    </a:lnTo>
                    <a:lnTo>
                      <a:pt x="17725" y="6600"/>
                    </a:lnTo>
                    <a:lnTo>
                      <a:pt x="17510" y="6448"/>
                    </a:lnTo>
                    <a:lnTo>
                      <a:pt x="17042" y="6145"/>
                    </a:lnTo>
                    <a:lnTo>
                      <a:pt x="16549" y="5841"/>
                    </a:lnTo>
                    <a:lnTo>
                      <a:pt x="16018" y="5538"/>
                    </a:lnTo>
                    <a:lnTo>
                      <a:pt x="15500" y="5260"/>
                    </a:lnTo>
                    <a:lnTo>
                      <a:pt x="14969" y="5007"/>
                    </a:lnTo>
                    <a:lnTo>
                      <a:pt x="14476" y="4767"/>
                    </a:lnTo>
                    <a:lnTo>
                      <a:pt x="14008" y="4552"/>
                    </a:lnTo>
                    <a:lnTo>
                      <a:pt x="13591" y="4375"/>
                    </a:lnTo>
                    <a:lnTo>
                      <a:pt x="13237" y="4223"/>
                    </a:lnTo>
                    <a:lnTo>
                      <a:pt x="12933" y="4109"/>
                    </a:lnTo>
                    <a:lnTo>
                      <a:pt x="12655" y="3983"/>
                    </a:lnTo>
                    <a:lnTo>
                      <a:pt x="12415" y="3869"/>
                    </a:lnTo>
                    <a:lnTo>
                      <a:pt x="12188" y="3755"/>
                    </a:lnTo>
                    <a:lnTo>
                      <a:pt x="11998" y="3642"/>
                    </a:lnTo>
                    <a:lnTo>
                      <a:pt x="11834" y="3541"/>
                    </a:lnTo>
                    <a:lnTo>
                      <a:pt x="11568" y="3351"/>
                    </a:lnTo>
                    <a:lnTo>
                      <a:pt x="11378" y="3199"/>
                    </a:lnTo>
                    <a:lnTo>
                      <a:pt x="11265" y="3085"/>
                    </a:lnTo>
                    <a:lnTo>
                      <a:pt x="11201" y="3010"/>
                    </a:lnTo>
                    <a:lnTo>
                      <a:pt x="11176" y="2972"/>
                    </a:lnTo>
                    <a:lnTo>
                      <a:pt x="11050" y="2997"/>
                    </a:lnTo>
                    <a:lnTo>
                      <a:pt x="10670" y="3060"/>
                    </a:lnTo>
                    <a:lnTo>
                      <a:pt x="10064" y="3123"/>
                    </a:lnTo>
                    <a:lnTo>
                      <a:pt x="9697" y="3161"/>
                    </a:lnTo>
                    <a:lnTo>
                      <a:pt x="9280" y="3174"/>
                    </a:lnTo>
                    <a:lnTo>
                      <a:pt x="8837" y="3199"/>
                    </a:lnTo>
                    <a:lnTo>
                      <a:pt x="8344" y="3199"/>
                    </a:lnTo>
                    <a:lnTo>
                      <a:pt x="7839" y="3187"/>
                    </a:lnTo>
                    <a:lnTo>
                      <a:pt x="7295" y="3161"/>
                    </a:lnTo>
                    <a:lnTo>
                      <a:pt x="6739" y="3111"/>
                    </a:lnTo>
                    <a:lnTo>
                      <a:pt x="6157" y="3035"/>
                    </a:lnTo>
                    <a:lnTo>
                      <a:pt x="5563" y="2934"/>
                    </a:lnTo>
                    <a:lnTo>
                      <a:pt x="4956" y="2807"/>
                    </a:lnTo>
                    <a:lnTo>
                      <a:pt x="4653" y="2731"/>
                    </a:lnTo>
                    <a:lnTo>
                      <a:pt x="4374" y="2643"/>
                    </a:lnTo>
                    <a:lnTo>
                      <a:pt x="4109" y="2554"/>
                    </a:lnTo>
                    <a:lnTo>
                      <a:pt x="3844" y="2466"/>
                    </a:lnTo>
                    <a:lnTo>
                      <a:pt x="3603" y="2365"/>
                    </a:lnTo>
                    <a:lnTo>
                      <a:pt x="3363" y="2264"/>
                    </a:lnTo>
                    <a:lnTo>
                      <a:pt x="3148" y="2150"/>
                    </a:lnTo>
                    <a:lnTo>
                      <a:pt x="2933" y="2049"/>
                    </a:lnTo>
                    <a:lnTo>
                      <a:pt x="2744" y="1935"/>
                    </a:lnTo>
                    <a:lnTo>
                      <a:pt x="2554" y="1808"/>
                    </a:lnTo>
                    <a:lnTo>
                      <a:pt x="2213" y="1581"/>
                    </a:lnTo>
                    <a:lnTo>
                      <a:pt x="1922" y="1353"/>
                    </a:lnTo>
                    <a:lnTo>
                      <a:pt x="1656" y="1113"/>
                    </a:lnTo>
                    <a:lnTo>
                      <a:pt x="1441" y="898"/>
                    </a:lnTo>
                    <a:lnTo>
                      <a:pt x="1264" y="683"/>
                    </a:lnTo>
                    <a:lnTo>
                      <a:pt x="1113" y="506"/>
                    </a:lnTo>
                    <a:lnTo>
                      <a:pt x="999" y="329"/>
                    </a:lnTo>
                    <a:lnTo>
                      <a:pt x="910" y="203"/>
                    </a:lnTo>
                    <a:lnTo>
                      <a:pt x="847" y="89"/>
                    </a:lnTo>
                    <a:lnTo>
                      <a:pt x="8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3;p16">
                <a:extLst>
                  <a:ext uri="{FF2B5EF4-FFF2-40B4-BE49-F238E27FC236}">
                    <a16:creationId xmlns:a16="http://schemas.microsoft.com/office/drawing/2014/main" id="{E0C8F257-3A64-9683-E9F8-0E444274395A}"/>
                  </a:ext>
                </a:extLst>
              </p:cNvPr>
              <p:cNvSpPr/>
              <p:nvPr/>
            </p:nvSpPr>
            <p:spPr>
              <a:xfrm>
                <a:off x="1978875" y="3998950"/>
                <a:ext cx="694400" cy="1218775"/>
              </a:xfrm>
              <a:custGeom>
                <a:avLst/>
                <a:gdLst/>
                <a:ahLst/>
                <a:cxnLst/>
                <a:rect l="l" t="t" r="r" b="b"/>
                <a:pathLst>
                  <a:path w="27776" h="48751" extrusionOk="0">
                    <a:moveTo>
                      <a:pt x="0" y="1"/>
                    </a:moveTo>
                    <a:lnTo>
                      <a:pt x="114" y="11467"/>
                    </a:lnTo>
                    <a:lnTo>
                      <a:pt x="13970" y="13022"/>
                    </a:lnTo>
                    <a:lnTo>
                      <a:pt x="13995" y="13098"/>
                    </a:lnTo>
                    <a:lnTo>
                      <a:pt x="14084" y="13351"/>
                    </a:lnTo>
                    <a:lnTo>
                      <a:pt x="14223" y="13857"/>
                    </a:lnTo>
                    <a:lnTo>
                      <a:pt x="14312" y="14223"/>
                    </a:lnTo>
                    <a:lnTo>
                      <a:pt x="14413" y="14666"/>
                    </a:lnTo>
                    <a:lnTo>
                      <a:pt x="14514" y="15209"/>
                    </a:lnTo>
                    <a:lnTo>
                      <a:pt x="14640" y="15854"/>
                    </a:lnTo>
                    <a:lnTo>
                      <a:pt x="14767" y="16613"/>
                    </a:lnTo>
                    <a:lnTo>
                      <a:pt x="14893" y="17485"/>
                    </a:lnTo>
                    <a:lnTo>
                      <a:pt x="15045" y="18484"/>
                    </a:lnTo>
                    <a:lnTo>
                      <a:pt x="15197" y="19609"/>
                    </a:lnTo>
                    <a:lnTo>
                      <a:pt x="15348" y="20886"/>
                    </a:lnTo>
                    <a:lnTo>
                      <a:pt x="15513" y="22302"/>
                    </a:lnTo>
                    <a:lnTo>
                      <a:pt x="15626" y="23200"/>
                    </a:lnTo>
                    <a:lnTo>
                      <a:pt x="15765" y="24135"/>
                    </a:lnTo>
                    <a:lnTo>
                      <a:pt x="15942" y="25109"/>
                    </a:lnTo>
                    <a:lnTo>
                      <a:pt x="16132" y="26120"/>
                    </a:lnTo>
                    <a:lnTo>
                      <a:pt x="16347" y="27144"/>
                    </a:lnTo>
                    <a:lnTo>
                      <a:pt x="16575" y="28193"/>
                    </a:lnTo>
                    <a:lnTo>
                      <a:pt x="16827" y="29268"/>
                    </a:lnTo>
                    <a:lnTo>
                      <a:pt x="17106" y="30355"/>
                    </a:lnTo>
                    <a:lnTo>
                      <a:pt x="17384" y="31443"/>
                    </a:lnTo>
                    <a:lnTo>
                      <a:pt x="17674" y="32530"/>
                    </a:lnTo>
                    <a:lnTo>
                      <a:pt x="17978" y="33630"/>
                    </a:lnTo>
                    <a:lnTo>
                      <a:pt x="18294" y="34717"/>
                    </a:lnTo>
                    <a:lnTo>
                      <a:pt x="18926" y="36866"/>
                    </a:lnTo>
                    <a:lnTo>
                      <a:pt x="19571" y="38940"/>
                    </a:lnTo>
                    <a:lnTo>
                      <a:pt x="20203" y="40899"/>
                    </a:lnTo>
                    <a:lnTo>
                      <a:pt x="20797" y="42720"/>
                    </a:lnTo>
                    <a:lnTo>
                      <a:pt x="21353" y="44351"/>
                    </a:lnTo>
                    <a:lnTo>
                      <a:pt x="21846" y="45766"/>
                    </a:lnTo>
                    <a:lnTo>
                      <a:pt x="22567" y="47815"/>
                    </a:lnTo>
                    <a:lnTo>
                      <a:pt x="22845" y="48560"/>
                    </a:lnTo>
                    <a:lnTo>
                      <a:pt x="23060" y="48586"/>
                    </a:lnTo>
                    <a:lnTo>
                      <a:pt x="23642" y="48649"/>
                    </a:lnTo>
                    <a:lnTo>
                      <a:pt x="24451" y="48712"/>
                    </a:lnTo>
                    <a:lnTo>
                      <a:pt x="24906" y="48737"/>
                    </a:lnTo>
                    <a:lnTo>
                      <a:pt x="25374" y="48750"/>
                    </a:lnTo>
                    <a:lnTo>
                      <a:pt x="25842" y="48750"/>
                    </a:lnTo>
                    <a:lnTo>
                      <a:pt x="26284" y="48725"/>
                    </a:lnTo>
                    <a:lnTo>
                      <a:pt x="26701" y="48687"/>
                    </a:lnTo>
                    <a:lnTo>
                      <a:pt x="26891" y="48649"/>
                    </a:lnTo>
                    <a:lnTo>
                      <a:pt x="27068" y="48611"/>
                    </a:lnTo>
                    <a:lnTo>
                      <a:pt x="27232" y="48573"/>
                    </a:lnTo>
                    <a:lnTo>
                      <a:pt x="27384" y="48523"/>
                    </a:lnTo>
                    <a:lnTo>
                      <a:pt x="27510" y="48459"/>
                    </a:lnTo>
                    <a:lnTo>
                      <a:pt x="27611" y="48383"/>
                    </a:lnTo>
                    <a:lnTo>
                      <a:pt x="27687" y="48308"/>
                    </a:lnTo>
                    <a:lnTo>
                      <a:pt x="27751" y="48219"/>
                    </a:lnTo>
                    <a:lnTo>
                      <a:pt x="27776" y="48118"/>
                    </a:lnTo>
                    <a:lnTo>
                      <a:pt x="27776" y="48004"/>
                    </a:lnTo>
                    <a:lnTo>
                      <a:pt x="27485" y="45627"/>
                    </a:lnTo>
                    <a:lnTo>
                      <a:pt x="27232" y="43326"/>
                    </a:lnTo>
                    <a:lnTo>
                      <a:pt x="26992" y="41101"/>
                    </a:lnTo>
                    <a:lnTo>
                      <a:pt x="26790" y="38952"/>
                    </a:lnTo>
                    <a:lnTo>
                      <a:pt x="26613" y="36879"/>
                    </a:lnTo>
                    <a:lnTo>
                      <a:pt x="26448" y="34881"/>
                    </a:lnTo>
                    <a:lnTo>
                      <a:pt x="26297" y="32960"/>
                    </a:lnTo>
                    <a:lnTo>
                      <a:pt x="26158" y="31101"/>
                    </a:lnTo>
                    <a:lnTo>
                      <a:pt x="25905" y="27599"/>
                    </a:lnTo>
                    <a:lnTo>
                      <a:pt x="25665" y="24375"/>
                    </a:lnTo>
                    <a:lnTo>
                      <a:pt x="25538" y="22846"/>
                    </a:lnTo>
                    <a:lnTo>
                      <a:pt x="25399" y="21392"/>
                    </a:lnTo>
                    <a:lnTo>
                      <a:pt x="25260" y="20001"/>
                    </a:lnTo>
                    <a:lnTo>
                      <a:pt x="25096" y="18661"/>
                    </a:lnTo>
                    <a:lnTo>
                      <a:pt x="24919" y="17384"/>
                    </a:lnTo>
                    <a:lnTo>
                      <a:pt x="24830" y="16765"/>
                    </a:lnTo>
                    <a:lnTo>
                      <a:pt x="24729" y="16158"/>
                    </a:lnTo>
                    <a:lnTo>
                      <a:pt x="24615" y="15563"/>
                    </a:lnTo>
                    <a:lnTo>
                      <a:pt x="24501" y="14995"/>
                    </a:lnTo>
                    <a:lnTo>
                      <a:pt x="24388" y="14426"/>
                    </a:lnTo>
                    <a:lnTo>
                      <a:pt x="24261" y="13882"/>
                    </a:lnTo>
                    <a:lnTo>
                      <a:pt x="24122" y="13338"/>
                    </a:lnTo>
                    <a:lnTo>
                      <a:pt x="23983" y="12820"/>
                    </a:lnTo>
                    <a:lnTo>
                      <a:pt x="23831" y="12302"/>
                    </a:lnTo>
                    <a:lnTo>
                      <a:pt x="23667" y="11809"/>
                    </a:lnTo>
                    <a:lnTo>
                      <a:pt x="23503" y="11316"/>
                    </a:lnTo>
                    <a:lnTo>
                      <a:pt x="23326" y="10848"/>
                    </a:lnTo>
                    <a:lnTo>
                      <a:pt x="23136" y="10380"/>
                    </a:lnTo>
                    <a:lnTo>
                      <a:pt x="22934" y="9938"/>
                    </a:lnTo>
                    <a:lnTo>
                      <a:pt x="22731" y="9495"/>
                    </a:lnTo>
                    <a:lnTo>
                      <a:pt x="22504" y="9065"/>
                    </a:lnTo>
                    <a:lnTo>
                      <a:pt x="22276" y="8648"/>
                    </a:lnTo>
                    <a:lnTo>
                      <a:pt x="22036" y="8243"/>
                    </a:lnTo>
                    <a:lnTo>
                      <a:pt x="21771" y="7852"/>
                    </a:lnTo>
                    <a:lnTo>
                      <a:pt x="21505" y="7472"/>
                    </a:lnTo>
                    <a:lnTo>
                      <a:pt x="21214" y="7106"/>
                    </a:lnTo>
                    <a:lnTo>
                      <a:pt x="20924" y="6739"/>
                    </a:lnTo>
                    <a:lnTo>
                      <a:pt x="20608" y="6385"/>
                    </a:lnTo>
                    <a:lnTo>
                      <a:pt x="20291" y="6044"/>
                    </a:lnTo>
                    <a:lnTo>
                      <a:pt x="19950" y="5715"/>
                    </a:lnTo>
                    <a:lnTo>
                      <a:pt x="19596" y="5386"/>
                    </a:lnTo>
                    <a:lnTo>
                      <a:pt x="19217" y="5083"/>
                    </a:lnTo>
                    <a:lnTo>
                      <a:pt x="18825" y="4779"/>
                    </a:lnTo>
                    <a:lnTo>
                      <a:pt x="18420" y="4476"/>
                    </a:lnTo>
                    <a:lnTo>
                      <a:pt x="18003" y="4198"/>
                    </a:lnTo>
                    <a:lnTo>
                      <a:pt x="17814" y="4071"/>
                    </a:lnTo>
                    <a:lnTo>
                      <a:pt x="17599" y="3958"/>
                    </a:lnTo>
                    <a:lnTo>
                      <a:pt x="17143" y="3717"/>
                    </a:lnTo>
                    <a:lnTo>
                      <a:pt x="16638" y="3490"/>
                    </a:lnTo>
                    <a:lnTo>
                      <a:pt x="16094" y="3275"/>
                    </a:lnTo>
                    <a:lnTo>
                      <a:pt x="15500" y="3060"/>
                    </a:lnTo>
                    <a:lnTo>
                      <a:pt x="14868" y="2845"/>
                    </a:lnTo>
                    <a:lnTo>
                      <a:pt x="14210" y="2643"/>
                    </a:lnTo>
                    <a:lnTo>
                      <a:pt x="13515" y="2453"/>
                    </a:lnTo>
                    <a:lnTo>
                      <a:pt x="12807" y="2264"/>
                    </a:lnTo>
                    <a:lnTo>
                      <a:pt x="12074" y="2074"/>
                    </a:lnTo>
                    <a:lnTo>
                      <a:pt x="11328" y="1897"/>
                    </a:lnTo>
                    <a:lnTo>
                      <a:pt x="10569" y="1733"/>
                    </a:lnTo>
                    <a:lnTo>
                      <a:pt x="9798" y="1568"/>
                    </a:lnTo>
                    <a:lnTo>
                      <a:pt x="9027" y="1416"/>
                    </a:lnTo>
                    <a:lnTo>
                      <a:pt x="7510" y="1126"/>
                    </a:lnTo>
                    <a:lnTo>
                      <a:pt x="6043" y="873"/>
                    </a:lnTo>
                    <a:lnTo>
                      <a:pt x="4653" y="645"/>
                    </a:lnTo>
                    <a:lnTo>
                      <a:pt x="3376" y="456"/>
                    </a:lnTo>
                    <a:lnTo>
                      <a:pt x="2251" y="291"/>
                    </a:lnTo>
                    <a:lnTo>
                      <a:pt x="607" y="76"/>
                    </a:lnTo>
                    <a:lnTo>
                      <a:pt x="0" y="1"/>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4;p16">
                <a:extLst>
                  <a:ext uri="{FF2B5EF4-FFF2-40B4-BE49-F238E27FC236}">
                    <a16:creationId xmlns:a16="http://schemas.microsoft.com/office/drawing/2014/main" id="{AA8D3364-CAD3-5032-4CBD-EC6D68959BDB}"/>
                  </a:ext>
                </a:extLst>
              </p:cNvPr>
              <p:cNvSpPr/>
              <p:nvPr/>
            </p:nvSpPr>
            <p:spPr>
              <a:xfrm>
                <a:off x="1269000" y="2908525"/>
                <a:ext cx="586625" cy="961500"/>
              </a:xfrm>
              <a:custGeom>
                <a:avLst/>
                <a:gdLst/>
                <a:ahLst/>
                <a:cxnLst/>
                <a:rect l="l" t="t" r="r" b="b"/>
                <a:pathLst>
                  <a:path w="23465" h="38460" extrusionOk="0">
                    <a:moveTo>
                      <a:pt x="9672" y="1"/>
                    </a:moveTo>
                    <a:lnTo>
                      <a:pt x="8863" y="26"/>
                    </a:lnTo>
                    <a:lnTo>
                      <a:pt x="8066" y="64"/>
                    </a:lnTo>
                    <a:lnTo>
                      <a:pt x="7270" y="115"/>
                    </a:lnTo>
                    <a:lnTo>
                      <a:pt x="6498" y="190"/>
                    </a:lnTo>
                    <a:lnTo>
                      <a:pt x="5753" y="279"/>
                    </a:lnTo>
                    <a:lnTo>
                      <a:pt x="5019" y="393"/>
                    </a:lnTo>
                    <a:lnTo>
                      <a:pt x="4324" y="532"/>
                    </a:lnTo>
                    <a:lnTo>
                      <a:pt x="3667" y="683"/>
                    </a:lnTo>
                    <a:lnTo>
                      <a:pt x="3350" y="772"/>
                    </a:lnTo>
                    <a:lnTo>
                      <a:pt x="3047" y="860"/>
                    </a:lnTo>
                    <a:lnTo>
                      <a:pt x="2744" y="962"/>
                    </a:lnTo>
                    <a:lnTo>
                      <a:pt x="2466" y="1063"/>
                    </a:lnTo>
                    <a:lnTo>
                      <a:pt x="2200" y="1164"/>
                    </a:lnTo>
                    <a:lnTo>
                      <a:pt x="1947" y="1290"/>
                    </a:lnTo>
                    <a:lnTo>
                      <a:pt x="1694" y="1404"/>
                    </a:lnTo>
                    <a:lnTo>
                      <a:pt x="1467" y="1531"/>
                    </a:lnTo>
                    <a:lnTo>
                      <a:pt x="1264" y="1670"/>
                    </a:lnTo>
                    <a:lnTo>
                      <a:pt x="1062" y="1809"/>
                    </a:lnTo>
                    <a:lnTo>
                      <a:pt x="873" y="1948"/>
                    </a:lnTo>
                    <a:lnTo>
                      <a:pt x="708" y="2099"/>
                    </a:lnTo>
                    <a:lnTo>
                      <a:pt x="569" y="2264"/>
                    </a:lnTo>
                    <a:lnTo>
                      <a:pt x="430" y="2428"/>
                    </a:lnTo>
                    <a:lnTo>
                      <a:pt x="316" y="2592"/>
                    </a:lnTo>
                    <a:lnTo>
                      <a:pt x="228" y="2769"/>
                    </a:lnTo>
                    <a:lnTo>
                      <a:pt x="152" y="2959"/>
                    </a:lnTo>
                    <a:lnTo>
                      <a:pt x="101" y="3149"/>
                    </a:lnTo>
                    <a:lnTo>
                      <a:pt x="63" y="3351"/>
                    </a:lnTo>
                    <a:lnTo>
                      <a:pt x="38" y="3579"/>
                    </a:lnTo>
                    <a:lnTo>
                      <a:pt x="13" y="3806"/>
                    </a:lnTo>
                    <a:lnTo>
                      <a:pt x="0" y="4046"/>
                    </a:lnTo>
                    <a:lnTo>
                      <a:pt x="0" y="4299"/>
                    </a:lnTo>
                    <a:lnTo>
                      <a:pt x="13" y="4565"/>
                    </a:lnTo>
                    <a:lnTo>
                      <a:pt x="51" y="5134"/>
                    </a:lnTo>
                    <a:lnTo>
                      <a:pt x="114" y="5740"/>
                    </a:lnTo>
                    <a:lnTo>
                      <a:pt x="203" y="6385"/>
                    </a:lnTo>
                    <a:lnTo>
                      <a:pt x="329" y="7055"/>
                    </a:lnTo>
                    <a:lnTo>
                      <a:pt x="468" y="7751"/>
                    </a:lnTo>
                    <a:lnTo>
                      <a:pt x="632" y="8471"/>
                    </a:lnTo>
                    <a:lnTo>
                      <a:pt x="809" y="9217"/>
                    </a:lnTo>
                    <a:lnTo>
                      <a:pt x="1012" y="9963"/>
                    </a:lnTo>
                    <a:lnTo>
                      <a:pt x="1227" y="10722"/>
                    </a:lnTo>
                    <a:lnTo>
                      <a:pt x="1454" y="11493"/>
                    </a:lnTo>
                    <a:lnTo>
                      <a:pt x="1682" y="12264"/>
                    </a:lnTo>
                    <a:lnTo>
                      <a:pt x="2175" y="13781"/>
                    </a:lnTo>
                    <a:lnTo>
                      <a:pt x="2668" y="15260"/>
                    </a:lnTo>
                    <a:lnTo>
                      <a:pt x="3161" y="16651"/>
                    </a:lnTo>
                    <a:lnTo>
                      <a:pt x="3629" y="17915"/>
                    </a:lnTo>
                    <a:lnTo>
                      <a:pt x="4046" y="19040"/>
                    </a:lnTo>
                    <a:lnTo>
                      <a:pt x="4412" y="19963"/>
                    </a:lnTo>
                    <a:lnTo>
                      <a:pt x="4691" y="20671"/>
                    </a:lnTo>
                    <a:lnTo>
                      <a:pt x="4931" y="21278"/>
                    </a:lnTo>
                    <a:lnTo>
                      <a:pt x="6144" y="25539"/>
                    </a:lnTo>
                    <a:lnTo>
                      <a:pt x="5272" y="28409"/>
                    </a:lnTo>
                    <a:lnTo>
                      <a:pt x="5120" y="28623"/>
                    </a:lnTo>
                    <a:lnTo>
                      <a:pt x="4969" y="28851"/>
                    </a:lnTo>
                    <a:lnTo>
                      <a:pt x="4817" y="29104"/>
                    </a:lnTo>
                    <a:lnTo>
                      <a:pt x="4665" y="29357"/>
                    </a:lnTo>
                    <a:lnTo>
                      <a:pt x="4375" y="29926"/>
                    </a:lnTo>
                    <a:lnTo>
                      <a:pt x="4071" y="30520"/>
                    </a:lnTo>
                    <a:lnTo>
                      <a:pt x="3793" y="31139"/>
                    </a:lnTo>
                    <a:lnTo>
                      <a:pt x="3515" y="31771"/>
                    </a:lnTo>
                    <a:lnTo>
                      <a:pt x="3249" y="32404"/>
                    </a:lnTo>
                    <a:lnTo>
                      <a:pt x="3009" y="33023"/>
                    </a:lnTo>
                    <a:lnTo>
                      <a:pt x="2567" y="34174"/>
                    </a:lnTo>
                    <a:lnTo>
                      <a:pt x="2238" y="35122"/>
                    </a:lnTo>
                    <a:lnTo>
                      <a:pt x="2023" y="35767"/>
                    </a:lnTo>
                    <a:lnTo>
                      <a:pt x="1947" y="35994"/>
                    </a:lnTo>
                    <a:lnTo>
                      <a:pt x="2478" y="36120"/>
                    </a:lnTo>
                    <a:lnTo>
                      <a:pt x="3907" y="36437"/>
                    </a:lnTo>
                    <a:lnTo>
                      <a:pt x="4893" y="36651"/>
                    </a:lnTo>
                    <a:lnTo>
                      <a:pt x="6018" y="36879"/>
                    </a:lnTo>
                    <a:lnTo>
                      <a:pt x="7244" y="37132"/>
                    </a:lnTo>
                    <a:lnTo>
                      <a:pt x="8559" y="37385"/>
                    </a:lnTo>
                    <a:lnTo>
                      <a:pt x="9912" y="37625"/>
                    </a:lnTo>
                    <a:lnTo>
                      <a:pt x="11290" y="37853"/>
                    </a:lnTo>
                    <a:lnTo>
                      <a:pt x="12655" y="38055"/>
                    </a:lnTo>
                    <a:lnTo>
                      <a:pt x="13325" y="38143"/>
                    </a:lnTo>
                    <a:lnTo>
                      <a:pt x="13970" y="38232"/>
                    </a:lnTo>
                    <a:lnTo>
                      <a:pt x="14615" y="38308"/>
                    </a:lnTo>
                    <a:lnTo>
                      <a:pt x="15222" y="38358"/>
                    </a:lnTo>
                    <a:lnTo>
                      <a:pt x="15816" y="38409"/>
                    </a:lnTo>
                    <a:lnTo>
                      <a:pt x="16385" y="38447"/>
                    </a:lnTo>
                    <a:lnTo>
                      <a:pt x="16916" y="38459"/>
                    </a:lnTo>
                    <a:lnTo>
                      <a:pt x="17409" y="38459"/>
                    </a:lnTo>
                    <a:lnTo>
                      <a:pt x="17864" y="38447"/>
                    </a:lnTo>
                    <a:lnTo>
                      <a:pt x="18269" y="38409"/>
                    </a:lnTo>
                    <a:lnTo>
                      <a:pt x="18648" y="38371"/>
                    </a:lnTo>
                    <a:lnTo>
                      <a:pt x="19015" y="38308"/>
                    </a:lnTo>
                    <a:lnTo>
                      <a:pt x="19356" y="38244"/>
                    </a:lnTo>
                    <a:lnTo>
                      <a:pt x="19685" y="38181"/>
                    </a:lnTo>
                    <a:lnTo>
                      <a:pt x="19988" y="38105"/>
                    </a:lnTo>
                    <a:lnTo>
                      <a:pt x="20291" y="38017"/>
                    </a:lnTo>
                    <a:lnTo>
                      <a:pt x="20570" y="37928"/>
                    </a:lnTo>
                    <a:lnTo>
                      <a:pt x="20822" y="37840"/>
                    </a:lnTo>
                    <a:lnTo>
                      <a:pt x="21075" y="37751"/>
                    </a:lnTo>
                    <a:lnTo>
                      <a:pt x="21303" y="37650"/>
                    </a:lnTo>
                    <a:lnTo>
                      <a:pt x="21530" y="37549"/>
                    </a:lnTo>
                    <a:lnTo>
                      <a:pt x="21733" y="37448"/>
                    </a:lnTo>
                    <a:lnTo>
                      <a:pt x="22099" y="37246"/>
                    </a:lnTo>
                    <a:lnTo>
                      <a:pt x="22415" y="37031"/>
                    </a:lnTo>
                    <a:lnTo>
                      <a:pt x="22681" y="36828"/>
                    </a:lnTo>
                    <a:lnTo>
                      <a:pt x="22896" y="36639"/>
                    </a:lnTo>
                    <a:lnTo>
                      <a:pt x="23085" y="36462"/>
                    </a:lnTo>
                    <a:lnTo>
                      <a:pt x="23224" y="36310"/>
                    </a:lnTo>
                    <a:lnTo>
                      <a:pt x="23326" y="36184"/>
                    </a:lnTo>
                    <a:lnTo>
                      <a:pt x="23389" y="36083"/>
                    </a:lnTo>
                    <a:lnTo>
                      <a:pt x="23452" y="35994"/>
                    </a:lnTo>
                    <a:lnTo>
                      <a:pt x="21315" y="21392"/>
                    </a:lnTo>
                    <a:lnTo>
                      <a:pt x="21442" y="21139"/>
                    </a:lnTo>
                    <a:lnTo>
                      <a:pt x="21594" y="20836"/>
                    </a:lnTo>
                    <a:lnTo>
                      <a:pt x="21771" y="20431"/>
                    </a:lnTo>
                    <a:lnTo>
                      <a:pt x="21986" y="19938"/>
                    </a:lnTo>
                    <a:lnTo>
                      <a:pt x="22226" y="19369"/>
                    </a:lnTo>
                    <a:lnTo>
                      <a:pt x="22453" y="18724"/>
                    </a:lnTo>
                    <a:lnTo>
                      <a:pt x="22693" y="18016"/>
                    </a:lnTo>
                    <a:lnTo>
                      <a:pt x="22807" y="17637"/>
                    </a:lnTo>
                    <a:lnTo>
                      <a:pt x="22921" y="17258"/>
                    </a:lnTo>
                    <a:lnTo>
                      <a:pt x="23022" y="16866"/>
                    </a:lnTo>
                    <a:lnTo>
                      <a:pt x="23111" y="16461"/>
                    </a:lnTo>
                    <a:lnTo>
                      <a:pt x="23199" y="16057"/>
                    </a:lnTo>
                    <a:lnTo>
                      <a:pt x="23275" y="15640"/>
                    </a:lnTo>
                    <a:lnTo>
                      <a:pt x="23338" y="15222"/>
                    </a:lnTo>
                    <a:lnTo>
                      <a:pt x="23401" y="14793"/>
                    </a:lnTo>
                    <a:lnTo>
                      <a:pt x="23439" y="14375"/>
                    </a:lnTo>
                    <a:lnTo>
                      <a:pt x="23465" y="13945"/>
                    </a:lnTo>
                    <a:lnTo>
                      <a:pt x="23465" y="13516"/>
                    </a:lnTo>
                    <a:lnTo>
                      <a:pt x="23452" y="13098"/>
                    </a:lnTo>
                    <a:lnTo>
                      <a:pt x="23427" y="12669"/>
                    </a:lnTo>
                    <a:lnTo>
                      <a:pt x="23376" y="12264"/>
                    </a:lnTo>
                    <a:lnTo>
                      <a:pt x="23300" y="11847"/>
                    </a:lnTo>
                    <a:lnTo>
                      <a:pt x="23212" y="11442"/>
                    </a:lnTo>
                    <a:lnTo>
                      <a:pt x="22972" y="10633"/>
                    </a:lnTo>
                    <a:lnTo>
                      <a:pt x="22719" y="9786"/>
                    </a:lnTo>
                    <a:lnTo>
                      <a:pt x="22428" y="8926"/>
                    </a:lnTo>
                    <a:lnTo>
                      <a:pt x="22137" y="8054"/>
                    </a:lnTo>
                    <a:lnTo>
                      <a:pt x="21821" y="7194"/>
                    </a:lnTo>
                    <a:lnTo>
                      <a:pt x="21505" y="6347"/>
                    </a:lnTo>
                    <a:lnTo>
                      <a:pt x="20898" y="4742"/>
                    </a:lnTo>
                    <a:lnTo>
                      <a:pt x="20329" y="3351"/>
                    </a:lnTo>
                    <a:lnTo>
                      <a:pt x="19874" y="2239"/>
                    </a:lnTo>
                    <a:lnTo>
                      <a:pt x="19444" y="1240"/>
                    </a:lnTo>
                    <a:lnTo>
                      <a:pt x="19280" y="1164"/>
                    </a:lnTo>
                    <a:lnTo>
                      <a:pt x="19103" y="1088"/>
                    </a:lnTo>
                    <a:lnTo>
                      <a:pt x="18686" y="949"/>
                    </a:lnTo>
                    <a:lnTo>
                      <a:pt x="18218" y="823"/>
                    </a:lnTo>
                    <a:lnTo>
                      <a:pt x="17687" y="696"/>
                    </a:lnTo>
                    <a:lnTo>
                      <a:pt x="17118" y="570"/>
                    </a:lnTo>
                    <a:lnTo>
                      <a:pt x="16499" y="456"/>
                    </a:lnTo>
                    <a:lnTo>
                      <a:pt x="15841" y="367"/>
                    </a:lnTo>
                    <a:lnTo>
                      <a:pt x="15146" y="266"/>
                    </a:lnTo>
                    <a:lnTo>
                      <a:pt x="14413" y="190"/>
                    </a:lnTo>
                    <a:lnTo>
                      <a:pt x="13667" y="127"/>
                    </a:lnTo>
                    <a:lnTo>
                      <a:pt x="12896" y="77"/>
                    </a:lnTo>
                    <a:lnTo>
                      <a:pt x="12099" y="39"/>
                    </a:lnTo>
                    <a:lnTo>
                      <a:pt x="11303" y="13"/>
                    </a:lnTo>
                    <a:lnTo>
                      <a:pt x="104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5;p16">
                <a:extLst>
                  <a:ext uri="{FF2B5EF4-FFF2-40B4-BE49-F238E27FC236}">
                    <a16:creationId xmlns:a16="http://schemas.microsoft.com/office/drawing/2014/main" id="{72B7D10D-1E5B-8588-D79A-433DCDAA8730}"/>
                  </a:ext>
                </a:extLst>
              </p:cNvPr>
              <p:cNvSpPr/>
              <p:nvPr/>
            </p:nvSpPr>
            <p:spPr>
              <a:xfrm>
                <a:off x="1509525" y="2517550"/>
                <a:ext cx="339775" cy="469700"/>
              </a:xfrm>
              <a:custGeom>
                <a:avLst/>
                <a:gdLst/>
                <a:ahLst/>
                <a:cxnLst/>
                <a:rect l="l" t="t" r="r" b="b"/>
                <a:pathLst>
                  <a:path w="13591" h="18788" extrusionOk="0">
                    <a:moveTo>
                      <a:pt x="1151" y="1"/>
                    </a:moveTo>
                    <a:lnTo>
                      <a:pt x="645" y="11506"/>
                    </a:lnTo>
                    <a:lnTo>
                      <a:pt x="51" y="14540"/>
                    </a:lnTo>
                    <a:lnTo>
                      <a:pt x="13" y="14767"/>
                    </a:lnTo>
                    <a:lnTo>
                      <a:pt x="0" y="15008"/>
                    </a:lnTo>
                    <a:lnTo>
                      <a:pt x="0" y="15235"/>
                    </a:lnTo>
                    <a:lnTo>
                      <a:pt x="38" y="15463"/>
                    </a:lnTo>
                    <a:lnTo>
                      <a:pt x="76" y="15690"/>
                    </a:lnTo>
                    <a:lnTo>
                      <a:pt x="152" y="15905"/>
                    </a:lnTo>
                    <a:lnTo>
                      <a:pt x="240" y="16120"/>
                    </a:lnTo>
                    <a:lnTo>
                      <a:pt x="342" y="16322"/>
                    </a:lnTo>
                    <a:lnTo>
                      <a:pt x="455" y="16512"/>
                    </a:lnTo>
                    <a:lnTo>
                      <a:pt x="594" y="16689"/>
                    </a:lnTo>
                    <a:lnTo>
                      <a:pt x="746" y="16866"/>
                    </a:lnTo>
                    <a:lnTo>
                      <a:pt x="923" y="17018"/>
                    </a:lnTo>
                    <a:lnTo>
                      <a:pt x="1100" y="17157"/>
                    </a:lnTo>
                    <a:lnTo>
                      <a:pt x="1302" y="17283"/>
                    </a:lnTo>
                    <a:lnTo>
                      <a:pt x="1505" y="17397"/>
                    </a:lnTo>
                    <a:lnTo>
                      <a:pt x="1732" y="17486"/>
                    </a:lnTo>
                    <a:lnTo>
                      <a:pt x="5462" y="18788"/>
                    </a:lnTo>
                    <a:lnTo>
                      <a:pt x="6182" y="14679"/>
                    </a:lnTo>
                    <a:lnTo>
                      <a:pt x="6359" y="14692"/>
                    </a:lnTo>
                    <a:lnTo>
                      <a:pt x="6827" y="14704"/>
                    </a:lnTo>
                    <a:lnTo>
                      <a:pt x="7143" y="14692"/>
                    </a:lnTo>
                    <a:lnTo>
                      <a:pt x="7522" y="14679"/>
                    </a:lnTo>
                    <a:lnTo>
                      <a:pt x="7927" y="14641"/>
                    </a:lnTo>
                    <a:lnTo>
                      <a:pt x="8369" y="14578"/>
                    </a:lnTo>
                    <a:lnTo>
                      <a:pt x="8825" y="14502"/>
                    </a:lnTo>
                    <a:lnTo>
                      <a:pt x="9305" y="14388"/>
                    </a:lnTo>
                    <a:lnTo>
                      <a:pt x="9545" y="14325"/>
                    </a:lnTo>
                    <a:lnTo>
                      <a:pt x="9785" y="14249"/>
                    </a:lnTo>
                    <a:lnTo>
                      <a:pt x="10026" y="14173"/>
                    </a:lnTo>
                    <a:lnTo>
                      <a:pt x="10253" y="14072"/>
                    </a:lnTo>
                    <a:lnTo>
                      <a:pt x="10493" y="13971"/>
                    </a:lnTo>
                    <a:lnTo>
                      <a:pt x="10721" y="13857"/>
                    </a:lnTo>
                    <a:lnTo>
                      <a:pt x="10936" y="13743"/>
                    </a:lnTo>
                    <a:lnTo>
                      <a:pt x="11163" y="13604"/>
                    </a:lnTo>
                    <a:lnTo>
                      <a:pt x="11366" y="13453"/>
                    </a:lnTo>
                    <a:lnTo>
                      <a:pt x="11568" y="13301"/>
                    </a:lnTo>
                    <a:lnTo>
                      <a:pt x="11758" y="13124"/>
                    </a:lnTo>
                    <a:lnTo>
                      <a:pt x="11935" y="12934"/>
                    </a:lnTo>
                    <a:lnTo>
                      <a:pt x="12023" y="12833"/>
                    </a:lnTo>
                    <a:lnTo>
                      <a:pt x="12099" y="12719"/>
                    </a:lnTo>
                    <a:lnTo>
                      <a:pt x="12188" y="12606"/>
                    </a:lnTo>
                    <a:lnTo>
                      <a:pt x="12263" y="12466"/>
                    </a:lnTo>
                    <a:lnTo>
                      <a:pt x="12402" y="12176"/>
                    </a:lnTo>
                    <a:lnTo>
                      <a:pt x="12542" y="11847"/>
                    </a:lnTo>
                    <a:lnTo>
                      <a:pt x="12655" y="11480"/>
                    </a:lnTo>
                    <a:lnTo>
                      <a:pt x="12769" y="11101"/>
                    </a:lnTo>
                    <a:lnTo>
                      <a:pt x="12883" y="10684"/>
                    </a:lnTo>
                    <a:lnTo>
                      <a:pt x="12971" y="10241"/>
                    </a:lnTo>
                    <a:lnTo>
                      <a:pt x="13060" y="9786"/>
                    </a:lnTo>
                    <a:lnTo>
                      <a:pt x="13136" y="9319"/>
                    </a:lnTo>
                    <a:lnTo>
                      <a:pt x="13212" y="8825"/>
                    </a:lnTo>
                    <a:lnTo>
                      <a:pt x="13275" y="8332"/>
                    </a:lnTo>
                    <a:lnTo>
                      <a:pt x="13376" y="7321"/>
                    </a:lnTo>
                    <a:lnTo>
                      <a:pt x="13452" y="6322"/>
                    </a:lnTo>
                    <a:lnTo>
                      <a:pt x="13515" y="5336"/>
                    </a:lnTo>
                    <a:lnTo>
                      <a:pt x="13553" y="4401"/>
                    </a:lnTo>
                    <a:lnTo>
                      <a:pt x="13578" y="3541"/>
                    </a:lnTo>
                    <a:lnTo>
                      <a:pt x="13591" y="2770"/>
                    </a:lnTo>
                    <a:lnTo>
                      <a:pt x="13591" y="1657"/>
                    </a:lnTo>
                    <a:lnTo>
                      <a:pt x="13591" y="1240"/>
                    </a:lnTo>
                    <a:lnTo>
                      <a:pt x="1151" y="1"/>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6;p16">
                <a:extLst>
                  <a:ext uri="{FF2B5EF4-FFF2-40B4-BE49-F238E27FC236}">
                    <a16:creationId xmlns:a16="http://schemas.microsoft.com/office/drawing/2014/main" id="{CED95535-7D08-B9DB-41AA-D23E547C8ADA}"/>
                  </a:ext>
                </a:extLst>
              </p:cNvPr>
              <p:cNvSpPr/>
              <p:nvPr/>
            </p:nvSpPr>
            <p:spPr>
              <a:xfrm>
                <a:off x="1598025" y="2821300"/>
                <a:ext cx="66075" cy="105900"/>
              </a:xfrm>
              <a:custGeom>
                <a:avLst/>
                <a:gdLst/>
                <a:ahLst/>
                <a:cxnLst/>
                <a:rect l="l" t="t" r="r" b="b"/>
                <a:pathLst>
                  <a:path w="2643" h="4236" extrusionOk="0">
                    <a:moveTo>
                      <a:pt x="25" y="0"/>
                    </a:moveTo>
                    <a:lnTo>
                      <a:pt x="13" y="140"/>
                    </a:lnTo>
                    <a:lnTo>
                      <a:pt x="0" y="304"/>
                    </a:lnTo>
                    <a:lnTo>
                      <a:pt x="0" y="519"/>
                    </a:lnTo>
                    <a:lnTo>
                      <a:pt x="13" y="772"/>
                    </a:lnTo>
                    <a:lnTo>
                      <a:pt x="38" y="1075"/>
                    </a:lnTo>
                    <a:lnTo>
                      <a:pt x="76" y="1391"/>
                    </a:lnTo>
                    <a:lnTo>
                      <a:pt x="152" y="1732"/>
                    </a:lnTo>
                    <a:lnTo>
                      <a:pt x="202" y="1909"/>
                    </a:lnTo>
                    <a:lnTo>
                      <a:pt x="253" y="2086"/>
                    </a:lnTo>
                    <a:lnTo>
                      <a:pt x="329" y="2263"/>
                    </a:lnTo>
                    <a:lnTo>
                      <a:pt x="405" y="2440"/>
                    </a:lnTo>
                    <a:lnTo>
                      <a:pt x="480" y="2617"/>
                    </a:lnTo>
                    <a:lnTo>
                      <a:pt x="582" y="2794"/>
                    </a:lnTo>
                    <a:lnTo>
                      <a:pt x="695" y="2971"/>
                    </a:lnTo>
                    <a:lnTo>
                      <a:pt x="822" y="3136"/>
                    </a:lnTo>
                    <a:lnTo>
                      <a:pt x="961" y="3300"/>
                    </a:lnTo>
                    <a:lnTo>
                      <a:pt x="1113" y="3464"/>
                    </a:lnTo>
                    <a:lnTo>
                      <a:pt x="1277" y="3616"/>
                    </a:lnTo>
                    <a:lnTo>
                      <a:pt x="1454" y="3755"/>
                    </a:lnTo>
                    <a:lnTo>
                      <a:pt x="1656" y="3894"/>
                    </a:lnTo>
                    <a:lnTo>
                      <a:pt x="1871" y="4021"/>
                    </a:lnTo>
                    <a:lnTo>
                      <a:pt x="2099" y="4135"/>
                    </a:lnTo>
                    <a:lnTo>
                      <a:pt x="2352" y="4236"/>
                    </a:lnTo>
                    <a:lnTo>
                      <a:pt x="2642" y="2529"/>
                    </a:lnTo>
                    <a:lnTo>
                      <a:pt x="2541" y="2491"/>
                    </a:lnTo>
                    <a:lnTo>
                      <a:pt x="2250" y="2339"/>
                    </a:lnTo>
                    <a:lnTo>
                      <a:pt x="1833" y="2124"/>
                    </a:lnTo>
                    <a:lnTo>
                      <a:pt x="1606" y="1973"/>
                    </a:lnTo>
                    <a:lnTo>
                      <a:pt x="1365" y="1821"/>
                    </a:lnTo>
                    <a:lnTo>
                      <a:pt x="1125" y="1644"/>
                    </a:lnTo>
                    <a:lnTo>
                      <a:pt x="885" y="1454"/>
                    </a:lnTo>
                    <a:lnTo>
                      <a:pt x="670" y="1239"/>
                    </a:lnTo>
                    <a:lnTo>
                      <a:pt x="468" y="1024"/>
                    </a:lnTo>
                    <a:lnTo>
                      <a:pt x="379" y="898"/>
                    </a:lnTo>
                    <a:lnTo>
                      <a:pt x="291" y="784"/>
                    </a:lnTo>
                    <a:lnTo>
                      <a:pt x="228" y="658"/>
                    </a:lnTo>
                    <a:lnTo>
                      <a:pt x="164" y="531"/>
                    </a:lnTo>
                    <a:lnTo>
                      <a:pt x="114" y="405"/>
                    </a:lnTo>
                    <a:lnTo>
                      <a:pt x="63" y="279"/>
                    </a:lnTo>
                    <a:lnTo>
                      <a:pt x="38" y="140"/>
                    </a:lnTo>
                    <a:lnTo>
                      <a:pt x="25" y="0"/>
                    </a:lnTo>
                    <a:close/>
                  </a:path>
                </a:pathLst>
              </a:custGeom>
              <a:solidFill>
                <a:srgbClr val="5E3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7;p16">
                <a:extLst>
                  <a:ext uri="{FF2B5EF4-FFF2-40B4-BE49-F238E27FC236}">
                    <a16:creationId xmlns:a16="http://schemas.microsoft.com/office/drawing/2014/main" id="{C9341717-136B-76B4-196B-3417DB95E62B}"/>
                  </a:ext>
                </a:extLst>
              </p:cNvPr>
              <p:cNvSpPr/>
              <p:nvPr/>
            </p:nvSpPr>
            <p:spPr>
              <a:xfrm>
                <a:off x="1453900" y="2409150"/>
                <a:ext cx="395400" cy="388775"/>
              </a:xfrm>
              <a:custGeom>
                <a:avLst/>
                <a:gdLst/>
                <a:ahLst/>
                <a:cxnLst/>
                <a:rect l="l" t="t" r="r" b="b"/>
                <a:pathLst>
                  <a:path w="15816" h="15551" extrusionOk="0">
                    <a:moveTo>
                      <a:pt x="7093" y="1"/>
                    </a:moveTo>
                    <a:lnTo>
                      <a:pt x="6612" y="13"/>
                    </a:lnTo>
                    <a:lnTo>
                      <a:pt x="6119" y="51"/>
                    </a:lnTo>
                    <a:lnTo>
                      <a:pt x="5601" y="102"/>
                    </a:lnTo>
                    <a:lnTo>
                      <a:pt x="5095" y="190"/>
                    </a:lnTo>
                    <a:lnTo>
                      <a:pt x="4830" y="241"/>
                    </a:lnTo>
                    <a:lnTo>
                      <a:pt x="4577" y="304"/>
                    </a:lnTo>
                    <a:lnTo>
                      <a:pt x="4311" y="367"/>
                    </a:lnTo>
                    <a:lnTo>
                      <a:pt x="4058" y="443"/>
                    </a:lnTo>
                    <a:lnTo>
                      <a:pt x="3805" y="532"/>
                    </a:lnTo>
                    <a:lnTo>
                      <a:pt x="3553" y="633"/>
                    </a:lnTo>
                    <a:lnTo>
                      <a:pt x="3300" y="746"/>
                    </a:lnTo>
                    <a:lnTo>
                      <a:pt x="3047" y="873"/>
                    </a:lnTo>
                    <a:lnTo>
                      <a:pt x="2807" y="1012"/>
                    </a:lnTo>
                    <a:lnTo>
                      <a:pt x="2579" y="1164"/>
                    </a:lnTo>
                    <a:lnTo>
                      <a:pt x="2339" y="1328"/>
                    </a:lnTo>
                    <a:lnTo>
                      <a:pt x="2124" y="1505"/>
                    </a:lnTo>
                    <a:lnTo>
                      <a:pt x="1909" y="1707"/>
                    </a:lnTo>
                    <a:lnTo>
                      <a:pt x="1694" y="1922"/>
                    </a:lnTo>
                    <a:lnTo>
                      <a:pt x="1492" y="2150"/>
                    </a:lnTo>
                    <a:lnTo>
                      <a:pt x="1302" y="2390"/>
                    </a:lnTo>
                    <a:lnTo>
                      <a:pt x="1113" y="2656"/>
                    </a:lnTo>
                    <a:lnTo>
                      <a:pt x="948" y="2934"/>
                    </a:lnTo>
                    <a:lnTo>
                      <a:pt x="784" y="3237"/>
                    </a:lnTo>
                    <a:lnTo>
                      <a:pt x="632" y="3566"/>
                    </a:lnTo>
                    <a:lnTo>
                      <a:pt x="493" y="3907"/>
                    </a:lnTo>
                    <a:lnTo>
                      <a:pt x="367" y="4261"/>
                    </a:lnTo>
                    <a:lnTo>
                      <a:pt x="253" y="4653"/>
                    </a:lnTo>
                    <a:lnTo>
                      <a:pt x="152" y="5058"/>
                    </a:lnTo>
                    <a:lnTo>
                      <a:pt x="76" y="5487"/>
                    </a:lnTo>
                    <a:lnTo>
                      <a:pt x="25" y="5917"/>
                    </a:lnTo>
                    <a:lnTo>
                      <a:pt x="0" y="6347"/>
                    </a:lnTo>
                    <a:lnTo>
                      <a:pt x="0" y="6790"/>
                    </a:lnTo>
                    <a:lnTo>
                      <a:pt x="13" y="7232"/>
                    </a:lnTo>
                    <a:lnTo>
                      <a:pt x="51" y="7687"/>
                    </a:lnTo>
                    <a:lnTo>
                      <a:pt x="101" y="8130"/>
                    </a:lnTo>
                    <a:lnTo>
                      <a:pt x="177" y="8585"/>
                    </a:lnTo>
                    <a:lnTo>
                      <a:pt x="266" y="9027"/>
                    </a:lnTo>
                    <a:lnTo>
                      <a:pt x="354" y="9470"/>
                    </a:lnTo>
                    <a:lnTo>
                      <a:pt x="468" y="9912"/>
                    </a:lnTo>
                    <a:lnTo>
                      <a:pt x="594" y="10342"/>
                    </a:lnTo>
                    <a:lnTo>
                      <a:pt x="721" y="10772"/>
                    </a:lnTo>
                    <a:lnTo>
                      <a:pt x="860" y="11177"/>
                    </a:lnTo>
                    <a:lnTo>
                      <a:pt x="1011" y="11581"/>
                    </a:lnTo>
                    <a:lnTo>
                      <a:pt x="1151" y="11986"/>
                    </a:lnTo>
                    <a:lnTo>
                      <a:pt x="1454" y="12732"/>
                    </a:lnTo>
                    <a:lnTo>
                      <a:pt x="1757" y="13414"/>
                    </a:lnTo>
                    <a:lnTo>
                      <a:pt x="2048" y="14021"/>
                    </a:lnTo>
                    <a:lnTo>
                      <a:pt x="2314" y="14539"/>
                    </a:lnTo>
                    <a:lnTo>
                      <a:pt x="2541" y="14969"/>
                    </a:lnTo>
                    <a:lnTo>
                      <a:pt x="2718" y="15285"/>
                    </a:lnTo>
                    <a:lnTo>
                      <a:pt x="2883" y="15551"/>
                    </a:lnTo>
                    <a:lnTo>
                      <a:pt x="4842" y="13983"/>
                    </a:lnTo>
                    <a:lnTo>
                      <a:pt x="4792" y="13971"/>
                    </a:lnTo>
                    <a:lnTo>
                      <a:pt x="4665" y="13920"/>
                    </a:lnTo>
                    <a:lnTo>
                      <a:pt x="4577" y="13869"/>
                    </a:lnTo>
                    <a:lnTo>
                      <a:pt x="4476" y="13806"/>
                    </a:lnTo>
                    <a:lnTo>
                      <a:pt x="4374" y="13730"/>
                    </a:lnTo>
                    <a:lnTo>
                      <a:pt x="4261" y="13629"/>
                    </a:lnTo>
                    <a:lnTo>
                      <a:pt x="4147" y="13503"/>
                    </a:lnTo>
                    <a:lnTo>
                      <a:pt x="4020" y="13364"/>
                    </a:lnTo>
                    <a:lnTo>
                      <a:pt x="3907" y="13187"/>
                    </a:lnTo>
                    <a:lnTo>
                      <a:pt x="3793" y="12997"/>
                    </a:lnTo>
                    <a:lnTo>
                      <a:pt x="3692" y="12770"/>
                    </a:lnTo>
                    <a:lnTo>
                      <a:pt x="3591" y="12504"/>
                    </a:lnTo>
                    <a:lnTo>
                      <a:pt x="3502" y="12213"/>
                    </a:lnTo>
                    <a:lnTo>
                      <a:pt x="3439" y="11885"/>
                    </a:lnTo>
                    <a:lnTo>
                      <a:pt x="3401" y="11682"/>
                    </a:lnTo>
                    <a:lnTo>
                      <a:pt x="3388" y="11467"/>
                    </a:lnTo>
                    <a:lnTo>
                      <a:pt x="3376" y="11252"/>
                    </a:lnTo>
                    <a:lnTo>
                      <a:pt x="3376" y="11038"/>
                    </a:lnTo>
                    <a:lnTo>
                      <a:pt x="3376" y="10823"/>
                    </a:lnTo>
                    <a:lnTo>
                      <a:pt x="3401" y="10608"/>
                    </a:lnTo>
                    <a:lnTo>
                      <a:pt x="3426" y="10393"/>
                    </a:lnTo>
                    <a:lnTo>
                      <a:pt x="3451" y="10190"/>
                    </a:lnTo>
                    <a:lnTo>
                      <a:pt x="3489" y="9988"/>
                    </a:lnTo>
                    <a:lnTo>
                      <a:pt x="3540" y="9786"/>
                    </a:lnTo>
                    <a:lnTo>
                      <a:pt x="3591" y="9596"/>
                    </a:lnTo>
                    <a:lnTo>
                      <a:pt x="3654" y="9419"/>
                    </a:lnTo>
                    <a:lnTo>
                      <a:pt x="3717" y="9242"/>
                    </a:lnTo>
                    <a:lnTo>
                      <a:pt x="3793" y="9078"/>
                    </a:lnTo>
                    <a:lnTo>
                      <a:pt x="3869" y="8926"/>
                    </a:lnTo>
                    <a:lnTo>
                      <a:pt x="3945" y="8787"/>
                    </a:lnTo>
                    <a:lnTo>
                      <a:pt x="4046" y="8623"/>
                    </a:lnTo>
                    <a:lnTo>
                      <a:pt x="4159" y="8484"/>
                    </a:lnTo>
                    <a:lnTo>
                      <a:pt x="4273" y="8370"/>
                    </a:lnTo>
                    <a:lnTo>
                      <a:pt x="4400" y="8294"/>
                    </a:lnTo>
                    <a:lnTo>
                      <a:pt x="4513" y="8231"/>
                    </a:lnTo>
                    <a:lnTo>
                      <a:pt x="4577" y="8218"/>
                    </a:lnTo>
                    <a:lnTo>
                      <a:pt x="4640" y="8206"/>
                    </a:lnTo>
                    <a:lnTo>
                      <a:pt x="4766" y="8206"/>
                    </a:lnTo>
                    <a:lnTo>
                      <a:pt x="4830" y="8218"/>
                    </a:lnTo>
                    <a:lnTo>
                      <a:pt x="4893" y="8244"/>
                    </a:lnTo>
                    <a:lnTo>
                      <a:pt x="5007" y="8319"/>
                    </a:lnTo>
                    <a:lnTo>
                      <a:pt x="5120" y="8408"/>
                    </a:lnTo>
                    <a:lnTo>
                      <a:pt x="5221" y="8534"/>
                    </a:lnTo>
                    <a:lnTo>
                      <a:pt x="5310" y="8661"/>
                    </a:lnTo>
                    <a:lnTo>
                      <a:pt x="5310" y="8673"/>
                    </a:lnTo>
                    <a:lnTo>
                      <a:pt x="5386" y="8825"/>
                    </a:lnTo>
                    <a:lnTo>
                      <a:pt x="5449" y="8989"/>
                    </a:lnTo>
                    <a:lnTo>
                      <a:pt x="5512" y="9166"/>
                    </a:lnTo>
                    <a:lnTo>
                      <a:pt x="5563" y="9356"/>
                    </a:lnTo>
                    <a:lnTo>
                      <a:pt x="5651" y="9723"/>
                    </a:lnTo>
                    <a:lnTo>
                      <a:pt x="5702" y="10089"/>
                    </a:lnTo>
                    <a:lnTo>
                      <a:pt x="5740" y="10418"/>
                    </a:lnTo>
                    <a:lnTo>
                      <a:pt x="5752" y="10684"/>
                    </a:lnTo>
                    <a:lnTo>
                      <a:pt x="5765" y="10924"/>
                    </a:lnTo>
                    <a:lnTo>
                      <a:pt x="6005" y="10797"/>
                    </a:lnTo>
                    <a:lnTo>
                      <a:pt x="6233" y="10671"/>
                    </a:lnTo>
                    <a:lnTo>
                      <a:pt x="6448" y="10519"/>
                    </a:lnTo>
                    <a:lnTo>
                      <a:pt x="6637" y="10355"/>
                    </a:lnTo>
                    <a:lnTo>
                      <a:pt x="6814" y="10178"/>
                    </a:lnTo>
                    <a:lnTo>
                      <a:pt x="6979" y="9988"/>
                    </a:lnTo>
                    <a:lnTo>
                      <a:pt x="7130" y="9786"/>
                    </a:lnTo>
                    <a:lnTo>
                      <a:pt x="7257" y="9584"/>
                    </a:lnTo>
                    <a:lnTo>
                      <a:pt x="7383" y="9369"/>
                    </a:lnTo>
                    <a:lnTo>
                      <a:pt x="7484" y="9154"/>
                    </a:lnTo>
                    <a:lnTo>
                      <a:pt x="7573" y="8939"/>
                    </a:lnTo>
                    <a:lnTo>
                      <a:pt x="7661" y="8711"/>
                    </a:lnTo>
                    <a:lnTo>
                      <a:pt x="7737" y="8484"/>
                    </a:lnTo>
                    <a:lnTo>
                      <a:pt x="7788" y="8256"/>
                    </a:lnTo>
                    <a:lnTo>
                      <a:pt x="7838" y="8029"/>
                    </a:lnTo>
                    <a:lnTo>
                      <a:pt x="7889" y="7801"/>
                    </a:lnTo>
                    <a:lnTo>
                      <a:pt x="7952" y="7359"/>
                    </a:lnTo>
                    <a:lnTo>
                      <a:pt x="7990" y="6954"/>
                    </a:lnTo>
                    <a:lnTo>
                      <a:pt x="8003" y="6575"/>
                    </a:lnTo>
                    <a:lnTo>
                      <a:pt x="8003" y="6233"/>
                    </a:lnTo>
                    <a:lnTo>
                      <a:pt x="7990" y="5955"/>
                    </a:lnTo>
                    <a:lnTo>
                      <a:pt x="7978" y="5753"/>
                    </a:lnTo>
                    <a:lnTo>
                      <a:pt x="7952" y="5563"/>
                    </a:lnTo>
                    <a:lnTo>
                      <a:pt x="8420" y="5715"/>
                    </a:lnTo>
                    <a:lnTo>
                      <a:pt x="8938" y="5867"/>
                    </a:lnTo>
                    <a:lnTo>
                      <a:pt x="9596" y="6044"/>
                    </a:lnTo>
                    <a:lnTo>
                      <a:pt x="9962" y="6132"/>
                    </a:lnTo>
                    <a:lnTo>
                      <a:pt x="10367" y="6221"/>
                    </a:lnTo>
                    <a:lnTo>
                      <a:pt x="10771" y="6309"/>
                    </a:lnTo>
                    <a:lnTo>
                      <a:pt x="11201" y="6385"/>
                    </a:lnTo>
                    <a:lnTo>
                      <a:pt x="11644" y="6448"/>
                    </a:lnTo>
                    <a:lnTo>
                      <a:pt x="12086" y="6511"/>
                    </a:lnTo>
                    <a:lnTo>
                      <a:pt x="12529" y="6549"/>
                    </a:lnTo>
                    <a:lnTo>
                      <a:pt x="12959" y="6562"/>
                    </a:lnTo>
                    <a:lnTo>
                      <a:pt x="13376" y="6562"/>
                    </a:lnTo>
                    <a:lnTo>
                      <a:pt x="13755" y="6537"/>
                    </a:lnTo>
                    <a:lnTo>
                      <a:pt x="14084" y="6499"/>
                    </a:lnTo>
                    <a:lnTo>
                      <a:pt x="14387" y="6436"/>
                    </a:lnTo>
                    <a:lnTo>
                      <a:pt x="14653" y="6360"/>
                    </a:lnTo>
                    <a:lnTo>
                      <a:pt x="14880" y="6271"/>
                    </a:lnTo>
                    <a:lnTo>
                      <a:pt x="15083" y="6183"/>
                    </a:lnTo>
                    <a:lnTo>
                      <a:pt x="15260" y="6082"/>
                    </a:lnTo>
                    <a:lnTo>
                      <a:pt x="15399" y="5993"/>
                    </a:lnTo>
                    <a:lnTo>
                      <a:pt x="15525" y="5905"/>
                    </a:lnTo>
                    <a:lnTo>
                      <a:pt x="15614" y="5816"/>
                    </a:lnTo>
                    <a:lnTo>
                      <a:pt x="15689" y="5728"/>
                    </a:lnTo>
                    <a:lnTo>
                      <a:pt x="15778" y="5614"/>
                    </a:lnTo>
                    <a:lnTo>
                      <a:pt x="15816" y="5563"/>
                    </a:lnTo>
                    <a:lnTo>
                      <a:pt x="15753" y="5361"/>
                    </a:lnTo>
                    <a:lnTo>
                      <a:pt x="15677" y="5146"/>
                    </a:lnTo>
                    <a:lnTo>
                      <a:pt x="15601" y="4944"/>
                    </a:lnTo>
                    <a:lnTo>
                      <a:pt x="15525" y="4742"/>
                    </a:lnTo>
                    <a:lnTo>
                      <a:pt x="15424" y="4552"/>
                    </a:lnTo>
                    <a:lnTo>
                      <a:pt x="15335" y="4362"/>
                    </a:lnTo>
                    <a:lnTo>
                      <a:pt x="15222" y="4173"/>
                    </a:lnTo>
                    <a:lnTo>
                      <a:pt x="15108" y="3996"/>
                    </a:lnTo>
                    <a:lnTo>
                      <a:pt x="15108" y="3983"/>
                    </a:lnTo>
                    <a:lnTo>
                      <a:pt x="14956" y="3755"/>
                    </a:lnTo>
                    <a:lnTo>
                      <a:pt x="14792" y="3540"/>
                    </a:lnTo>
                    <a:lnTo>
                      <a:pt x="14615" y="3326"/>
                    </a:lnTo>
                    <a:lnTo>
                      <a:pt x="14438" y="3123"/>
                    </a:lnTo>
                    <a:lnTo>
                      <a:pt x="14248" y="2921"/>
                    </a:lnTo>
                    <a:lnTo>
                      <a:pt x="14046" y="2731"/>
                    </a:lnTo>
                    <a:lnTo>
                      <a:pt x="13844" y="2542"/>
                    </a:lnTo>
                    <a:lnTo>
                      <a:pt x="13629" y="2365"/>
                    </a:lnTo>
                    <a:lnTo>
                      <a:pt x="13414" y="2200"/>
                    </a:lnTo>
                    <a:lnTo>
                      <a:pt x="13186" y="2036"/>
                    </a:lnTo>
                    <a:lnTo>
                      <a:pt x="12959" y="1872"/>
                    </a:lnTo>
                    <a:lnTo>
                      <a:pt x="12731" y="1720"/>
                    </a:lnTo>
                    <a:lnTo>
                      <a:pt x="12491" y="1581"/>
                    </a:lnTo>
                    <a:lnTo>
                      <a:pt x="12251" y="1442"/>
                    </a:lnTo>
                    <a:lnTo>
                      <a:pt x="11758" y="1189"/>
                    </a:lnTo>
                    <a:lnTo>
                      <a:pt x="11442" y="1037"/>
                    </a:lnTo>
                    <a:lnTo>
                      <a:pt x="11125" y="898"/>
                    </a:lnTo>
                    <a:lnTo>
                      <a:pt x="10797" y="759"/>
                    </a:lnTo>
                    <a:lnTo>
                      <a:pt x="10481" y="645"/>
                    </a:lnTo>
                    <a:lnTo>
                      <a:pt x="10165" y="532"/>
                    </a:lnTo>
                    <a:lnTo>
                      <a:pt x="9849" y="443"/>
                    </a:lnTo>
                    <a:lnTo>
                      <a:pt x="9545" y="355"/>
                    </a:lnTo>
                    <a:lnTo>
                      <a:pt x="9242" y="266"/>
                    </a:lnTo>
                    <a:lnTo>
                      <a:pt x="8938" y="203"/>
                    </a:lnTo>
                    <a:lnTo>
                      <a:pt x="8648" y="140"/>
                    </a:lnTo>
                    <a:lnTo>
                      <a:pt x="8357" y="102"/>
                    </a:lnTo>
                    <a:lnTo>
                      <a:pt x="8079" y="64"/>
                    </a:lnTo>
                    <a:lnTo>
                      <a:pt x="7813" y="26"/>
                    </a:lnTo>
                    <a:lnTo>
                      <a:pt x="7560" y="13"/>
                    </a:lnTo>
                    <a:lnTo>
                      <a:pt x="73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8;p16">
                <a:extLst>
                  <a:ext uri="{FF2B5EF4-FFF2-40B4-BE49-F238E27FC236}">
                    <a16:creationId xmlns:a16="http://schemas.microsoft.com/office/drawing/2014/main" id="{6253AAB9-A86D-CB75-8AA8-7BD74F945970}"/>
                  </a:ext>
                </a:extLst>
              </p:cNvPr>
              <p:cNvSpPr/>
              <p:nvPr/>
            </p:nvSpPr>
            <p:spPr>
              <a:xfrm>
                <a:off x="1301875" y="2353850"/>
                <a:ext cx="226000" cy="285725"/>
              </a:xfrm>
              <a:custGeom>
                <a:avLst/>
                <a:gdLst/>
                <a:ahLst/>
                <a:cxnLst/>
                <a:rect l="l" t="t" r="r" b="b"/>
                <a:pathLst>
                  <a:path w="9040" h="11429" extrusionOk="0">
                    <a:moveTo>
                      <a:pt x="4829" y="0"/>
                    </a:moveTo>
                    <a:lnTo>
                      <a:pt x="4551" y="25"/>
                    </a:lnTo>
                    <a:lnTo>
                      <a:pt x="4273" y="63"/>
                    </a:lnTo>
                    <a:lnTo>
                      <a:pt x="4020" y="114"/>
                    </a:lnTo>
                    <a:lnTo>
                      <a:pt x="3768" y="177"/>
                    </a:lnTo>
                    <a:lnTo>
                      <a:pt x="3540" y="266"/>
                    </a:lnTo>
                    <a:lnTo>
                      <a:pt x="3312" y="367"/>
                    </a:lnTo>
                    <a:lnTo>
                      <a:pt x="3097" y="481"/>
                    </a:lnTo>
                    <a:lnTo>
                      <a:pt x="2895" y="607"/>
                    </a:lnTo>
                    <a:lnTo>
                      <a:pt x="2706" y="759"/>
                    </a:lnTo>
                    <a:lnTo>
                      <a:pt x="2529" y="910"/>
                    </a:lnTo>
                    <a:lnTo>
                      <a:pt x="2364" y="1087"/>
                    </a:lnTo>
                    <a:lnTo>
                      <a:pt x="2212" y="1264"/>
                    </a:lnTo>
                    <a:lnTo>
                      <a:pt x="2061" y="1467"/>
                    </a:lnTo>
                    <a:lnTo>
                      <a:pt x="1934" y="1682"/>
                    </a:lnTo>
                    <a:lnTo>
                      <a:pt x="1808" y="1897"/>
                    </a:lnTo>
                    <a:lnTo>
                      <a:pt x="1694" y="2137"/>
                    </a:lnTo>
                    <a:lnTo>
                      <a:pt x="1593" y="2377"/>
                    </a:lnTo>
                    <a:lnTo>
                      <a:pt x="1505" y="2642"/>
                    </a:lnTo>
                    <a:lnTo>
                      <a:pt x="1416" y="2908"/>
                    </a:lnTo>
                    <a:lnTo>
                      <a:pt x="1353" y="3186"/>
                    </a:lnTo>
                    <a:lnTo>
                      <a:pt x="1290" y="3477"/>
                    </a:lnTo>
                    <a:lnTo>
                      <a:pt x="1239" y="3780"/>
                    </a:lnTo>
                    <a:lnTo>
                      <a:pt x="1201" y="4096"/>
                    </a:lnTo>
                    <a:lnTo>
                      <a:pt x="1163" y="4425"/>
                    </a:lnTo>
                    <a:lnTo>
                      <a:pt x="1138" y="4754"/>
                    </a:lnTo>
                    <a:lnTo>
                      <a:pt x="1125" y="5095"/>
                    </a:lnTo>
                    <a:lnTo>
                      <a:pt x="1125" y="5449"/>
                    </a:lnTo>
                    <a:lnTo>
                      <a:pt x="1138" y="5803"/>
                    </a:lnTo>
                    <a:lnTo>
                      <a:pt x="1151" y="6170"/>
                    </a:lnTo>
                    <a:lnTo>
                      <a:pt x="1176" y="6549"/>
                    </a:lnTo>
                    <a:lnTo>
                      <a:pt x="1201" y="6916"/>
                    </a:lnTo>
                    <a:lnTo>
                      <a:pt x="1214" y="7257"/>
                    </a:lnTo>
                    <a:lnTo>
                      <a:pt x="1226" y="7573"/>
                    </a:lnTo>
                    <a:lnTo>
                      <a:pt x="1226" y="7876"/>
                    </a:lnTo>
                    <a:lnTo>
                      <a:pt x="1214" y="8142"/>
                    </a:lnTo>
                    <a:lnTo>
                      <a:pt x="1188" y="8395"/>
                    </a:lnTo>
                    <a:lnTo>
                      <a:pt x="1163" y="8622"/>
                    </a:lnTo>
                    <a:lnTo>
                      <a:pt x="1125" y="8837"/>
                    </a:lnTo>
                    <a:lnTo>
                      <a:pt x="1087" y="9027"/>
                    </a:lnTo>
                    <a:lnTo>
                      <a:pt x="1049" y="9204"/>
                    </a:lnTo>
                    <a:lnTo>
                      <a:pt x="999" y="9356"/>
                    </a:lnTo>
                    <a:lnTo>
                      <a:pt x="948" y="9495"/>
                    </a:lnTo>
                    <a:lnTo>
                      <a:pt x="885" y="9621"/>
                    </a:lnTo>
                    <a:lnTo>
                      <a:pt x="834" y="9735"/>
                    </a:lnTo>
                    <a:lnTo>
                      <a:pt x="771" y="9823"/>
                    </a:lnTo>
                    <a:lnTo>
                      <a:pt x="708" y="9912"/>
                    </a:lnTo>
                    <a:lnTo>
                      <a:pt x="645" y="9988"/>
                    </a:lnTo>
                    <a:lnTo>
                      <a:pt x="582" y="10038"/>
                    </a:lnTo>
                    <a:lnTo>
                      <a:pt x="455" y="10139"/>
                    </a:lnTo>
                    <a:lnTo>
                      <a:pt x="329" y="10190"/>
                    </a:lnTo>
                    <a:lnTo>
                      <a:pt x="228" y="10228"/>
                    </a:lnTo>
                    <a:lnTo>
                      <a:pt x="126" y="10241"/>
                    </a:lnTo>
                    <a:lnTo>
                      <a:pt x="63" y="10241"/>
                    </a:lnTo>
                    <a:lnTo>
                      <a:pt x="0" y="10228"/>
                    </a:lnTo>
                    <a:lnTo>
                      <a:pt x="38" y="10304"/>
                    </a:lnTo>
                    <a:lnTo>
                      <a:pt x="177" y="10506"/>
                    </a:lnTo>
                    <a:lnTo>
                      <a:pt x="291" y="10632"/>
                    </a:lnTo>
                    <a:lnTo>
                      <a:pt x="417" y="10759"/>
                    </a:lnTo>
                    <a:lnTo>
                      <a:pt x="569" y="10898"/>
                    </a:lnTo>
                    <a:lnTo>
                      <a:pt x="733" y="11037"/>
                    </a:lnTo>
                    <a:lnTo>
                      <a:pt x="923" y="11163"/>
                    </a:lnTo>
                    <a:lnTo>
                      <a:pt x="1138" y="11265"/>
                    </a:lnTo>
                    <a:lnTo>
                      <a:pt x="1252" y="11315"/>
                    </a:lnTo>
                    <a:lnTo>
                      <a:pt x="1378" y="11353"/>
                    </a:lnTo>
                    <a:lnTo>
                      <a:pt x="1505" y="11391"/>
                    </a:lnTo>
                    <a:lnTo>
                      <a:pt x="1631" y="11416"/>
                    </a:lnTo>
                    <a:lnTo>
                      <a:pt x="1770" y="11429"/>
                    </a:lnTo>
                    <a:lnTo>
                      <a:pt x="1909" y="11429"/>
                    </a:lnTo>
                    <a:lnTo>
                      <a:pt x="2048" y="11416"/>
                    </a:lnTo>
                    <a:lnTo>
                      <a:pt x="2200" y="11404"/>
                    </a:lnTo>
                    <a:lnTo>
                      <a:pt x="2352" y="11378"/>
                    </a:lnTo>
                    <a:lnTo>
                      <a:pt x="2516" y="11328"/>
                    </a:lnTo>
                    <a:lnTo>
                      <a:pt x="2680" y="11277"/>
                    </a:lnTo>
                    <a:lnTo>
                      <a:pt x="2845" y="11201"/>
                    </a:lnTo>
                    <a:lnTo>
                      <a:pt x="3022" y="11113"/>
                    </a:lnTo>
                    <a:lnTo>
                      <a:pt x="3186" y="11024"/>
                    </a:lnTo>
                    <a:lnTo>
                      <a:pt x="3363" y="10923"/>
                    </a:lnTo>
                    <a:lnTo>
                      <a:pt x="3527" y="10809"/>
                    </a:lnTo>
                    <a:lnTo>
                      <a:pt x="3692" y="10696"/>
                    </a:lnTo>
                    <a:lnTo>
                      <a:pt x="3843" y="10569"/>
                    </a:lnTo>
                    <a:lnTo>
                      <a:pt x="4008" y="10443"/>
                    </a:lnTo>
                    <a:lnTo>
                      <a:pt x="4159" y="10291"/>
                    </a:lnTo>
                    <a:lnTo>
                      <a:pt x="4311" y="10152"/>
                    </a:lnTo>
                    <a:lnTo>
                      <a:pt x="4450" y="9988"/>
                    </a:lnTo>
                    <a:lnTo>
                      <a:pt x="4589" y="9836"/>
                    </a:lnTo>
                    <a:lnTo>
                      <a:pt x="4716" y="9659"/>
                    </a:lnTo>
                    <a:lnTo>
                      <a:pt x="4829" y="9482"/>
                    </a:lnTo>
                    <a:lnTo>
                      <a:pt x="4943" y="9292"/>
                    </a:lnTo>
                    <a:lnTo>
                      <a:pt x="5057" y="9103"/>
                    </a:lnTo>
                    <a:lnTo>
                      <a:pt x="5146" y="8900"/>
                    </a:lnTo>
                    <a:lnTo>
                      <a:pt x="5234" y="8698"/>
                    </a:lnTo>
                    <a:lnTo>
                      <a:pt x="5310" y="8483"/>
                    </a:lnTo>
                    <a:lnTo>
                      <a:pt x="5373" y="8268"/>
                    </a:lnTo>
                    <a:lnTo>
                      <a:pt x="5424" y="8041"/>
                    </a:lnTo>
                    <a:lnTo>
                      <a:pt x="5462" y="7801"/>
                    </a:lnTo>
                    <a:lnTo>
                      <a:pt x="5500" y="7560"/>
                    </a:lnTo>
                    <a:lnTo>
                      <a:pt x="5512" y="7308"/>
                    </a:lnTo>
                    <a:lnTo>
                      <a:pt x="5512" y="7055"/>
                    </a:lnTo>
                    <a:lnTo>
                      <a:pt x="5500" y="6802"/>
                    </a:lnTo>
                    <a:lnTo>
                      <a:pt x="5462" y="6536"/>
                    </a:lnTo>
                    <a:lnTo>
                      <a:pt x="5424" y="6258"/>
                    </a:lnTo>
                    <a:lnTo>
                      <a:pt x="5360" y="5980"/>
                    </a:lnTo>
                    <a:lnTo>
                      <a:pt x="5285" y="5689"/>
                    </a:lnTo>
                    <a:lnTo>
                      <a:pt x="5196" y="5398"/>
                    </a:lnTo>
                    <a:lnTo>
                      <a:pt x="5082" y="5095"/>
                    </a:lnTo>
                    <a:lnTo>
                      <a:pt x="4943" y="4792"/>
                    </a:lnTo>
                    <a:lnTo>
                      <a:pt x="4817" y="4501"/>
                    </a:lnTo>
                    <a:lnTo>
                      <a:pt x="4728" y="4235"/>
                    </a:lnTo>
                    <a:lnTo>
                      <a:pt x="4665" y="3983"/>
                    </a:lnTo>
                    <a:lnTo>
                      <a:pt x="4640" y="3768"/>
                    </a:lnTo>
                    <a:lnTo>
                      <a:pt x="4640" y="3565"/>
                    </a:lnTo>
                    <a:lnTo>
                      <a:pt x="4665" y="3388"/>
                    </a:lnTo>
                    <a:lnTo>
                      <a:pt x="4703" y="3237"/>
                    </a:lnTo>
                    <a:lnTo>
                      <a:pt x="4779" y="3110"/>
                    </a:lnTo>
                    <a:lnTo>
                      <a:pt x="4867" y="2996"/>
                    </a:lnTo>
                    <a:lnTo>
                      <a:pt x="4969" y="2908"/>
                    </a:lnTo>
                    <a:lnTo>
                      <a:pt x="5095" y="2845"/>
                    </a:lnTo>
                    <a:lnTo>
                      <a:pt x="5234" y="2794"/>
                    </a:lnTo>
                    <a:lnTo>
                      <a:pt x="5386" y="2756"/>
                    </a:lnTo>
                    <a:lnTo>
                      <a:pt x="5550" y="2744"/>
                    </a:lnTo>
                    <a:lnTo>
                      <a:pt x="5727" y="2744"/>
                    </a:lnTo>
                    <a:lnTo>
                      <a:pt x="5904" y="2769"/>
                    </a:lnTo>
                    <a:lnTo>
                      <a:pt x="6081" y="2807"/>
                    </a:lnTo>
                    <a:lnTo>
                      <a:pt x="6271" y="2857"/>
                    </a:lnTo>
                    <a:lnTo>
                      <a:pt x="6460" y="2933"/>
                    </a:lnTo>
                    <a:lnTo>
                      <a:pt x="6650" y="3009"/>
                    </a:lnTo>
                    <a:lnTo>
                      <a:pt x="6840" y="3110"/>
                    </a:lnTo>
                    <a:lnTo>
                      <a:pt x="7017" y="3211"/>
                    </a:lnTo>
                    <a:lnTo>
                      <a:pt x="7194" y="3338"/>
                    </a:lnTo>
                    <a:lnTo>
                      <a:pt x="7371" y="3477"/>
                    </a:lnTo>
                    <a:lnTo>
                      <a:pt x="7522" y="3616"/>
                    </a:lnTo>
                    <a:lnTo>
                      <a:pt x="7674" y="3768"/>
                    </a:lnTo>
                    <a:lnTo>
                      <a:pt x="7813" y="3945"/>
                    </a:lnTo>
                    <a:lnTo>
                      <a:pt x="7927" y="4109"/>
                    </a:lnTo>
                    <a:lnTo>
                      <a:pt x="8041" y="4299"/>
                    </a:lnTo>
                    <a:lnTo>
                      <a:pt x="8117" y="4488"/>
                    </a:lnTo>
                    <a:lnTo>
                      <a:pt x="8180" y="4691"/>
                    </a:lnTo>
                    <a:lnTo>
                      <a:pt x="8230" y="4905"/>
                    </a:lnTo>
                    <a:lnTo>
                      <a:pt x="9039" y="3932"/>
                    </a:lnTo>
                    <a:lnTo>
                      <a:pt x="9014" y="3780"/>
                    </a:lnTo>
                    <a:lnTo>
                      <a:pt x="8989" y="3591"/>
                    </a:lnTo>
                    <a:lnTo>
                      <a:pt x="8938" y="3350"/>
                    </a:lnTo>
                    <a:lnTo>
                      <a:pt x="8875" y="3072"/>
                    </a:lnTo>
                    <a:lnTo>
                      <a:pt x="8774" y="2744"/>
                    </a:lnTo>
                    <a:lnTo>
                      <a:pt x="8648" y="2402"/>
                    </a:lnTo>
                    <a:lnTo>
                      <a:pt x="8572" y="2225"/>
                    </a:lnTo>
                    <a:lnTo>
                      <a:pt x="8483" y="2048"/>
                    </a:lnTo>
                    <a:lnTo>
                      <a:pt x="8382" y="1871"/>
                    </a:lnTo>
                    <a:lnTo>
                      <a:pt x="8281" y="1694"/>
                    </a:lnTo>
                    <a:lnTo>
                      <a:pt x="8167" y="1517"/>
                    </a:lnTo>
                    <a:lnTo>
                      <a:pt x="8041" y="1340"/>
                    </a:lnTo>
                    <a:lnTo>
                      <a:pt x="7902" y="1176"/>
                    </a:lnTo>
                    <a:lnTo>
                      <a:pt x="7750" y="1012"/>
                    </a:lnTo>
                    <a:lnTo>
                      <a:pt x="7573" y="860"/>
                    </a:lnTo>
                    <a:lnTo>
                      <a:pt x="7396" y="708"/>
                    </a:lnTo>
                    <a:lnTo>
                      <a:pt x="7206" y="569"/>
                    </a:lnTo>
                    <a:lnTo>
                      <a:pt x="7004" y="443"/>
                    </a:lnTo>
                    <a:lnTo>
                      <a:pt x="6776" y="341"/>
                    </a:lnTo>
                    <a:lnTo>
                      <a:pt x="6536" y="240"/>
                    </a:lnTo>
                    <a:lnTo>
                      <a:pt x="6283" y="152"/>
                    </a:lnTo>
                    <a:lnTo>
                      <a:pt x="6018" y="89"/>
                    </a:lnTo>
                    <a:lnTo>
                      <a:pt x="5727" y="38"/>
                    </a:lnTo>
                    <a:lnTo>
                      <a:pt x="54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9;p16">
                <a:extLst>
                  <a:ext uri="{FF2B5EF4-FFF2-40B4-BE49-F238E27FC236}">
                    <a16:creationId xmlns:a16="http://schemas.microsoft.com/office/drawing/2014/main" id="{10C06CC6-1DAA-6EF6-1B22-F9082E690FEA}"/>
                  </a:ext>
                </a:extLst>
              </p:cNvPr>
              <p:cNvSpPr/>
              <p:nvPr/>
            </p:nvSpPr>
            <p:spPr>
              <a:xfrm>
                <a:off x="1261725" y="3801100"/>
                <a:ext cx="889750" cy="484550"/>
              </a:xfrm>
              <a:custGeom>
                <a:avLst/>
                <a:gdLst/>
                <a:ahLst/>
                <a:cxnLst/>
                <a:rect l="l" t="t" r="r" b="b"/>
                <a:pathLst>
                  <a:path w="35590" h="19382" extrusionOk="0">
                    <a:moveTo>
                      <a:pt x="15702" y="0"/>
                    </a:moveTo>
                    <a:lnTo>
                      <a:pt x="13831" y="13"/>
                    </a:lnTo>
                    <a:lnTo>
                      <a:pt x="11935" y="38"/>
                    </a:lnTo>
                    <a:lnTo>
                      <a:pt x="8294" y="114"/>
                    </a:lnTo>
                    <a:lnTo>
                      <a:pt x="5197" y="203"/>
                    </a:lnTo>
                    <a:lnTo>
                      <a:pt x="2238" y="291"/>
                    </a:lnTo>
                    <a:lnTo>
                      <a:pt x="2099" y="531"/>
                    </a:lnTo>
                    <a:lnTo>
                      <a:pt x="1947" y="809"/>
                    </a:lnTo>
                    <a:lnTo>
                      <a:pt x="1758" y="1201"/>
                    </a:lnTo>
                    <a:lnTo>
                      <a:pt x="1530" y="1682"/>
                    </a:lnTo>
                    <a:lnTo>
                      <a:pt x="1290" y="2251"/>
                    </a:lnTo>
                    <a:lnTo>
                      <a:pt x="1037" y="2908"/>
                    </a:lnTo>
                    <a:lnTo>
                      <a:pt x="911" y="3275"/>
                    </a:lnTo>
                    <a:lnTo>
                      <a:pt x="797" y="3641"/>
                    </a:lnTo>
                    <a:lnTo>
                      <a:pt x="671" y="4033"/>
                    </a:lnTo>
                    <a:lnTo>
                      <a:pt x="569" y="4450"/>
                    </a:lnTo>
                    <a:lnTo>
                      <a:pt x="456" y="4880"/>
                    </a:lnTo>
                    <a:lnTo>
                      <a:pt x="354" y="5323"/>
                    </a:lnTo>
                    <a:lnTo>
                      <a:pt x="266" y="5778"/>
                    </a:lnTo>
                    <a:lnTo>
                      <a:pt x="190" y="6246"/>
                    </a:lnTo>
                    <a:lnTo>
                      <a:pt x="127" y="6739"/>
                    </a:lnTo>
                    <a:lnTo>
                      <a:pt x="64" y="7232"/>
                    </a:lnTo>
                    <a:lnTo>
                      <a:pt x="26" y="7738"/>
                    </a:lnTo>
                    <a:lnTo>
                      <a:pt x="13" y="8269"/>
                    </a:lnTo>
                    <a:lnTo>
                      <a:pt x="0" y="8787"/>
                    </a:lnTo>
                    <a:lnTo>
                      <a:pt x="13" y="9330"/>
                    </a:lnTo>
                    <a:lnTo>
                      <a:pt x="51" y="9874"/>
                    </a:lnTo>
                    <a:lnTo>
                      <a:pt x="114" y="10430"/>
                    </a:lnTo>
                    <a:lnTo>
                      <a:pt x="190" y="10999"/>
                    </a:lnTo>
                    <a:lnTo>
                      <a:pt x="291" y="11568"/>
                    </a:lnTo>
                    <a:lnTo>
                      <a:pt x="354" y="11846"/>
                    </a:lnTo>
                    <a:lnTo>
                      <a:pt x="430" y="12124"/>
                    </a:lnTo>
                    <a:lnTo>
                      <a:pt x="506" y="12390"/>
                    </a:lnTo>
                    <a:lnTo>
                      <a:pt x="595" y="12655"/>
                    </a:lnTo>
                    <a:lnTo>
                      <a:pt x="683" y="12921"/>
                    </a:lnTo>
                    <a:lnTo>
                      <a:pt x="784" y="13161"/>
                    </a:lnTo>
                    <a:lnTo>
                      <a:pt x="898" y="13414"/>
                    </a:lnTo>
                    <a:lnTo>
                      <a:pt x="1012" y="13654"/>
                    </a:lnTo>
                    <a:lnTo>
                      <a:pt x="1138" y="13882"/>
                    </a:lnTo>
                    <a:lnTo>
                      <a:pt x="1265" y="14109"/>
                    </a:lnTo>
                    <a:lnTo>
                      <a:pt x="1404" y="14337"/>
                    </a:lnTo>
                    <a:lnTo>
                      <a:pt x="1555" y="14552"/>
                    </a:lnTo>
                    <a:lnTo>
                      <a:pt x="1695" y="14767"/>
                    </a:lnTo>
                    <a:lnTo>
                      <a:pt x="1859" y="14969"/>
                    </a:lnTo>
                    <a:lnTo>
                      <a:pt x="2023" y="15171"/>
                    </a:lnTo>
                    <a:lnTo>
                      <a:pt x="2188" y="15361"/>
                    </a:lnTo>
                    <a:lnTo>
                      <a:pt x="2365" y="15551"/>
                    </a:lnTo>
                    <a:lnTo>
                      <a:pt x="2542" y="15728"/>
                    </a:lnTo>
                    <a:lnTo>
                      <a:pt x="2731" y="15905"/>
                    </a:lnTo>
                    <a:lnTo>
                      <a:pt x="2921" y="16082"/>
                    </a:lnTo>
                    <a:lnTo>
                      <a:pt x="3325" y="16410"/>
                    </a:lnTo>
                    <a:lnTo>
                      <a:pt x="3743" y="16714"/>
                    </a:lnTo>
                    <a:lnTo>
                      <a:pt x="4185" y="17005"/>
                    </a:lnTo>
                    <a:lnTo>
                      <a:pt x="4640" y="17283"/>
                    </a:lnTo>
                    <a:lnTo>
                      <a:pt x="5108" y="17523"/>
                    </a:lnTo>
                    <a:lnTo>
                      <a:pt x="5601" y="17763"/>
                    </a:lnTo>
                    <a:lnTo>
                      <a:pt x="6107" y="17978"/>
                    </a:lnTo>
                    <a:lnTo>
                      <a:pt x="6612" y="18180"/>
                    </a:lnTo>
                    <a:lnTo>
                      <a:pt x="7143" y="18357"/>
                    </a:lnTo>
                    <a:lnTo>
                      <a:pt x="7687" y="18522"/>
                    </a:lnTo>
                    <a:lnTo>
                      <a:pt x="8231" y="18673"/>
                    </a:lnTo>
                    <a:lnTo>
                      <a:pt x="8787" y="18800"/>
                    </a:lnTo>
                    <a:lnTo>
                      <a:pt x="9343" y="18914"/>
                    </a:lnTo>
                    <a:lnTo>
                      <a:pt x="9912" y="19027"/>
                    </a:lnTo>
                    <a:lnTo>
                      <a:pt x="10494" y="19116"/>
                    </a:lnTo>
                    <a:lnTo>
                      <a:pt x="11063" y="19192"/>
                    </a:lnTo>
                    <a:lnTo>
                      <a:pt x="11644" y="19255"/>
                    </a:lnTo>
                    <a:lnTo>
                      <a:pt x="12226" y="19305"/>
                    </a:lnTo>
                    <a:lnTo>
                      <a:pt x="12807" y="19343"/>
                    </a:lnTo>
                    <a:lnTo>
                      <a:pt x="13389" y="19369"/>
                    </a:lnTo>
                    <a:lnTo>
                      <a:pt x="13970" y="19381"/>
                    </a:lnTo>
                    <a:lnTo>
                      <a:pt x="28800" y="19381"/>
                    </a:lnTo>
                    <a:lnTo>
                      <a:pt x="35589" y="4893"/>
                    </a:lnTo>
                    <a:lnTo>
                      <a:pt x="34312" y="4311"/>
                    </a:lnTo>
                    <a:lnTo>
                      <a:pt x="32909" y="3692"/>
                    </a:lnTo>
                    <a:lnTo>
                      <a:pt x="31189" y="2959"/>
                    </a:lnTo>
                    <a:lnTo>
                      <a:pt x="30254" y="2567"/>
                    </a:lnTo>
                    <a:lnTo>
                      <a:pt x="29280" y="2175"/>
                    </a:lnTo>
                    <a:lnTo>
                      <a:pt x="28294" y="1796"/>
                    </a:lnTo>
                    <a:lnTo>
                      <a:pt x="27308" y="1429"/>
                    </a:lnTo>
                    <a:lnTo>
                      <a:pt x="26347" y="1088"/>
                    </a:lnTo>
                    <a:lnTo>
                      <a:pt x="25424" y="771"/>
                    </a:lnTo>
                    <a:lnTo>
                      <a:pt x="24540" y="506"/>
                    </a:lnTo>
                    <a:lnTo>
                      <a:pt x="24135" y="392"/>
                    </a:lnTo>
                    <a:lnTo>
                      <a:pt x="23743" y="291"/>
                    </a:lnTo>
                    <a:lnTo>
                      <a:pt x="23427" y="241"/>
                    </a:lnTo>
                    <a:lnTo>
                      <a:pt x="23035" y="190"/>
                    </a:lnTo>
                    <a:lnTo>
                      <a:pt x="22555" y="139"/>
                    </a:lnTo>
                    <a:lnTo>
                      <a:pt x="22011" y="101"/>
                    </a:lnTo>
                    <a:lnTo>
                      <a:pt x="21392" y="76"/>
                    </a:lnTo>
                    <a:lnTo>
                      <a:pt x="20709" y="51"/>
                    </a:lnTo>
                    <a:lnTo>
                      <a:pt x="19192" y="13"/>
                    </a:lnTo>
                    <a:lnTo>
                      <a:pt x="17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00;p16">
                <a:extLst>
                  <a:ext uri="{FF2B5EF4-FFF2-40B4-BE49-F238E27FC236}">
                    <a16:creationId xmlns:a16="http://schemas.microsoft.com/office/drawing/2014/main" id="{762741B4-E6E8-D972-EE5B-7F40D44BEFFA}"/>
                  </a:ext>
                </a:extLst>
              </p:cNvPr>
              <p:cNvSpPr/>
              <p:nvPr/>
            </p:nvSpPr>
            <p:spPr>
              <a:xfrm>
                <a:off x="1732975" y="3812150"/>
                <a:ext cx="408050" cy="203250"/>
              </a:xfrm>
              <a:custGeom>
                <a:avLst/>
                <a:gdLst/>
                <a:ahLst/>
                <a:cxnLst/>
                <a:rect l="l" t="t" r="r" b="b"/>
                <a:pathLst>
                  <a:path w="16322" h="8130" extrusionOk="0">
                    <a:moveTo>
                      <a:pt x="16322" y="1"/>
                    </a:moveTo>
                    <a:lnTo>
                      <a:pt x="0" y="3566"/>
                    </a:lnTo>
                    <a:lnTo>
                      <a:pt x="13629" y="8130"/>
                    </a:lnTo>
                    <a:lnTo>
                      <a:pt x="16322"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01;p16">
                <a:extLst>
                  <a:ext uri="{FF2B5EF4-FFF2-40B4-BE49-F238E27FC236}">
                    <a16:creationId xmlns:a16="http://schemas.microsoft.com/office/drawing/2014/main" id="{5048EF06-F63D-D5AB-E96A-29786BDF42A2}"/>
                  </a:ext>
                </a:extLst>
              </p:cNvPr>
              <p:cNvSpPr/>
              <p:nvPr/>
            </p:nvSpPr>
            <p:spPr>
              <a:xfrm>
                <a:off x="1247500" y="2938250"/>
                <a:ext cx="653650" cy="940300"/>
              </a:xfrm>
              <a:custGeom>
                <a:avLst/>
                <a:gdLst/>
                <a:ahLst/>
                <a:cxnLst/>
                <a:rect l="l" t="t" r="r" b="b"/>
                <a:pathLst>
                  <a:path w="26146" h="37612" extrusionOk="0">
                    <a:moveTo>
                      <a:pt x="3844" y="0"/>
                    </a:moveTo>
                    <a:lnTo>
                      <a:pt x="3566" y="13"/>
                    </a:lnTo>
                    <a:lnTo>
                      <a:pt x="3275" y="51"/>
                    </a:lnTo>
                    <a:lnTo>
                      <a:pt x="3009" y="114"/>
                    </a:lnTo>
                    <a:lnTo>
                      <a:pt x="2731" y="190"/>
                    </a:lnTo>
                    <a:lnTo>
                      <a:pt x="2466" y="291"/>
                    </a:lnTo>
                    <a:lnTo>
                      <a:pt x="2213" y="405"/>
                    </a:lnTo>
                    <a:lnTo>
                      <a:pt x="1960" y="531"/>
                    </a:lnTo>
                    <a:lnTo>
                      <a:pt x="1720" y="683"/>
                    </a:lnTo>
                    <a:lnTo>
                      <a:pt x="1492" y="847"/>
                    </a:lnTo>
                    <a:lnTo>
                      <a:pt x="1265" y="1037"/>
                    </a:lnTo>
                    <a:lnTo>
                      <a:pt x="1063" y="1226"/>
                    </a:lnTo>
                    <a:lnTo>
                      <a:pt x="873" y="1441"/>
                    </a:lnTo>
                    <a:lnTo>
                      <a:pt x="696" y="1682"/>
                    </a:lnTo>
                    <a:lnTo>
                      <a:pt x="544" y="1922"/>
                    </a:lnTo>
                    <a:lnTo>
                      <a:pt x="392" y="2175"/>
                    </a:lnTo>
                    <a:lnTo>
                      <a:pt x="279" y="2453"/>
                    </a:lnTo>
                    <a:lnTo>
                      <a:pt x="178" y="2731"/>
                    </a:lnTo>
                    <a:lnTo>
                      <a:pt x="102" y="3034"/>
                    </a:lnTo>
                    <a:lnTo>
                      <a:pt x="38" y="3338"/>
                    </a:lnTo>
                    <a:lnTo>
                      <a:pt x="13" y="3654"/>
                    </a:lnTo>
                    <a:lnTo>
                      <a:pt x="1" y="3983"/>
                    </a:lnTo>
                    <a:lnTo>
                      <a:pt x="127" y="10683"/>
                    </a:lnTo>
                    <a:lnTo>
                      <a:pt x="215" y="14754"/>
                    </a:lnTo>
                    <a:lnTo>
                      <a:pt x="304" y="18901"/>
                    </a:lnTo>
                    <a:lnTo>
                      <a:pt x="405" y="22769"/>
                    </a:lnTo>
                    <a:lnTo>
                      <a:pt x="519" y="26069"/>
                    </a:lnTo>
                    <a:lnTo>
                      <a:pt x="569" y="27409"/>
                    </a:lnTo>
                    <a:lnTo>
                      <a:pt x="620" y="28471"/>
                    </a:lnTo>
                    <a:lnTo>
                      <a:pt x="683" y="29242"/>
                    </a:lnTo>
                    <a:lnTo>
                      <a:pt x="709" y="29495"/>
                    </a:lnTo>
                    <a:lnTo>
                      <a:pt x="734" y="29660"/>
                    </a:lnTo>
                    <a:lnTo>
                      <a:pt x="759" y="29735"/>
                    </a:lnTo>
                    <a:lnTo>
                      <a:pt x="822" y="29811"/>
                    </a:lnTo>
                    <a:lnTo>
                      <a:pt x="923" y="29912"/>
                    </a:lnTo>
                    <a:lnTo>
                      <a:pt x="1050" y="30001"/>
                    </a:lnTo>
                    <a:lnTo>
                      <a:pt x="1202" y="30102"/>
                    </a:lnTo>
                    <a:lnTo>
                      <a:pt x="1379" y="30216"/>
                    </a:lnTo>
                    <a:lnTo>
                      <a:pt x="1808" y="30443"/>
                    </a:lnTo>
                    <a:lnTo>
                      <a:pt x="2352" y="30696"/>
                    </a:lnTo>
                    <a:lnTo>
                      <a:pt x="2972" y="30974"/>
                    </a:lnTo>
                    <a:lnTo>
                      <a:pt x="3667" y="31253"/>
                    </a:lnTo>
                    <a:lnTo>
                      <a:pt x="4451" y="31556"/>
                    </a:lnTo>
                    <a:lnTo>
                      <a:pt x="5285" y="31872"/>
                    </a:lnTo>
                    <a:lnTo>
                      <a:pt x="6183" y="32188"/>
                    </a:lnTo>
                    <a:lnTo>
                      <a:pt x="7131" y="32517"/>
                    </a:lnTo>
                    <a:lnTo>
                      <a:pt x="8117" y="32858"/>
                    </a:lnTo>
                    <a:lnTo>
                      <a:pt x="10178" y="33541"/>
                    </a:lnTo>
                    <a:lnTo>
                      <a:pt x="12289" y="34211"/>
                    </a:lnTo>
                    <a:lnTo>
                      <a:pt x="14400" y="34881"/>
                    </a:lnTo>
                    <a:lnTo>
                      <a:pt x="16448" y="35500"/>
                    </a:lnTo>
                    <a:lnTo>
                      <a:pt x="18357" y="36082"/>
                    </a:lnTo>
                    <a:lnTo>
                      <a:pt x="20064" y="36588"/>
                    </a:lnTo>
                    <a:lnTo>
                      <a:pt x="22618" y="37334"/>
                    </a:lnTo>
                    <a:lnTo>
                      <a:pt x="23591" y="37612"/>
                    </a:lnTo>
                    <a:lnTo>
                      <a:pt x="26145" y="32631"/>
                    </a:lnTo>
                    <a:lnTo>
                      <a:pt x="8661" y="24830"/>
                    </a:lnTo>
                    <a:lnTo>
                      <a:pt x="8661" y="23920"/>
                    </a:lnTo>
                    <a:lnTo>
                      <a:pt x="8673" y="21518"/>
                    </a:lnTo>
                    <a:lnTo>
                      <a:pt x="8661" y="19887"/>
                    </a:lnTo>
                    <a:lnTo>
                      <a:pt x="8635" y="18066"/>
                    </a:lnTo>
                    <a:lnTo>
                      <a:pt x="8597" y="16094"/>
                    </a:lnTo>
                    <a:lnTo>
                      <a:pt x="8534" y="14033"/>
                    </a:lnTo>
                    <a:lnTo>
                      <a:pt x="8446" y="11947"/>
                    </a:lnTo>
                    <a:lnTo>
                      <a:pt x="8395" y="10911"/>
                    </a:lnTo>
                    <a:lnTo>
                      <a:pt x="8332" y="9887"/>
                    </a:lnTo>
                    <a:lnTo>
                      <a:pt x="8269" y="8875"/>
                    </a:lnTo>
                    <a:lnTo>
                      <a:pt x="8180" y="7914"/>
                    </a:lnTo>
                    <a:lnTo>
                      <a:pt x="8092" y="6966"/>
                    </a:lnTo>
                    <a:lnTo>
                      <a:pt x="8003" y="6081"/>
                    </a:lnTo>
                    <a:lnTo>
                      <a:pt x="7889" y="5234"/>
                    </a:lnTo>
                    <a:lnTo>
                      <a:pt x="7776" y="4450"/>
                    </a:lnTo>
                    <a:lnTo>
                      <a:pt x="7649" y="3730"/>
                    </a:lnTo>
                    <a:lnTo>
                      <a:pt x="7510" y="3085"/>
                    </a:lnTo>
                    <a:lnTo>
                      <a:pt x="7434" y="2782"/>
                    </a:lnTo>
                    <a:lnTo>
                      <a:pt x="7346" y="2516"/>
                    </a:lnTo>
                    <a:lnTo>
                      <a:pt x="7270" y="2263"/>
                    </a:lnTo>
                    <a:lnTo>
                      <a:pt x="7181" y="2036"/>
                    </a:lnTo>
                    <a:lnTo>
                      <a:pt x="7093" y="1821"/>
                    </a:lnTo>
                    <a:lnTo>
                      <a:pt x="7004" y="1644"/>
                    </a:lnTo>
                    <a:lnTo>
                      <a:pt x="6916" y="1479"/>
                    </a:lnTo>
                    <a:lnTo>
                      <a:pt x="6815" y="1353"/>
                    </a:lnTo>
                    <a:lnTo>
                      <a:pt x="6752" y="1277"/>
                    </a:lnTo>
                    <a:lnTo>
                      <a:pt x="6524" y="1037"/>
                    </a:lnTo>
                    <a:lnTo>
                      <a:pt x="6284" y="835"/>
                    </a:lnTo>
                    <a:lnTo>
                      <a:pt x="6031" y="645"/>
                    </a:lnTo>
                    <a:lnTo>
                      <a:pt x="5778" y="481"/>
                    </a:lnTo>
                    <a:lnTo>
                      <a:pt x="5513" y="342"/>
                    </a:lnTo>
                    <a:lnTo>
                      <a:pt x="5247" y="228"/>
                    </a:lnTo>
                    <a:lnTo>
                      <a:pt x="4969" y="139"/>
                    </a:lnTo>
                    <a:lnTo>
                      <a:pt x="4691" y="63"/>
                    </a:lnTo>
                    <a:lnTo>
                      <a:pt x="4413" y="25"/>
                    </a:lnTo>
                    <a:lnTo>
                      <a:pt x="41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02;p16">
                <a:extLst>
                  <a:ext uri="{FF2B5EF4-FFF2-40B4-BE49-F238E27FC236}">
                    <a16:creationId xmlns:a16="http://schemas.microsoft.com/office/drawing/2014/main" id="{A2053429-2444-ADBE-29A3-86348F504984}"/>
                  </a:ext>
                </a:extLst>
              </p:cNvPr>
              <p:cNvSpPr/>
              <p:nvPr/>
            </p:nvSpPr>
            <p:spPr>
              <a:xfrm>
                <a:off x="1837275" y="3737875"/>
                <a:ext cx="341375" cy="213050"/>
              </a:xfrm>
              <a:custGeom>
                <a:avLst/>
                <a:gdLst/>
                <a:ahLst/>
                <a:cxnLst/>
                <a:rect l="l" t="t" r="r" b="b"/>
                <a:pathLst>
                  <a:path w="13655" h="8522" extrusionOk="0">
                    <a:moveTo>
                      <a:pt x="9457" y="1"/>
                    </a:moveTo>
                    <a:lnTo>
                      <a:pt x="2554" y="646"/>
                    </a:lnTo>
                    <a:lnTo>
                      <a:pt x="2352" y="734"/>
                    </a:lnTo>
                    <a:lnTo>
                      <a:pt x="2150" y="835"/>
                    </a:lnTo>
                    <a:lnTo>
                      <a:pt x="1960" y="962"/>
                    </a:lnTo>
                    <a:lnTo>
                      <a:pt x="1783" y="1101"/>
                    </a:lnTo>
                    <a:lnTo>
                      <a:pt x="1619" y="1252"/>
                    </a:lnTo>
                    <a:lnTo>
                      <a:pt x="1467" y="1417"/>
                    </a:lnTo>
                    <a:lnTo>
                      <a:pt x="1315" y="1594"/>
                    </a:lnTo>
                    <a:lnTo>
                      <a:pt x="1189" y="1783"/>
                    </a:lnTo>
                    <a:lnTo>
                      <a:pt x="1062" y="1973"/>
                    </a:lnTo>
                    <a:lnTo>
                      <a:pt x="949" y="2175"/>
                    </a:lnTo>
                    <a:lnTo>
                      <a:pt x="835" y="2390"/>
                    </a:lnTo>
                    <a:lnTo>
                      <a:pt x="734" y="2593"/>
                    </a:lnTo>
                    <a:lnTo>
                      <a:pt x="645" y="2807"/>
                    </a:lnTo>
                    <a:lnTo>
                      <a:pt x="557" y="3022"/>
                    </a:lnTo>
                    <a:lnTo>
                      <a:pt x="418" y="3452"/>
                    </a:lnTo>
                    <a:lnTo>
                      <a:pt x="291" y="3882"/>
                    </a:lnTo>
                    <a:lnTo>
                      <a:pt x="203" y="4274"/>
                    </a:lnTo>
                    <a:lnTo>
                      <a:pt x="127" y="4641"/>
                    </a:lnTo>
                    <a:lnTo>
                      <a:pt x="76" y="4969"/>
                    </a:lnTo>
                    <a:lnTo>
                      <a:pt x="13" y="5450"/>
                    </a:lnTo>
                    <a:lnTo>
                      <a:pt x="0" y="5627"/>
                    </a:lnTo>
                    <a:lnTo>
                      <a:pt x="165" y="5677"/>
                    </a:lnTo>
                    <a:lnTo>
                      <a:pt x="367" y="5728"/>
                    </a:lnTo>
                    <a:lnTo>
                      <a:pt x="620" y="5778"/>
                    </a:lnTo>
                    <a:lnTo>
                      <a:pt x="936" y="5842"/>
                    </a:lnTo>
                    <a:lnTo>
                      <a:pt x="1303" y="5905"/>
                    </a:lnTo>
                    <a:lnTo>
                      <a:pt x="1720" y="5955"/>
                    </a:lnTo>
                    <a:lnTo>
                      <a:pt x="2150" y="5993"/>
                    </a:lnTo>
                    <a:lnTo>
                      <a:pt x="3351" y="6031"/>
                    </a:lnTo>
                    <a:lnTo>
                      <a:pt x="4817" y="6069"/>
                    </a:lnTo>
                    <a:lnTo>
                      <a:pt x="6587" y="6107"/>
                    </a:lnTo>
                    <a:lnTo>
                      <a:pt x="7156" y="7043"/>
                    </a:lnTo>
                    <a:lnTo>
                      <a:pt x="7042" y="8168"/>
                    </a:lnTo>
                    <a:lnTo>
                      <a:pt x="8104" y="8522"/>
                    </a:lnTo>
                    <a:lnTo>
                      <a:pt x="8484" y="7599"/>
                    </a:lnTo>
                    <a:lnTo>
                      <a:pt x="9912" y="8231"/>
                    </a:lnTo>
                    <a:lnTo>
                      <a:pt x="10317" y="7485"/>
                    </a:lnTo>
                    <a:lnTo>
                      <a:pt x="11353" y="7763"/>
                    </a:lnTo>
                    <a:lnTo>
                      <a:pt x="11644" y="5627"/>
                    </a:lnTo>
                    <a:lnTo>
                      <a:pt x="10797" y="3275"/>
                    </a:lnTo>
                    <a:lnTo>
                      <a:pt x="12150" y="4552"/>
                    </a:lnTo>
                    <a:lnTo>
                      <a:pt x="12567" y="6537"/>
                    </a:lnTo>
                    <a:lnTo>
                      <a:pt x="13654" y="6537"/>
                    </a:lnTo>
                    <a:lnTo>
                      <a:pt x="13654" y="2529"/>
                    </a:lnTo>
                    <a:lnTo>
                      <a:pt x="9457" y="1"/>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03;p16">
                <a:extLst>
                  <a:ext uri="{FF2B5EF4-FFF2-40B4-BE49-F238E27FC236}">
                    <a16:creationId xmlns:a16="http://schemas.microsoft.com/office/drawing/2014/main" id="{70EDFA0E-F404-ABFA-211B-07A591FB3F80}"/>
                  </a:ext>
                </a:extLst>
              </p:cNvPr>
              <p:cNvSpPr/>
              <p:nvPr/>
            </p:nvSpPr>
            <p:spPr>
              <a:xfrm>
                <a:off x="2073700" y="3443300"/>
                <a:ext cx="689975" cy="572100"/>
              </a:xfrm>
              <a:custGeom>
                <a:avLst/>
                <a:gdLst/>
                <a:ahLst/>
                <a:cxnLst/>
                <a:rect l="l" t="t" r="r" b="b"/>
                <a:pathLst>
                  <a:path w="27599" h="22884" extrusionOk="0">
                    <a:moveTo>
                      <a:pt x="27599" y="1"/>
                    </a:moveTo>
                    <a:lnTo>
                      <a:pt x="7358" y="696"/>
                    </a:lnTo>
                    <a:lnTo>
                      <a:pt x="0" y="22884"/>
                    </a:lnTo>
                    <a:lnTo>
                      <a:pt x="21050" y="21481"/>
                    </a:lnTo>
                    <a:lnTo>
                      <a:pt x="27599"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04;p16">
                <a:extLst>
                  <a:ext uri="{FF2B5EF4-FFF2-40B4-BE49-F238E27FC236}">
                    <a16:creationId xmlns:a16="http://schemas.microsoft.com/office/drawing/2014/main" id="{5AA65D82-0709-7B20-3F9D-8C890160CC83}"/>
                  </a:ext>
                </a:extLst>
              </p:cNvPr>
              <p:cNvSpPr/>
              <p:nvPr/>
            </p:nvSpPr>
            <p:spPr>
              <a:xfrm>
                <a:off x="2019000" y="3832075"/>
                <a:ext cx="44600" cy="102100"/>
              </a:xfrm>
              <a:custGeom>
                <a:avLst/>
                <a:gdLst/>
                <a:ahLst/>
                <a:cxnLst/>
                <a:rect l="l" t="t" r="r" b="b"/>
                <a:pathLst>
                  <a:path w="1784" h="4084" extrusionOk="0">
                    <a:moveTo>
                      <a:pt x="292" y="0"/>
                    </a:moveTo>
                    <a:lnTo>
                      <a:pt x="1" y="177"/>
                    </a:lnTo>
                    <a:lnTo>
                      <a:pt x="1151" y="1517"/>
                    </a:lnTo>
                    <a:lnTo>
                      <a:pt x="1354" y="3275"/>
                    </a:lnTo>
                    <a:lnTo>
                      <a:pt x="1215" y="3831"/>
                    </a:lnTo>
                    <a:lnTo>
                      <a:pt x="1783" y="4084"/>
                    </a:lnTo>
                    <a:lnTo>
                      <a:pt x="1644" y="1302"/>
                    </a:lnTo>
                    <a:lnTo>
                      <a:pt x="292" y="0"/>
                    </a:lnTo>
                    <a:close/>
                  </a:path>
                </a:pathLst>
              </a:custGeom>
              <a:solidFill>
                <a:srgbClr val="5E3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05;p16">
                <a:extLst>
                  <a:ext uri="{FF2B5EF4-FFF2-40B4-BE49-F238E27FC236}">
                    <a16:creationId xmlns:a16="http://schemas.microsoft.com/office/drawing/2014/main" id="{7BD905DE-C722-0A65-746F-D36EA9CEF585}"/>
                  </a:ext>
                </a:extLst>
              </p:cNvPr>
              <p:cNvSpPr/>
              <p:nvPr/>
            </p:nvSpPr>
            <p:spPr>
              <a:xfrm>
                <a:off x="2055050" y="3812150"/>
                <a:ext cx="48700" cy="112875"/>
              </a:xfrm>
              <a:custGeom>
                <a:avLst/>
                <a:gdLst/>
                <a:ahLst/>
                <a:cxnLst/>
                <a:rect l="l" t="t" r="r" b="b"/>
                <a:pathLst>
                  <a:path w="1948" h="4515" extrusionOk="0">
                    <a:moveTo>
                      <a:pt x="341" y="1"/>
                    </a:moveTo>
                    <a:lnTo>
                      <a:pt x="0" y="203"/>
                    </a:lnTo>
                    <a:lnTo>
                      <a:pt x="1353" y="1948"/>
                    </a:lnTo>
                    <a:lnTo>
                      <a:pt x="1606" y="4514"/>
                    </a:lnTo>
                    <a:lnTo>
                      <a:pt x="1947" y="4514"/>
                    </a:lnTo>
                    <a:lnTo>
                      <a:pt x="1719" y="1745"/>
                    </a:lnTo>
                    <a:lnTo>
                      <a:pt x="341" y="1"/>
                    </a:lnTo>
                    <a:close/>
                  </a:path>
                </a:pathLst>
              </a:custGeom>
              <a:solidFill>
                <a:srgbClr val="5E3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06;p16">
                <a:extLst>
                  <a:ext uri="{FF2B5EF4-FFF2-40B4-BE49-F238E27FC236}">
                    <a16:creationId xmlns:a16="http://schemas.microsoft.com/office/drawing/2014/main" id="{EE589A58-39E8-F796-1A54-1AFBB28A3F53}"/>
                  </a:ext>
                </a:extLst>
              </p:cNvPr>
              <p:cNvSpPr/>
              <p:nvPr/>
            </p:nvSpPr>
            <p:spPr>
              <a:xfrm>
                <a:off x="2093925" y="3786875"/>
                <a:ext cx="40475" cy="57550"/>
              </a:xfrm>
              <a:custGeom>
                <a:avLst/>
                <a:gdLst/>
                <a:ahLst/>
                <a:cxnLst/>
                <a:rect l="l" t="t" r="r" b="b"/>
                <a:pathLst>
                  <a:path w="1619" h="2302" extrusionOk="0">
                    <a:moveTo>
                      <a:pt x="0" y="0"/>
                    </a:moveTo>
                    <a:lnTo>
                      <a:pt x="531" y="1315"/>
                    </a:lnTo>
                    <a:lnTo>
                      <a:pt x="1580" y="2301"/>
                    </a:lnTo>
                    <a:lnTo>
                      <a:pt x="1618" y="1808"/>
                    </a:lnTo>
                    <a:lnTo>
                      <a:pt x="0" y="0"/>
                    </a:lnTo>
                    <a:close/>
                  </a:path>
                </a:pathLst>
              </a:custGeom>
              <a:solidFill>
                <a:srgbClr val="5E3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07;p16">
                <a:extLst>
                  <a:ext uri="{FF2B5EF4-FFF2-40B4-BE49-F238E27FC236}">
                    <a16:creationId xmlns:a16="http://schemas.microsoft.com/office/drawing/2014/main" id="{E7482289-9F3C-1EC1-3003-67949DF6EEE5}"/>
                  </a:ext>
                </a:extLst>
              </p:cNvPr>
              <p:cNvSpPr/>
              <p:nvPr/>
            </p:nvSpPr>
            <p:spPr>
              <a:xfrm>
                <a:off x="1487075" y="5352025"/>
                <a:ext cx="371075" cy="124850"/>
              </a:xfrm>
              <a:custGeom>
                <a:avLst/>
                <a:gdLst/>
                <a:ahLst/>
                <a:cxnLst/>
                <a:rect l="l" t="t" r="r" b="b"/>
                <a:pathLst>
                  <a:path w="14843" h="4994" extrusionOk="0">
                    <a:moveTo>
                      <a:pt x="3224" y="0"/>
                    </a:moveTo>
                    <a:lnTo>
                      <a:pt x="3060" y="13"/>
                    </a:lnTo>
                    <a:lnTo>
                      <a:pt x="2896" y="25"/>
                    </a:lnTo>
                    <a:lnTo>
                      <a:pt x="2744" y="38"/>
                    </a:lnTo>
                    <a:lnTo>
                      <a:pt x="2580" y="63"/>
                    </a:lnTo>
                    <a:lnTo>
                      <a:pt x="2428" y="101"/>
                    </a:lnTo>
                    <a:lnTo>
                      <a:pt x="2276" y="152"/>
                    </a:lnTo>
                    <a:lnTo>
                      <a:pt x="2124" y="202"/>
                    </a:lnTo>
                    <a:lnTo>
                      <a:pt x="1973" y="253"/>
                    </a:lnTo>
                    <a:lnTo>
                      <a:pt x="1834" y="316"/>
                    </a:lnTo>
                    <a:lnTo>
                      <a:pt x="1695" y="392"/>
                    </a:lnTo>
                    <a:lnTo>
                      <a:pt x="1429" y="556"/>
                    </a:lnTo>
                    <a:lnTo>
                      <a:pt x="1176" y="733"/>
                    </a:lnTo>
                    <a:lnTo>
                      <a:pt x="949" y="948"/>
                    </a:lnTo>
                    <a:lnTo>
                      <a:pt x="746" y="1176"/>
                    </a:lnTo>
                    <a:lnTo>
                      <a:pt x="557" y="1429"/>
                    </a:lnTo>
                    <a:lnTo>
                      <a:pt x="392" y="1694"/>
                    </a:lnTo>
                    <a:lnTo>
                      <a:pt x="317" y="1833"/>
                    </a:lnTo>
                    <a:lnTo>
                      <a:pt x="253" y="1972"/>
                    </a:lnTo>
                    <a:lnTo>
                      <a:pt x="203" y="2124"/>
                    </a:lnTo>
                    <a:lnTo>
                      <a:pt x="152" y="2276"/>
                    </a:lnTo>
                    <a:lnTo>
                      <a:pt x="102" y="2428"/>
                    </a:lnTo>
                    <a:lnTo>
                      <a:pt x="64" y="2579"/>
                    </a:lnTo>
                    <a:lnTo>
                      <a:pt x="38" y="2744"/>
                    </a:lnTo>
                    <a:lnTo>
                      <a:pt x="26" y="2895"/>
                    </a:lnTo>
                    <a:lnTo>
                      <a:pt x="13" y="3060"/>
                    </a:lnTo>
                    <a:lnTo>
                      <a:pt x="1" y="3224"/>
                    </a:lnTo>
                    <a:lnTo>
                      <a:pt x="1" y="4994"/>
                    </a:lnTo>
                    <a:lnTo>
                      <a:pt x="14843" y="4994"/>
                    </a:lnTo>
                    <a:lnTo>
                      <a:pt x="14843" y="3224"/>
                    </a:lnTo>
                    <a:lnTo>
                      <a:pt x="14830" y="3060"/>
                    </a:lnTo>
                    <a:lnTo>
                      <a:pt x="14818" y="2895"/>
                    </a:lnTo>
                    <a:lnTo>
                      <a:pt x="14805" y="2744"/>
                    </a:lnTo>
                    <a:lnTo>
                      <a:pt x="14780" y="2579"/>
                    </a:lnTo>
                    <a:lnTo>
                      <a:pt x="14742" y="2428"/>
                    </a:lnTo>
                    <a:lnTo>
                      <a:pt x="14691" y="2276"/>
                    </a:lnTo>
                    <a:lnTo>
                      <a:pt x="14641" y="2124"/>
                    </a:lnTo>
                    <a:lnTo>
                      <a:pt x="14590" y="1972"/>
                    </a:lnTo>
                    <a:lnTo>
                      <a:pt x="14527" y="1833"/>
                    </a:lnTo>
                    <a:lnTo>
                      <a:pt x="14451" y="1694"/>
                    </a:lnTo>
                    <a:lnTo>
                      <a:pt x="14287" y="1429"/>
                    </a:lnTo>
                    <a:lnTo>
                      <a:pt x="14097" y="1176"/>
                    </a:lnTo>
                    <a:lnTo>
                      <a:pt x="13895" y="948"/>
                    </a:lnTo>
                    <a:lnTo>
                      <a:pt x="13667" y="733"/>
                    </a:lnTo>
                    <a:lnTo>
                      <a:pt x="13414" y="556"/>
                    </a:lnTo>
                    <a:lnTo>
                      <a:pt x="13149" y="392"/>
                    </a:lnTo>
                    <a:lnTo>
                      <a:pt x="13010" y="316"/>
                    </a:lnTo>
                    <a:lnTo>
                      <a:pt x="12871" y="253"/>
                    </a:lnTo>
                    <a:lnTo>
                      <a:pt x="12719" y="202"/>
                    </a:lnTo>
                    <a:lnTo>
                      <a:pt x="12567" y="152"/>
                    </a:lnTo>
                    <a:lnTo>
                      <a:pt x="12415" y="101"/>
                    </a:lnTo>
                    <a:lnTo>
                      <a:pt x="12264" y="63"/>
                    </a:lnTo>
                    <a:lnTo>
                      <a:pt x="12099" y="38"/>
                    </a:lnTo>
                    <a:lnTo>
                      <a:pt x="11948" y="25"/>
                    </a:lnTo>
                    <a:lnTo>
                      <a:pt x="11783" y="13"/>
                    </a:lnTo>
                    <a:lnTo>
                      <a:pt x="11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08;p16">
                <a:extLst>
                  <a:ext uri="{FF2B5EF4-FFF2-40B4-BE49-F238E27FC236}">
                    <a16:creationId xmlns:a16="http://schemas.microsoft.com/office/drawing/2014/main" id="{6F86ADC5-EAF8-5812-E78E-170C26387436}"/>
                  </a:ext>
                </a:extLst>
              </p:cNvPr>
              <p:cNvSpPr/>
              <p:nvPr/>
            </p:nvSpPr>
            <p:spPr>
              <a:xfrm>
                <a:off x="1468425" y="2863975"/>
                <a:ext cx="177650" cy="179850"/>
              </a:xfrm>
              <a:custGeom>
                <a:avLst/>
                <a:gdLst/>
                <a:ahLst/>
                <a:cxnLst/>
                <a:rect l="l" t="t" r="r" b="b"/>
                <a:pathLst>
                  <a:path w="7106" h="7194" extrusionOk="0">
                    <a:moveTo>
                      <a:pt x="1821" y="0"/>
                    </a:moveTo>
                    <a:lnTo>
                      <a:pt x="1" y="1783"/>
                    </a:lnTo>
                    <a:lnTo>
                      <a:pt x="76" y="1972"/>
                    </a:lnTo>
                    <a:lnTo>
                      <a:pt x="279" y="2503"/>
                    </a:lnTo>
                    <a:lnTo>
                      <a:pt x="595" y="3262"/>
                    </a:lnTo>
                    <a:lnTo>
                      <a:pt x="784" y="3692"/>
                    </a:lnTo>
                    <a:lnTo>
                      <a:pt x="999" y="4147"/>
                    </a:lnTo>
                    <a:lnTo>
                      <a:pt x="1240" y="4615"/>
                    </a:lnTo>
                    <a:lnTo>
                      <a:pt x="1492" y="5070"/>
                    </a:lnTo>
                    <a:lnTo>
                      <a:pt x="1758" y="5525"/>
                    </a:lnTo>
                    <a:lnTo>
                      <a:pt x="2036" y="5930"/>
                    </a:lnTo>
                    <a:lnTo>
                      <a:pt x="2188" y="6132"/>
                    </a:lnTo>
                    <a:lnTo>
                      <a:pt x="2327" y="6309"/>
                    </a:lnTo>
                    <a:lnTo>
                      <a:pt x="2479" y="6486"/>
                    </a:lnTo>
                    <a:lnTo>
                      <a:pt x="2630" y="6638"/>
                    </a:lnTo>
                    <a:lnTo>
                      <a:pt x="2782" y="6777"/>
                    </a:lnTo>
                    <a:lnTo>
                      <a:pt x="2934" y="6890"/>
                    </a:lnTo>
                    <a:lnTo>
                      <a:pt x="3085" y="6991"/>
                    </a:lnTo>
                    <a:lnTo>
                      <a:pt x="3250" y="7080"/>
                    </a:lnTo>
                    <a:lnTo>
                      <a:pt x="3401" y="7131"/>
                    </a:lnTo>
                    <a:lnTo>
                      <a:pt x="3566" y="7168"/>
                    </a:lnTo>
                    <a:lnTo>
                      <a:pt x="3730" y="7194"/>
                    </a:lnTo>
                    <a:lnTo>
                      <a:pt x="3895" y="7194"/>
                    </a:lnTo>
                    <a:lnTo>
                      <a:pt x="4059" y="7181"/>
                    </a:lnTo>
                    <a:lnTo>
                      <a:pt x="4223" y="7156"/>
                    </a:lnTo>
                    <a:lnTo>
                      <a:pt x="4388" y="7105"/>
                    </a:lnTo>
                    <a:lnTo>
                      <a:pt x="4552" y="7055"/>
                    </a:lnTo>
                    <a:lnTo>
                      <a:pt x="4716" y="6979"/>
                    </a:lnTo>
                    <a:lnTo>
                      <a:pt x="4881" y="6903"/>
                    </a:lnTo>
                    <a:lnTo>
                      <a:pt x="5045" y="6815"/>
                    </a:lnTo>
                    <a:lnTo>
                      <a:pt x="5197" y="6726"/>
                    </a:lnTo>
                    <a:lnTo>
                      <a:pt x="5513" y="6511"/>
                    </a:lnTo>
                    <a:lnTo>
                      <a:pt x="5804" y="6284"/>
                    </a:lnTo>
                    <a:lnTo>
                      <a:pt x="6069" y="6043"/>
                    </a:lnTo>
                    <a:lnTo>
                      <a:pt x="6322" y="5803"/>
                    </a:lnTo>
                    <a:lnTo>
                      <a:pt x="6549" y="5576"/>
                    </a:lnTo>
                    <a:lnTo>
                      <a:pt x="6739" y="5373"/>
                    </a:lnTo>
                    <a:lnTo>
                      <a:pt x="7017" y="5057"/>
                    </a:lnTo>
                    <a:lnTo>
                      <a:pt x="7106" y="4931"/>
                    </a:lnTo>
                    <a:lnTo>
                      <a:pt x="18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09;p16">
                <a:extLst>
                  <a:ext uri="{FF2B5EF4-FFF2-40B4-BE49-F238E27FC236}">
                    <a16:creationId xmlns:a16="http://schemas.microsoft.com/office/drawing/2014/main" id="{5A298180-98C2-7075-6BB6-19C856CF3432}"/>
                  </a:ext>
                </a:extLst>
              </p:cNvPr>
              <p:cNvSpPr/>
              <p:nvPr/>
            </p:nvSpPr>
            <p:spPr>
              <a:xfrm>
                <a:off x="1468425" y="2863975"/>
                <a:ext cx="177650" cy="179850"/>
              </a:xfrm>
              <a:custGeom>
                <a:avLst/>
                <a:gdLst/>
                <a:ahLst/>
                <a:cxnLst/>
                <a:rect l="l" t="t" r="r" b="b"/>
                <a:pathLst>
                  <a:path w="7106" h="7194" fill="none" extrusionOk="0">
                    <a:moveTo>
                      <a:pt x="7106" y="4931"/>
                    </a:moveTo>
                    <a:lnTo>
                      <a:pt x="7106" y="4931"/>
                    </a:lnTo>
                    <a:lnTo>
                      <a:pt x="7017" y="5057"/>
                    </a:lnTo>
                    <a:lnTo>
                      <a:pt x="6739" y="5373"/>
                    </a:lnTo>
                    <a:lnTo>
                      <a:pt x="6549" y="5576"/>
                    </a:lnTo>
                    <a:lnTo>
                      <a:pt x="6322" y="5803"/>
                    </a:lnTo>
                    <a:lnTo>
                      <a:pt x="6069" y="6043"/>
                    </a:lnTo>
                    <a:lnTo>
                      <a:pt x="5804" y="6284"/>
                    </a:lnTo>
                    <a:lnTo>
                      <a:pt x="5513" y="6511"/>
                    </a:lnTo>
                    <a:lnTo>
                      <a:pt x="5197" y="6726"/>
                    </a:lnTo>
                    <a:lnTo>
                      <a:pt x="5045" y="6815"/>
                    </a:lnTo>
                    <a:lnTo>
                      <a:pt x="4881" y="6903"/>
                    </a:lnTo>
                    <a:lnTo>
                      <a:pt x="4716" y="6979"/>
                    </a:lnTo>
                    <a:lnTo>
                      <a:pt x="4552" y="7055"/>
                    </a:lnTo>
                    <a:lnTo>
                      <a:pt x="4388" y="7105"/>
                    </a:lnTo>
                    <a:lnTo>
                      <a:pt x="4223" y="7156"/>
                    </a:lnTo>
                    <a:lnTo>
                      <a:pt x="4059" y="7181"/>
                    </a:lnTo>
                    <a:lnTo>
                      <a:pt x="3895" y="7194"/>
                    </a:lnTo>
                    <a:lnTo>
                      <a:pt x="3730" y="7194"/>
                    </a:lnTo>
                    <a:lnTo>
                      <a:pt x="3566" y="7168"/>
                    </a:lnTo>
                    <a:lnTo>
                      <a:pt x="3401" y="7131"/>
                    </a:lnTo>
                    <a:lnTo>
                      <a:pt x="3250" y="7080"/>
                    </a:lnTo>
                    <a:lnTo>
                      <a:pt x="3250" y="7080"/>
                    </a:lnTo>
                    <a:lnTo>
                      <a:pt x="3085" y="6991"/>
                    </a:lnTo>
                    <a:lnTo>
                      <a:pt x="2934" y="6890"/>
                    </a:lnTo>
                    <a:lnTo>
                      <a:pt x="2782" y="6777"/>
                    </a:lnTo>
                    <a:lnTo>
                      <a:pt x="2630" y="6638"/>
                    </a:lnTo>
                    <a:lnTo>
                      <a:pt x="2479" y="6486"/>
                    </a:lnTo>
                    <a:lnTo>
                      <a:pt x="2327" y="6309"/>
                    </a:lnTo>
                    <a:lnTo>
                      <a:pt x="2188" y="6132"/>
                    </a:lnTo>
                    <a:lnTo>
                      <a:pt x="2036" y="5930"/>
                    </a:lnTo>
                    <a:lnTo>
                      <a:pt x="1758" y="5525"/>
                    </a:lnTo>
                    <a:lnTo>
                      <a:pt x="1492" y="5070"/>
                    </a:lnTo>
                    <a:lnTo>
                      <a:pt x="1240" y="4615"/>
                    </a:lnTo>
                    <a:lnTo>
                      <a:pt x="999" y="4147"/>
                    </a:lnTo>
                    <a:lnTo>
                      <a:pt x="784" y="3692"/>
                    </a:lnTo>
                    <a:lnTo>
                      <a:pt x="595" y="3262"/>
                    </a:lnTo>
                    <a:lnTo>
                      <a:pt x="279" y="2503"/>
                    </a:lnTo>
                    <a:lnTo>
                      <a:pt x="76" y="1972"/>
                    </a:lnTo>
                    <a:lnTo>
                      <a:pt x="1" y="1783"/>
                    </a:lnTo>
                    <a:lnTo>
                      <a:pt x="18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10;p16">
                <a:extLst>
                  <a:ext uri="{FF2B5EF4-FFF2-40B4-BE49-F238E27FC236}">
                    <a16:creationId xmlns:a16="http://schemas.microsoft.com/office/drawing/2014/main" id="{22A48FDF-26DE-0884-0B2D-160B5DEB8AD6}"/>
                  </a:ext>
                </a:extLst>
              </p:cNvPr>
              <p:cNvSpPr/>
              <p:nvPr/>
            </p:nvSpPr>
            <p:spPr>
              <a:xfrm>
                <a:off x="1646050" y="2898100"/>
                <a:ext cx="74625" cy="122650"/>
              </a:xfrm>
              <a:custGeom>
                <a:avLst/>
                <a:gdLst/>
                <a:ahLst/>
                <a:cxnLst/>
                <a:rect l="l" t="t" r="r" b="b"/>
                <a:pathLst>
                  <a:path w="2985" h="4906" extrusionOk="0">
                    <a:moveTo>
                      <a:pt x="633" y="1"/>
                    </a:moveTo>
                    <a:lnTo>
                      <a:pt x="1" y="3566"/>
                    </a:lnTo>
                    <a:lnTo>
                      <a:pt x="216" y="3831"/>
                    </a:lnTo>
                    <a:lnTo>
                      <a:pt x="266" y="3894"/>
                    </a:lnTo>
                    <a:lnTo>
                      <a:pt x="431" y="4046"/>
                    </a:lnTo>
                    <a:lnTo>
                      <a:pt x="671" y="4261"/>
                    </a:lnTo>
                    <a:lnTo>
                      <a:pt x="822" y="4375"/>
                    </a:lnTo>
                    <a:lnTo>
                      <a:pt x="987" y="4489"/>
                    </a:lnTo>
                    <a:lnTo>
                      <a:pt x="1164" y="4602"/>
                    </a:lnTo>
                    <a:lnTo>
                      <a:pt x="1353" y="4704"/>
                    </a:lnTo>
                    <a:lnTo>
                      <a:pt x="1543" y="4792"/>
                    </a:lnTo>
                    <a:lnTo>
                      <a:pt x="1758" y="4855"/>
                    </a:lnTo>
                    <a:lnTo>
                      <a:pt x="1973" y="4893"/>
                    </a:lnTo>
                    <a:lnTo>
                      <a:pt x="2074" y="4906"/>
                    </a:lnTo>
                    <a:lnTo>
                      <a:pt x="2302" y="4906"/>
                    </a:lnTo>
                    <a:lnTo>
                      <a:pt x="2415" y="4881"/>
                    </a:lnTo>
                    <a:lnTo>
                      <a:pt x="2517" y="4855"/>
                    </a:lnTo>
                    <a:lnTo>
                      <a:pt x="2630" y="4817"/>
                    </a:lnTo>
                    <a:lnTo>
                      <a:pt x="2731" y="4779"/>
                    </a:lnTo>
                    <a:lnTo>
                      <a:pt x="2820" y="4704"/>
                    </a:lnTo>
                    <a:lnTo>
                      <a:pt x="2883" y="4628"/>
                    </a:lnTo>
                    <a:lnTo>
                      <a:pt x="2934" y="4539"/>
                    </a:lnTo>
                    <a:lnTo>
                      <a:pt x="2959" y="4438"/>
                    </a:lnTo>
                    <a:lnTo>
                      <a:pt x="2984" y="4312"/>
                    </a:lnTo>
                    <a:lnTo>
                      <a:pt x="2984" y="4185"/>
                    </a:lnTo>
                    <a:lnTo>
                      <a:pt x="2972" y="4046"/>
                    </a:lnTo>
                    <a:lnTo>
                      <a:pt x="2946" y="3907"/>
                    </a:lnTo>
                    <a:lnTo>
                      <a:pt x="2921" y="3755"/>
                    </a:lnTo>
                    <a:lnTo>
                      <a:pt x="2871" y="3591"/>
                    </a:lnTo>
                    <a:lnTo>
                      <a:pt x="2807" y="3414"/>
                    </a:lnTo>
                    <a:lnTo>
                      <a:pt x="2668" y="3060"/>
                    </a:lnTo>
                    <a:lnTo>
                      <a:pt x="2491" y="2693"/>
                    </a:lnTo>
                    <a:lnTo>
                      <a:pt x="2289" y="2314"/>
                    </a:lnTo>
                    <a:lnTo>
                      <a:pt x="2061" y="1935"/>
                    </a:lnTo>
                    <a:lnTo>
                      <a:pt x="1834" y="1556"/>
                    </a:lnTo>
                    <a:lnTo>
                      <a:pt x="1581" y="1202"/>
                    </a:lnTo>
                    <a:lnTo>
                      <a:pt x="1328" y="848"/>
                    </a:lnTo>
                    <a:lnTo>
                      <a:pt x="1088" y="532"/>
                    </a:lnTo>
                    <a:lnTo>
                      <a:pt x="848" y="241"/>
                    </a:lnTo>
                    <a:lnTo>
                      <a:pt x="6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11;p16">
              <a:extLst>
                <a:ext uri="{FF2B5EF4-FFF2-40B4-BE49-F238E27FC236}">
                  <a16:creationId xmlns:a16="http://schemas.microsoft.com/office/drawing/2014/main" id="{298953D5-BA2E-4184-72B2-7C6A96908188}"/>
                </a:ext>
              </a:extLst>
            </p:cNvPr>
            <p:cNvSpPr/>
            <p:nvPr/>
          </p:nvSpPr>
          <p:spPr>
            <a:xfrm>
              <a:off x="2043704" y="1505695"/>
              <a:ext cx="588635" cy="588786"/>
            </a:xfrm>
            <a:custGeom>
              <a:avLst/>
              <a:gdLst/>
              <a:ahLst/>
              <a:cxnLst/>
              <a:rect l="l" t="t" r="r" b="b"/>
              <a:pathLst>
                <a:path w="50887" h="50900" extrusionOk="0">
                  <a:moveTo>
                    <a:pt x="25450" y="0"/>
                  </a:moveTo>
                  <a:lnTo>
                    <a:pt x="24830" y="13"/>
                  </a:lnTo>
                  <a:lnTo>
                    <a:pt x="24198" y="38"/>
                  </a:lnTo>
                  <a:lnTo>
                    <a:pt x="23579" y="76"/>
                  </a:lnTo>
                  <a:lnTo>
                    <a:pt x="22959" y="127"/>
                  </a:lnTo>
                  <a:lnTo>
                    <a:pt x="22327" y="202"/>
                  </a:lnTo>
                  <a:lnTo>
                    <a:pt x="21707" y="278"/>
                  </a:lnTo>
                  <a:lnTo>
                    <a:pt x="21075" y="379"/>
                  </a:lnTo>
                  <a:lnTo>
                    <a:pt x="20456" y="506"/>
                  </a:lnTo>
                  <a:lnTo>
                    <a:pt x="19836" y="632"/>
                  </a:lnTo>
                  <a:lnTo>
                    <a:pt x="19217" y="784"/>
                  </a:lnTo>
                  <a:lnTo>
                    <a:pt x="18585" y="948"/>
                  </a:lnTo>
                  <a:lnTo>
                    <a:pt x="17965" y="1138"/>
                  </a:lnTo>
                  <a:lnTo>
                    <a:pt x="17346" y="1340"/>
                  </a:lnTo>
                  <a:lnTo>
                    <a:pt x="16739" y="1555"/>
                  </a:lnTo>
                  <a:lnTo>
                    <a:pt x="16119" y="1783"/>
                  </a:lnTo>
                  <a:lnTo>
                    <a:pt x="15513" y="2036"/>
                  </a:lnTo>
                  <a:lnTo>
                    <a:pt x="14918" y="2288"/>
                  </a:lnTo>
                  <a:lnTo>
                    <a:pt x="14324" y="2567"/>
                  </a:lnTo>
                  <a:lnTo>
                    <a:pt x="13755" y="2857"/>
                  </a:lnTo>
                  <a:lnTo>
                    <a:pt x="13186" y="3161"/>
                  </a:lnTo>
                  <a:lnTo>
                    <a:pt x="12630" y="3477"/>
                  </a:lnTo>
                  <a:lnTo>
                    <a:pt x="12074" y="3806"/>
                  </a:lnTo>
                  <a:lnTo>
                    <a:pt x="11543" y="4147"/>
                  </a:lnTo>
                  <a:lnTo>
                    <a:pt x="11012" y="4501"/>
                  </a:lnTo>
                  <a:lnTo>
                    <a:pt x="10506" y="4855"/>
                  </a:lnTo>
                  <a:lnTo>
                    <a:pt x="10001" y="5234"/>
                  </a:lnTo>
                  <a:lnTo>
                    <a:pt x="9507" y="5626"/>
                  </a:lnTo>
                  <a:lnTo>
                    <a:pt x="9014" y="6018"/>
                  </a:lnTo>
                  <a:lnTo>
                    <a:pt x="8547" y="6423"/>
                  </a:lnTo>
                  <a:lnTo>
                    <a:pt x="8091" y="6840"/>
                  </a:lnTo>
                  <a:lnTo>
                    <a:pt x="7636" y="7270"/>
                  </a:lnTo>
                  <a:lnTo>
                    <a:pt x="7207" y="7712"/>
                  </a:lnTo>
                  <a:lnTo>
                    <a:pt x="6777" y="8155"/>
                  </a:lnTo>
                  <a:lnTo>
                    <a:pt x="6372" y="8622"/>
                  </a:lnTo>
                  <a:lnTo>
                    <a:pt x="5968" y="9090"/>
                  </a:lnTo>
                  <a:lnTo>
                    <a:pt x="5576" y="9558"/>
                  </a:lnTo>
                  <a:lnTo>
                    <a:pt x="5196" y="10038"/>
                  </a:lnTo>
                  <a:lnTo>
                    <a:pt x="4830" y="10531"/>
                  </a:lnTo>
                  <a:lnTo>
                    <a:pt x="4476" y="11037"/>
                  </a:lnTo>
                  <a:lnTo>
                    <a:pt x="4134" y="11543"/>
                  </a:lnTo>
                  <a:lnTo>
                    <a:pt x="3818" y="12061"/>
                  </a:lnTo>
                  <a:lnTo>
                    <a:pt x="3502" y="12592"/>
                  </a:lnTo>
                  <a:lnTo>
                    <a:pt x="3199" y="13123"/>
                  </a:lnTo>
                  <a:lnTo>
                    <a:pt x="2908" y="13654"/>
                  </a:lnTo>
                  <a:lnTo>
                    <a:pt x="2630" y="14198"/>
                  </a:lnTo>
                  <a:lnTo>
                    <a:pt x="2364" y="14754"/>
                  </a:lnTo>
                  <a:lnTo>
                    <a:pt x="2112" y="15310"/>
                  </a:lnTo>
                  <a:lnTo>
                    <a:pt x="1884" y="15867"/>
                  </a:lnTo>
                  <a:lnTo>
                    <a:pt x="1656" y="16435"/>
                  </a:lnTo>
                  <a:lnTo>
                    <a:pt x="1442" y="17017"/>
                  </a:lnTo>
                  <a:lnTo>
                    <a:pt x="1252" y="17586"/>
                  </a:lnTo>
                  <a:lnTo>
                    <a:pt x="1075" y="18180"/>
                  </a:lnTo>
                  <a:lnTo>
                    <a:pt x="898" y="18762"/>
                  </a:lnTo>
                  <a:lnTo>
                    <a:pt x="746" y="19356"/>
                  </a:lnTo>
                  <a:lnTo>
                    <a:pt x="607" y="19950"/>
                  </a:lnTo>
                  <a:lnTo>
                    <a:pt x="481" y="20544"/>
                  </a:lnTo>
                  <a:lnTo>
                    <a:pt x="367" y="21151"/>
                  </a:lnTo>
                  <a:lnTo>
                    <a:pt x="266" y="21758"/>
                  </a:lnTo>
                  <a:lnTo>
                    <a:pt x="190" y="22365"/>
                  </a:lnTo>
                  <a:lnTo>
                    <a:pt x="127" y="22984"/>
                  </a:lnTo>
                  <a:lnTo>
                    <a:pt x="64" y="23591"/>
                  </a:lnTo>
                  <a:lnTo>
                    <a:pt x="26" y="24211"/>
                  </a:lnTo>
                  <a:lnTo>
                    <a:pt x="13" y="24830"/>
                  </a:lnTo>
                  <a:lnTo>
                    <a:pt x="0" y="25450"/>
                  </a:lnTo>
                  <a:lnTo>
                    <a:pt x="13" y="26069"/>
                  </a:lnTo>
                  <a:lnTo>
                    <a:pt x="26" y="26689"/>
                  </a:lnTo>
                  <a:lnTo>
                    <a:pt x="64" y="27321"/>
                  </a:lnTo>
                  <a:lnTo>
                    <a:pt x="127" y="27940"/>
                  </a:lnTo>
                  <a:lnTo>
                    <a:pt x="190" y="28572"/>
                  </a:lnTo>
                  <a:lnTo>
                    <a:pt x="278" y="29192"/>
                  </a:lnTo>
                  <a:lnTo>
                    <a:pt x="380" y="29811"/>
                  </a:lnTo>
                  <a:lnTo>
                    <a:pt x="493" y="30443"/>
                  </a:lnTo>
                  <a:lnTo>
                    <a:pt x="632" y="31063"/>
                  </a:lnTo>
                  <a:lnTo>
                    <a:pt x="784" y="31682"/>
                  </a:lnTo>
                  <a:lnTo>
                    <a:pt x="948" y="32302"/>
                  </a:lnTo>
                  <a:lnTo>
                    <a:pt x="1125" y="32921"/>
                  </a:lnTo>
                  <a:lnTo>
                    <a:pt x="1328" y="33541"/>
                  </a:lnTo>
                  <a:lnTo>
                    <a:pt x="1543" y="34160"/>
                  </a:lnTo>
                  <a:lnTo>
                    <a:pt x="1783" y="34780"/>
                  </a:lnTo>
                  <a:lnTo>
                    <a:pt x="2023" y="35387"/>
                  </a:lnTo>
                  <a:lnTo>
                    <a:pt x="2289" y="35981"/>
                  </a:lnTo>
                  <a:lnTo>
                    <a:pt x="2567" y="36575"/>
                  </a:lnTo>
                  <a:lnTo>
                    <a:pt x="2857" y="37144"/>
                  </a:lnTo>
                  <a:lnTo>
                    <a:pt x="3161" y="37713"/>
                  </a:lnTo>
                  <a:lnTo>
                    <a:pt x="3464" y="38269"/>
                  </a:lnTo>
                  <a:lnTo>
                    <a:pt x="3793" y="38825"/>
                  </a:lnTo>
                  <a:lnTo>
                    <a:pt x="4134" y="39356"/>
                  </a:lnTo>
                  <a:lnTo>
                    <a:pt x="4488" y="39887"/>
                  </a:lnTo>
                  <a:lnTo>
                    <a:pt x="4855" y="40393"/>
                  </a:lnTo>
                  <a:lnTo>
                    <a:pt x="5222" y="40899"/>
                  </a:lnTo>
                  <a:lnTo>
                    <a:pt x="5614" y="41392"/>
                  </a:lnTo>
                  <a:lnTo>
                    <a:pt x="6005" y="41872"/>
                  </a:lnTo>
                  <a:lnTo>
                    <a:pt x="6423" y="42353"/>
                  </a:lnTo>
                  <a:lnTo>
                    <a:pt x="6840" y="42808"/>
                  </a:lnTo>
                  <a:lnTo>
                    <a:pt x="7270" y="43250"/>
                  </a:lnTo>
                  <a:lnTo>
                    <a:pt x="7700" y="43693"/>
                  </a:lnTo>
                  <a:lnTo>
                    <a:pt x="8155" y="44123"/>
                  </a:lnTo>
                  <a:lnTo>
                    <a:pt x="8610" y="44527"/>
                  </a:lnTo>
                  <a:lnTo>
                    <a:pt x="9078" y="44932"/>
                  </a:lnTo>
                  <a:lnTo>
                    <a:pt x="9558" y="45324"/>
                  </a:lnTo>
                  <a:lnTo>
                    <a:pt x="10038" y="45703"/>
                  </a:lnTo>
                  <a:lnTo>
                    <a:pt x="10531" y="46070"/>
                  </a:lnTo>
                  <a:lnTo>
                    <a:pt x="11037" y="46411"/>
                  </a:lnTo>
                  <a:lnTo>
                    <a:pt x="11543" y="46752"/>
                  </a:lnTo>
                  <a:lnTo>
                    <a:pt x="12061" y="47081"/>
                  </a:lnTo>
                  <a:lnTo>
                    <a:pt x="12580" y="47397"/>
                  </a:lnTo>
                  <a:lnTo>
                    <a:pt x="13111" y="47700"/>
                  </a:lnTo>
                  <a:lnTo>
                    <a:pt x="13654" y="47991"/>
                  </a:lnTo>
                  <a:lnTo>
                    <a:pt x="14198" y="48269"/>
                  </a:lnTo>
                  <a:lnTo>
                    <a:pt x="14741" y="48535"/>
                  </a:lnTo>
                  <a:lnTo>
                    <a:pt x="15298" y="48775"/>
                  </a:lnTo>
                  <a:lnTo>
                    <a:pt x="15867" y="49015"/>
                  </a:lnTo>
                  <a:lnTo>
                    <a:pt x="16436" y="49243"/>
                  </a:lnTo>
                  <a:lnTo>
                    <a:pt x="17004" y="49445"/>
                  </a:lnTo>
                  <a:lnTo>
                    <a:pt x="17586" y="49647"/>
                  </a:lnTo>
                  <a:lnTo>
                    <a:pt x="18168" y="49824"/>
                  </a:lnTo>
                  <a:lnTo>
                    <a:pt x="18762" y="50001"/>
                  </a:lnTo>
                  <a:lnTo>
                    <a:pt x="19343" y="50153"/>
                  </a:lnTo>
                  <a:lnTo>
                    <a:pt x="19937" y="50292"/>
                  </a:lnTo>
                  <a:lnTo>
                    <a:pt x="20544" y="50419"/>
                  </a:lnTo>
                  <a:lnTo>
                    <a:pt x="21151" y="50532"/>
                  </a:lnTo>
                  <a:lnTo>
                    <a:pt x="21758" y="50621"/>
                  </a:lnTo>
                  <a:lnTo>
                    <a:pt x="22365" y="50709"/>
                  </a:lnTo>
                  <a:lnTo>
                    <a:pt x="22972" y="50773"/>
                  </a:lnTo>
                  <a:lnTo>
                    <a:pt x="23591" y="50823"/>
                  </a:lnTo>
                  <a:lnTo>
                    <a:pt x="24211" y="50861"/>
                  </a:lnTo>
                  <a:lnTo>
                    <a:pt x="24817" y="50886"/>
                  </a:lnTo>
                  <a:lnTo>
                    <a:pt x="25450" y="50899"/>
                  </a:lnTo>
                  <a:lnTo>
                    <a:pt x="26069" y="50886"/>
                  </a:lnTo>
                  <a:lnTo>
                    <a:pt x="26689" y="50861"/>
                  </a:lnTo>
                  <a:lnTo>
                    <a:pt x="27308" y="50823"/>
                  </a:lnTo>
                  <a:lnTo>
                    <a:pt x="27940" y="50773"/>
                  </a:lnTo>
                  <a:lnTo>
                    <a:pt x="28560" y="50709"/>
                  </a:lnTo>
                  <a:lnTo>
                    <a:pt x="29179" y="50621"/>
                  </a:lnTo>
                  <a:lnTo>
                    <a:pt x="29811" y="50520"/>
                  </a:lnTo>
                  <a:lnTo>
                    <a:pt x="30431" y="50406"/>
                  </a:lnTo>
                  <a:lnTo>
                    <a:pt x="31063" y="50267"/>
                  </a:lnTo>
                  <a:lnTo>
                    <a:pt x="31682" y="50115"/>
                  </a:lnTo>
                  <a:lnTo>
                    <a:pt x="32302" y="49951"/>
                  </a:lnTo>
                  <a:lnTo>
                    <a:pt x="32921" y="49774"/>
                  </a:lnTo>
                  <a:lnTo>
                    <a:pt x="33541" y="49572"/>
                  </a:lnTo>
                  <a:lnTo>
                    <a:pt x="34160" y="49357"/>
                  </a:lnTo>
                  <a:lnTo>
                    <a:pt x="34767" y="49116"/>
                  </a:lnTo>
                  <a:lnTo>
                    <a:pt x="35374" y="48876"/>
                  </a:lnTo>
                  <a:lnTo>
                    <a:pt x="35981" y="48611"/>
                  </a:lnTo>
                  <a:lnTo>
                    <a:pt x="36562" y="48333"/>
                  </a:lnTo>
                  <a:lnTo>
                    <a:pt x="37144" y="48042"/>
                  </a:lnTo>
                  <a:lnTo>
                    <a:pt x="37713" y="47738"/>
                  </a:lnTo>
                  <a:lnTo>
                    <a:pt x="38269" y="47422"/>
                  </a:lnTo>
                  <a:lnTo>
                    <a:pt x="38813" y="47094"/>
                  </a:lnTo>
                  <a:lnTo>
                    <a:pt x="39344" y="46765"/>
                  </a:lnTo>
                  <a:lnTo>
                    <a:pt x="39875" y="46411"/>
                  </a:lnTo>
                  <a:lnTo>
                    <a:pt x="40393" y="46044"/>
                  </a:lnTo>
                  <a:lnTo>
                    <a:pt x="40899" y="45665"/>
                  </a:lnTo>
                  <a:lnTo>
                    <a:pt x="41392" y="45286"/>
                  </a:lnTo>
                  <a:lnTo>
                    <a:pt x="41872" y="44881"/>
                  </a:lnTo>
                  <a:lnTo>
                    <a:pt x="42340" y="44477"/>
                  </a:lnTo>
                  <a:lnTo>
                    <a:pt x="42795" y="44059"/>
                  </a:lnTo>
                  <a:lnTo>
                    <a:pt x="43250" y="43630"/>
                  </a:lnTo>
                  <a:lnTo>
                    <a:pt x="43680" y="43187"/>
                  </a:lnTo>
                  <a:lnTo>
                    <a:pt x="44110" y="42745"/>
                  </a:lnTo>
                  <a:lnTo>
                    <a:pt x="44527" y="42289"/>
                  </a:lnTo>
                  <a:lnTo>
                    <a:pt x="44919" y="41822"/>
                  </a:lnTo>
                  <a:lnTo>
                    <a:pt x="45311" y="41341"/>
                  </a:lnTo>
                  <a:lnTo>
                    <a:pt x="45690" y="40861"/>
                  </a:lnTo>
                  <a:lnTo>
                    <a:pt x="46057" y="40368"/>
                  </a:lnTo>
                  <a:lnTo>
                    <a:pt x="46411" y="39862"/>
                  </a:lnTo>
                  <a:lnTo>
                    <a:pt x="46752" y="39356"/>
                  </a:lnTo>
                  <a:lnTo>
                    <a:pt x="47081" y="38838"/>
                  </a:lnTo>
                  <a:lnTo>
                    <a:pt x="47397" y="38320"/>
                  </a:lnTo>
                  <a:lnTo>
                    <a:pt x="47700" y="37789"/>
                  </a:lnTo>
                  <a:lnTo>
                    <a:pt x="47979" y="37245"/>
                  </a:lnTo>
                  <a:lnTo>
                    <a:pt x="48257" y="36701"/>
                  </a:lnTo>
                  <a:lnTo>
                    <a:pt x="48522" y="36145"/>
                  </a:lnTo>
                  <a:lnTo>
                    <a:pt x="48775" y="35589"/>
                  </a:lnTo>
                  <a:lnTo>
                    <a:pt x="49015" y="35033"/>
                  </a:lnTo>
                  <a:lnTo>
                    <a:pt x="49230" y="34464"/>
                  </a:lnTo>
                  <a:lnTo>
                    <a:pt x="49445" y="33895"/>
                  </a:lnTo>
                  <a:lnTo>
                    <a:pt x="49635" y="33313"/>
                  </a:lnTo>
                  <a:lnTo>
                    <a:pt x="49824" y="32732"/>
                  </a:lnTo>
                  <a:lnTo>
                    <a:pt x="49989" y="32137"/>
                  </a:lnTo>
                  <a:lnTo>
                    <a:pt x="50140" y="31543"/>
                  </a:lnTo>
                  <a:lnTo>
                    <a:pt x="50279" y="30949"/>
                  </a:lnTo>
                  <a:lnTo>
                    <a:pt x="50406" y="30355"/>
                  </a:lnTo>
                  <a:lnTo>
                    <a:pt x="50520" y="29748"/>
                  </a:lnTo>
                  <a:lnTo>
                    <a:pt x="50621" y="29141"/>
                  </a:lnTo>
                  <a:lnTo>
                    <a:pt x="50697" y="28534"/>
                  </a:lnTo>
                  <a:lnTo>
                    <a:pt x="50773" y="27928"/>
                  </a:lnTo>
                  <a:lnTo>
                    <a:pt x="50823" y="27308"/>
                  </a:lnTo>
                  <a:lnTo>
                    <a:pt x="50861" y="26689"/>
                  </a:lnTo>
                  <a:lnTo>
                    <a:pt x="50886" y="26069"/>
                  </a:lnTo>
                  <a:lnTo>
                    <a:pt x="50886" y="25450"/>
                  </a:lnTo>
                  <a:lnTo>
                    <a:pt x="50886" y="24830"/>
                  </a:lnTo>
                  <a:lnTo>
                    <a:pt x="50861" y="24211"/>
                  </a:lnTo>
                  <a:lnTo>
                    <a:pt x="50823" y="23591"/>
                  </a:lnTo>
                  <a:lnTo>
                    <a:pt x="50773" y="22959"/>
                  </a:lnTo>
                  <a:lnTo>
                    <a:pt x="50697" y="22340"/>
                  </a:lnTo>
                  <a:lnTo>
                    <a:pt x="50608" y="21707"/>
                  </a:lnTo>
                  <a:lnTo>
                    <a:pt x="50507" y="21088"/>
                  </a:lnTo>
                  <a:lnTo>
                    <a:pt x="50393" y="20468"/>
                  </a:lnTo>
                  <a:lnTo>
                    <a:pt x="50267" y="19836"/>
                  </a:lnTo>
                  <a:lnTo>
                    <a:pt x="50115" y="19217"/>
                  </a:lnTo>
                  <a:lnTo>
                    <a:pt x="49951" y="18597"/>
                  </a:lnTo>
                  <a:lnTo>
                    <a:pt x="49761" y="17978"/>
                  </a:lnTo>
                  <a:lnTo>
                    <a:pt x="49559" y="17358"/>
                  </a:lnTo>
                  <a:lnTo>
                    <a:pt x="49344" y="16739"/>
                  </a:lnTo>
                  <a:lnTo>
                    <a:pt x="49116" y="16132"/>
                  </a:lnTo>
                  <a:lnTo>
                    <a:pt x="48864" y="15525"/>
                  </a:lnTo>
                  <a:lnTo>
                    <a:pt x="48598" y="14918"/>
                  </a:lnTo>
                  <a:lnTo>
                    <a:pt x="48333" y="14337"/>
                  </a:lnTo>
                  <a:lnTo>
                    <a:pt x="48042" y="13755"/>
                  </a:lnTo>
                  <a:lnTo>
                    <a:pt x="47738" y="13186"/>
                  </a:lnTo>
                  <a:lnTo>
                    <a:pt x="47422" y="12630"/>
                  </a:lnTo>
                  <a:lnTo>
                    <a:pt x="47094" y="12086"/>
                  </a:lnTo>
                  <a:lnTo>
                    <a:pt x="46752" y="11543"/>
                  </a:lnTo>
                  <a:lnTo>
                    <a:pt x="46398" y="11024"/>
                  </a:lnTo>
                  <a:lnTo>
                    <a:pt x="46044" y="10506"/>
                  </a:lnTo>
                  <a:lnTo>
                    <a:pt x="45665" y="10000"/>
                  </a:lnTo>
                  <a:lnTo>
                    <a:pt x="45273" y="9507"/>
                  </a:lnTo>
                  <a:lnTo>
                    <a:pt x="44881" y="9027"/>
                  </a:lnTo>
                  <a:lnTo>
                    <a:pt x="44477" y="8559"/>
                  </a:lnTo>
                  <a:lnTo>
                    <a:pt x="44047" y="8091"/>
                  </a:lnTo>
                  <a:lnTo>
                    <a:pt x="43630" y="7649"/>
                  </a:lnTo>
                  <a:lnTo>
                    <a:pt x="43187" y="7206"/>
                  </a:lnTo>
                  <a:lnTo>
                    <a:pt x="42732" y="6789"/>
                  </a:lnTo>
                  <a:lnTo>
                    <a:pt x="42277" y="6372"/>
                  </a:lnTo>
                  <a:lnTo>
                    <a:pt x="41809" y="5967"/>
                  </a:lnTo>
                  <a:lnTo>
                    <a:pt x="41341" y="5588"/>
                  </a:lnTo>
                  <a:lnTo>
                    <a:pt x="40848" y="5209"/>
                  </a:lnTo>
                  <a:lnTo>
                    <a:pt x="40355" y="4842"/>
                  </a:lnTo>
                  <a:lnTo>
                    <a:pt x="39862" y="4488"/>
                  </a:lnTo>
                  <a:lnTo>
                    <a:pt x="39344" y="4147"/>
                  </a:lnTo>
                  <a:lnTo>
                    <a:pt x="38838" y="3818"/>
                  </a:lnTo>
                  <a:lnTo>
                    <a:pt x="38307" y="3502"/>
                  </a:lnTo>
                  <a:lnTo>
                    <a:pt x="37776" y="3199"/>
                  </a:lnTo>
                  <a:lnTo>
                    <a:pt x="37245" y="2908"/>
                  </a:lnTo>
                  <a:lnTo>
                    <a:pt x="36701" y="2630"/>
                  </a:lnTo>
                  <a:lnTo>
                    <a:pt x="36145" y="2377"/>
                  </a:lnTo>
                  <a:lnTo>
                    <a:pt x="35589" y="2124"/>
                  </a:lnTo>
                  <a:lnTo>
                    <a:pt x="35020" y="1884"/>
                  </a:lnTo>
                  <a:lnTo>
                    <a:pt x="34464" y="1669"/>
                  </a:lnTo>
                  <a:lnTo>
                    <a:pt x="33882" y="1454"/>
                  </a:lnTo>
                  <a:lnTo>
                    <a:pt x="33301" y="1252"/>
                  </a:lnTo>
                  <a:lnTo>
                    <a:pt x="32719" y="1075"/>
                  </a:lnTo>
                  <a:lnTo>
                    <a:pt x="32137" y="910"/>
                  </a:lnTo>
                  <a:lnTo>
                    <a:pt x="31543" y="759"/>
                  </a:lnTo>
                  <a:lnTo>
                    <a:pt x="30949" y="607"/>
                  </a:lnTo>
                  <a:lnTo>
                    <a:pt x="30342" y="481"/>
                  </a:lnTo>
                  <a:lnTo>
                    <a:pt x="29748" y="379"/>
                  </a:lnTo>
                  <a:lnTo>
                    <a:pt x="29141" y="278"/>
                  </a:lnTo>
                  <a:lnTo>
                    <a:pt x="28534" y="190"/>
                  </a:lnTo>
                  <a:lnTo>
                    <a:pt x="27915" y="127"/>
                  </a:lnTo>
                  <a:lnTo>
                    <a:pt x="27308" y="76"/>
                  </a:lnTo>
                  <a:lnTo>
                    <a:pt x="26689" y="38"/>
                  </a:lnTo>
                  <a:lnTo>
                    <a:pt x="26069" y="13"/>
                  </a:lnTo>
                  <a:lnTo>
                    <a:pt x="25450" y="0"/>
                  </a:lnTo>
                  <a:close/>
                </a:path>
              </a:pathLst>
            </a:custGeom>
            <a:solidFill>
              <a:srgbClr val="D4E2F1">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3" name="TextBox 1482">
            <a:extLst>
              <a:ext uri="{FF2B5EF4-FFF2-40B4-BE49-F238E27FC236}">
                <a16:creationId xmlns:a16="http://schemas.microsoft.com/office/drawing/2014/main" id="{D5A75074-5478-5B1A-6996-B5F964C38673}"/>
              </a:ext>
            </a:extLst>
          </p:cNvPr>
          <p:cNvSpPr txBox="1"/>
          <p:nvPr/>
        </p:nvSpPr>
        <p:spPr>
          <a:xfrm>
            <a:off x="1143406" y="2779629"/>
            <a:ext cx="5520407" cy="2308324"/>
          </a:xfrm>
          <a:prstGeom prst="rect">
            <a:avLst/>
          </a:prstGeom>
          <a:noFill/>
        </p:spPr>
        <p:txBody>
          <a:bodyPr wrap="square">
            <a:spAutoFit/>
          </a:bodyPr>
          <a:lstStyle/>
          <a:p>
            <a:pPr marL="800100" lvl="1" indent="-342900">
              <a:buFont typeface="Wingdings" panose="05000000000000000000" pitchFamily="2" charset="2"/>
              <a:buChar char="v"/>
            </a:pPr>
            <a:r>
              <a:rPr lang="en-US" sz="2400" dirty="0">
                <a:solidFill>
                  <a:schemeClr val="tx1">
                    <a:lumMod val="75000"/>
                    <a:lumOff val="25000"/>
                  </a:schemeClr>
                </a:solidFill>
                <a:latin typeface="Bahnschrift SemiBold SemiConden" panose="020B0502040204020203" pitchFamily="34" charset="0"/>
                <a:cs typeface="Calibri"/>
              </a:rPr>
              <a:t>Optimize loan approval rates</a:t>
            </a:r>
          </a:p>
          <a:p>
            <a:pPr marL="800100" lvl="1" indent="-342900">
              <a:buFont typeface="Wingdings" panose="05000000000000000000" pitchFamily="2" charset="2"/>
              <a:buChar char="v"/>
            </a:pPr>
            <a:r>
              <a:rPr lang="en-US" sz="2400" dirty="0">
                <a:solidFill>
                  <a:schemeClr val="tx1">
                    <a:lumMod val="75000"/>
                    <a:lumOff val="25000"/>
                  </a:schemeClr>
                </a:solidFill>
                <a:latin typeface="Bahnschrift SemiBold SemiConden" panose="020B0502040204020203" pitchFamily="34" charset="0"/>
                <a:cs typeface="Calibri"/>
              </a:rPr>
              <a:t>Customer segmentation</a:t>
            </a:r>
          </a:p>
          <a:p>
            <a:pPr marL="800100" lvl="1" indent="-342900">
              <a:buFont typeface="Wingdings" panose="05000000000000000000" pitchFamily="2" charset="2"/>
              <a:buChar char="v"/>
            </a:pPr>
            <a:r>
              <a:rPr lang="en-US" sz="2400" dirty="0">
                <a:solidFill>
                  <a:schemeClr val="tx1">
                    <a:lumMod val="75000"/>
                    <a:lumOff val="25000"/>
                  </a:schemeClr>
                </a:solidFill>
                <a:latin typeface="Bahnschrift SemiBold SemiConden" panose="020B0502040204020203" pitchFamily="34" charset="0"/>
                <a:cs typeface="Calibri"/>
              </a:rPr>
              <a:t>Risk management</a:t>
            </a:r>
          </a:p>
          <a:p>
            <a:pPr marL="800100" lvl="1" indent="-342900">
              <a:buFont typeface="Wingdings" panose="05000000000000000000" pitchFamily="2" charset="2"/>
              <a:buChar char="v"/>
            </a:pPr>
            <a:r>
              <a:rPr lang="en-US" sz="2400" dirty="0">
                <a:solidFill>
                  <a:schemeClr val="tx1">
                    <a:lumMod val="75000"/>
                    <a:lumOff val="25000"/>
                  </a:schemeClr>
                </a:solidFill>
                <a:latin typeface="Bahnschrift SemiBold SemiConden" panose="020B0502040204020203" pitchFamily="34" charset="0"/>
                <a:cs typeface="Calibri"/>
              </a:rPr>
              <a:t>Loan Recovery</a:t>
            </a:r>
          </a:p>
          <a:p>
            <a:pPr marL="342900" indent="-342900">
              <a:buFont typeface="Wingdings" panose="05000000000000000000" pitchFamily="2" charset="2"/>
              <a:buChar char="v"/>
            </a:pPr>
            <a:endParaRPr lang="en-US" sz="2400" dirty="0">
              <a:solidFill>
                <a:schemeClr val="tx1">
                  <a:lumMod val="75000"/>
                  <a:lumOff val="25000"/>
                </a:schemeClr>
              </a:solidFill>
              <a:latin typeface="Bahnschrift SemiBold SemiConden" panose="020B0502040204020203" pitchFamily="34" charset="0"/>
              <a:cs typeface="Calibri"/>
            </a:endParaRPr>
          </a:p>
          <a:p>
            <a:pPr marL="342900" indent="-342900">
              <a:buFont typeface="Wingdings" panose="05000000000000000000" pitchFamily="2" charset="2"/>
              <a:buChar char="v"/>
            </a:pPr>
            <a:endParaRPr lang="en-US" sz="2400" dirty="0">
              <a:solidFill>
                <a:schemeClr val="tx1">
                  <a:lumMod val="75000"/>
                  <a:lumOff val="25000"/>
                </a:schemeClr>
              </a:solidFill>
              <a:latin typeface="Bahnschrift SemiBold SemiConden" panose="020B0502040204020203" pitchFamily="34" charset="0"/>
              <a:cs typeface="Calibri"/>
            </a:endParaRPr>
          </a:p>
        </p:txBody>
      </p:sp>
    </p:spTree>
    <p:extLst>
      <p:ext uri="{BB962C8B-B14F-4D97-AF65-F5344CB8AC3E}">
        <p14:creationId xmlns:p14="http://schemas.microsoft.com/office/powerpoint/2010/main" val="2122228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EA4F86-F5F6-3D4A-CEDC-118CF500E87C}"/>
              </a:ext>
            </a:extLst>
          </p:cNvPr>
          <p:cNvSpPr/>
          <p:nvPr/>
        </p:nvSpPr>
        <p:spPr>
          <a:xfrm>
            <a:off x="0" y="0"/>
            <a:ext cx="12192000" cy="1295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8">
            <a:extLst>
              <a:ext uri="{FF2B5EF4-FFF2-40B4-BE49-F238E27FC236}">
                <a16:creationId xmlns:a16="http://schemas.microsoft.com/office/drawing/2014/main" id="{376BB6AE-79F5-77A2-ACD8-DE8C3EFB4175}"/>
              </a:ext>
            </a:extLst>
          </p:cNvPr>
          <p:cNvSpPr txBox="1"/>
          <p:nvPr/>
        </p:nvSpPr>
        <p:spPr>
          <a:xfrm>
            <a:off x="2496000" y="310574"/>
            <a:ext cx="7344000" cy="526426"/>
          </a:xfrm>
          <a:prstGeom prst="rect">
            <a:avLst/>
          </a:prstGeom>
          <a:noFill/>
        </p:spPr>
        <p:txBody>
          <a:bodyPr wrap="square" lIns="0" tIns="0" rIns="0" bIns="0" rtlCol="0" anchor="ctr">
            <a:spAutoFit/>
          </a:bodyPr>
          <a:lstStyle/>
          <a:p>
            <a:pPr algn="ctr">
              <a:lnSpc>
                <a:spcPct val="140000"/>
              </a:lnSpc>
            </a:pPr>
            <a:r>
              <a:rPr lang="en-US" altLang="zh-CN" sz="2800" dirty="0">
                <a:solidFill>
                  <a:schemeClr val="bg1"/>
                </a:solidFill>
                <a:latin typeface="Bahnschrift SemiBold SemiConden"/>
                <a:cs typeface="Calibri"/>
                <a:sym typeface="+mn-lt"/>
              </a:rPr>
              <a:t>Ethical Implications and Christian Faith</a:t>
            </a:r>
            <a:endParaRPr lang="zh-CN" altLang="en-US" sz="2800" dirty="0">
              <a:solidFill>
                <a:schemeClr val="bg1"/>
              </a:solidFill>
              <a:latin typeface="Bahnschrift SemiBold SemiConden" panose="020B0502040204020203" pitchFamily="34" charset="0"/>
              <a:cs typeface="Calibri" panose="020F0502020204030204" pitchFamily="34" charset="0"/>
              <a:sym typeface="+mn-lt"/>
            </a:endParaRPr>
          </a:p>
        </p:txBody>
      </p:sp>
      <p:sp>
        <p:nvSpPr>
          <p:cNvPr id="4" name="TextBox 8">
            <a:extLst>
              <a:ext uri="{FF2B5EF4-FFF2-40B4-BE49-F238E27FC236}">
                <a16:creationId xmlns:a16="http://schemas.microsoft.com/office/drawing/2014/main" id="{E33EEC22-2E55-27BE-2C5C-328C6E05FDD3}"/>
              </a:ext>
            </a:extLst>
          </p:cNvPr>
          <p:cNvSpPr txBox="1"/>
          <p:nvPr/>
        </p:nvSpPr>
        <p:spPr>
          <a:xfrm>
            <a:off x="5189538" y="1475541"/>
            <a:ext cx="6740151" cy="4708981"/>
          </a:xfrm>
          <a:prstGeom prst="rect">
            <a:avLst/>
          </a:prstGeom>
          <a:noFill/>
        </p:spPr>
        <p:txBody>
          <a:bodyPr wrap="square" lIns="0" tIns="0" rIns="0" bIns="0" rtlCol="0" anchor="ctr">
            <a:spAutoFit/>
          </a:bodyPr>
          <a:lstStyle/>
          <a:p>
            <a:pPr marL="342900" indent="-342900">
              <a:buFont typeface="Wingdings" panose="05000000000000000000" pitchFamily="2" charset="2"/>
              <a:buChar char="v"/>
            </a:pPr>
            <a:r>
              <a:rPr lang="en-US" altLang="zh-CN" sz="2400" dirty="0">
                <a:solidFill>
                  <a:schemeClr val="tx1">
                    <a:lumMod val="75000"/>
                    <a:lumOff val="25000"/>
                  </a:schemeClr>
                </a:solidFill>
                <a:latin typeface="Bahnschrift SemiBold SemiConden" panose="020B0502040204020203" pitchFamily="34" charset="0"/>
                <a:cs typeface="Calibri"/>
                <a:sym typeface="+mn-lt"/>
              </a:rPr>
              <a:t>Privacy Concerns</a:t>
            </a:r>
          </a:p>
          <a:p>
            <a:pPr marL="342900" indent="-342900">
              <a:buFont typeface="Wingdings" panose="05000000000000000000" pitchFamily="2" charset="2"/>
              <a:buChar char="v"/>
            </a:pPr>
            <a:r>
              <a:rPr lang="en-US" altLang="zh-CN" sz="2400" dirty="0">
                <a:solidFill>
                  <a:schemeClr val="tx1">
                    <a:lumMod val="75000"/>
                    <a:lumOff val="25000"/>
                  </a:schemeClr>
                </a:solidFill>
                <a:latin typeface="Bahnschrift SemiBold SemiConden" panose="020B0502040204020203" pitchFamily="34" charset="0"/>
                <a:cs typeface="Calibri"/>
                <a:sym typeface="+mn-lt"/>
              </a:rPr>
              <a:t>Data Transparency</a:t>
            </a:r>
          </a:p>
          <a:p>
            <a:pPr marL="342900" indent="-342900">
              <a:buFont typeface="Wingdings" panose="05000000000000000000" pitchFamily="2" charset="2"/>
              <a:buChar char="v"/>
            </a:pPr>
            <a:r>
              <a:rPr lang="en-US" altLang="zh-CN" sz="2400" dirty="0">
                <a:solidFill>
                  <a:schemeClr val="tx1">
                    <a:lumMod val="75000"/>
                    <a:lumOff val="25000"/>
                  </a:schemeClr>
                </a:solidFill>
                <a:latin typeface="Bahnschrift SemiBold SemiConden" panose="020B0502040204020203" pitchFamily="34" charset="0"/>
                <a:cs typeface="Calibri"/>
                <a:sym typeface="+mn-lt"/>
              </a:rPr>
              <a:t>Fairness and Bias</a:t>
            </a:r>
            <a:endParaRPr lang="en-US" altLang="zh-CN" sz="2400" dirty="0">
              <a:solidFill>
                <a:schemeClr val="tx1">
                  <a:lumMod val="75000"/>
                  <a:lumOff val="25000"/>
                </a:schemeClr>
              </a:solidFill>
              <a:latin typeface="Bahnschrift SemiBold SemiConden" panose="020B0502040204020203" pitchFamily="34" charset="0"/>
              <a:cs typeface="Calibri"/>
            </a:endParaRPr>
          </a:p>
          <a:p>
            <a:pPr marL="800100" lvl="1" indent="-342900">
              <a:buFont typeface="Wingdings" panose="05000000000000000000" pitchFamily="2" charset="2"/>
              <a:buChar char="v"/>
            </a:pPr>
            <a:endParaRPr lang="en-US" altLang="zh-CN" sz="2400" dirty="0">
              <a:solidFill>
                <a:schemeClr val="tx1">
                  <a:lumMod val="75000"/>
                  <a:lumOff val="25000"/>
                </a:schemeClr>
              </a:solidFill>
              <a:latin typeface="Bahnschrift SemiBold SemiConden" panose="020B0502040204020203" pitchFamily="34" charset="0"/>
              <a:ea typeface="+mn-lt"/>
              <a:cs typeface="Calibri"/>
            </a:endParaRPr>
          </a:p>
          <a:p>
            <a:pPr marL="342900" indent="-342900">
              <a:buFont typeface="Wingdings" panose="05000000000000000000" pitchFamily="2" charset="2"/>
              <a:buChar char="v"/>
            </a:pPr>
            <a:r>
              <a:rPr lang="en-US" altLang="zh-CN" sz="2400" dirty="0">
                <a:solidFill>
                  <a:schemeClr val="tx1">
                    <a:lumMod val="75000"/>
                    <a:lumOff val="25000"/>
                  </a:schemeClr>
                </a:solidFill>
                <a:latin typeface="Bahnschrift SemiBold SemiConden" panose="020B0502040204020203" pitchFamily="34" charset="0"/>
                <a:ea typeface="+mn-lt"/>
                <a:cs typeface="Calibri"/>
              </a:rPr>
              <a:t>Christian Faith:  As DA, potential ethical implications of the work and to act in a way that upholds Christian values of dignity, respect, privacy, and justice</a:t>
            </a:r>
          </a:p>
          <a:p>
            <a:pPr marL="342900" indent="-342900">
              <a:buFont typeface="Wingdings" panose="05000000000000000000" pitchFamily="2" charset="2"/>
              <a:buChar char="v"/>
            </a:pPr>
            <a:endParaRPr lang="en-US" altLang="zh-CN" sz="2400" dirty="0">
              <a:solidFill>
                <a:schemeClr val="tx1">
                  <a:lumMod val="75000"/>
                  <a:lumOff val="25000"/>
                </a:schemeClr>
              </a:solidFill>
              <a:latin typeface="Bahnschrift SemiBold SemiConden" panose="020B0502040204020203" pitchFamily="34" charset="0"/>
              <a:ea typeface="+mn-lt"/>
              <a:cs typeface="Calibri"/>
            </a:endParaRPr>
          </a:p>
          <a:p>
            <a:pPr marL="342900" indent="-342900">
              <a:buFont typeface="Wingdings" panose="05000000000000000000" pitchFamily="2" charset="2"/>
              <a:buChar char="v"/>
            </a:pPr>
            <a:r>
              <a:rPr lang="en-US" altLang="zh-CN" sz="2400" dirty="0">
                <a:solidFill>
                  <a:schemeClr val="tx1">
                    <a:lumMod val="75000"/>
                    <a:lumOff val="25000"/>
                  </a:schemeClr>
                </a:solidFill>
                <a:latin typeface="Bahnschrift SemiBold SemiConden" panose="020B0502040204020203" pitchFamily="34" charset="0"/>
                <a:cs typeface="Calibri"/>
              </a:rPr>
              <a:t>"Speak up for those who cannot speak for themselves, for the rights of all who are destitute. Speak up and judge fairly; defend the rights of the poor and needy." - Proverbs 31:8-9</a:t>
            </a:r>
          </a:p>
          <a:p>
            <a:pPr marL="342900" indent="-342900">
              <a:buFont typeface="Wingdings" panose="05000000000000000000" pitchFamily="2" charset="2"/>
              <a:buChar char="v"/>
            </a:pPr>
            <a:endParaRPr lang="en-US" dirty="0">
              <a:solidFill>
                <a:schemeClr val="tx1">
                  <a:lumMod val="75000"/>
                  <a:lumOff val="25000"/>
                </a:schemeClr>
              </a:solidFill>
              <a:latin typeface="Bahnschrift SemiBold SemiConden" panose="020B0502040204020203" pitchFamily="34" charset="0"/>
            </a:endParaRPr>
          </a:p>
        </p:txBody>
      </p:sp>
      <p:pic>
        <p:nvPicPr>
          <p:cNvPr id="16394" name="Picture 10" descr="Location Tracker by Kate Pileka for Gentle Code on Dribbble">
            <a:extLst>
              <a:ext uri="{FF2B5EF4-FFF2-40B4-BE49-F238E27FC236}">
                <a16:creationId xmlns:a16="http://schemas.microsoft.com/office/drawing/2014/main" id="{807D90AC-82EE-43A9-B3E3-7BE44083B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800" y="2306031"/>
            <a:ext cx="4064000" cy="3048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2FFBDCD1-D234-80F7-72E6-E27214D852DB}"/>
              </a:ext>
            </a:extLst>
          </p:cNvPr>
          <p:cNvGrpSpPr/>
          <p:nvPr/>
        </p:nvGrpSpPr>
        <p:grpSpPr>
          <a:xfrm>
            <a:off x="-24000" y="6426010"/>
            <a:ext cx="12216652" cy="431990"/>
            <a:chOff x="-24000" y="6426010"/>
            <a:chExt cx="12216652" cy="431990"/>
          </a:xfrm>
        </p:grpSpPr>
        <p:sp>
          <p:nvSpPr>
            <p:cNvPr id="6" name="Rectangle 5">
              <a:extLst>
                <a:ext uri="{FF2B5EF4-FFF2-40B4-BE49-F238E27FC236}">
                  <a16:creationId xmlns:a16="http://schemas.microsoft.com/office/drawing/2014/main" id="{2E35DD5F-A711-C694-47A6-5E5A23121DD3}"/>
                </a:ext>
              </a:extLst>
            </p:cNvPr>
            <p:cNvSpPr/>
            <p:nvPr/>
          </p:nvSpPr>
          <p:spPr>
            <a:xfrm>
              <a:off x="-2400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a:solidFill>
                    <a:srgbClr val="720C0C"/>
                  </a:solidFill>
                  <a:latin typeface="Bahnschrift SemiBold SemiConden"/>
                  <a:ea typeface="DengXian"/>
                  <a:cs typeface="Times New Roman"/>
                </a:rPr>
                <a:t>Background</a:t>
              </a:r>
              <a:endParaRPr lang="en-US">
                <a:solidFill>
                  <a:srgbClr val="720C0C"/>
                </a:solidFill>
                <a:latin typeface="Bahnschrift SemiBold SemiConden"/>
                <a:ea typeface="DengXian"/>
                <a:cs typeface="Times New Roman"/>
              </a:endParaRPr>
            </a:p>
          </p:txBody>
        </p:sp>
        <p:sp>
          <p:nvSpPr>
            <p:cNvPr id="9" name="Rectangle 8">
              <a:extLst>
                <a:ext uri="{FF2B5EF4-FFF2-40B4-BE49-F238E27FC236}">
                  <a16:creationId xmlns:a16="http://schemas.microsoft.com/office/drawing/2014/main" id="{2C6387AC-81B4-57D5-5461-13C423908ABF}"/>
                </a:ext>
              </a:extLst>
            </p:cNvPr>
            <p:cNvSpPr/>
            <p:nvPr/>
          </p:nvSpPr>
          <p:spPr>
            <a:xfrm>
              <a:off x="1977292"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Business Problem</a:t>
              </a:r>
              <a:endParaRPr lang="en-US">
                <a:solidFill>
                  <a:srgbClr val="720C0C"/>
                </a:solidFill>
              </a:endParaRPr>
            </a:p>
          </p:txBody>
        </p:sp>
        <p:sp>
          <p:nvSpPr>
            <p:cNvPr id="11" name="Rectangle 10">
              <a:extLst>
                <a:ext uri="{FF2B5EF4-FFF2-40B4-BE49-F238E27FC236}">
                  <a16:creationId xmlns:a16="http://schemas.microsoft.com/office/drawing/2014/main" id="{DD6E9FF6-A60B-0E35-7272-240D01660F00}"/>
                </a:ext>
              </a:extLst>
            </p:cNvPr>
            <p:cNvSpPr/>
            <p:nvPr/>
          </p:nvSpPr>
          <p:spPr>
            <a:xfrm>
              <a:off x="3978584"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Stakeholders</a:t>
              </a:r>
            </a:p>
          </p:txBody>
        </p:sp>
        <p:sp>
          <p:nvSpPr>
            <p:cNvPr id="13" name="Rectangle 12">
              <a:extLst>
                <a:ext uri="{FF2B5EF4-FFF2-40B4-BE49-F238E27FC236}">
                  <a16:creationId xmlns:a16="http://schemas.microsoft.com/office/drawing/2014/main" id="{BAE8802A-3A20-B80F-F278-4D970C05EC0D}"/>
                </a:ext>
              </a:extLst>
            </p:cNvPr>
            <p:cNvSpPr/>
            <p:nvPr/>
          </p:nvSpPr>
          <p:spPr>
            <a:xfrm>
              <a:off x="5979876"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Data</a:t>
              </a:r>
            </a:p>
          </p:txBody>
        </p:sp>
        <p:sp>
          <p:nvSpPr>
            <p:cNvPr id="15" name="Rectangle 14">
              <a:extLst>
                <a:ext uri="{FF2B5EF4-FFF2-40B4-BE49-F238E27FC236}">
                  <a16:creationId xmlns:a16="http://schemas.microsoft.com/office/drawing/2014/main" id="{7F941938-3055-F448-FE84-55CF207F3E15}"/>
                </a:ext>
              </a:extLst>
            </p:cNvPr>
            <p:cNvSpPr/>
            <p:nvPr/>
          </p:nvSpPr>
          <p:spPr>
            <a:xfrm>
              <a:off x="7981168" y="6426010"/>
              <a:ext cx="2209540"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rgbClr val="720C0C"/>
                  </a:solidFill>
                  <a:latin typeface="Bahnschrift SemiBold SemiConden" panose="020B0502040204020203" pitchFamily="34" charset="0"/>
                  <a:cs typeface="Calibri" panose="020F0502020204030204" pitchFamily="34" charset="0"/>
                </a:rPr>
                <a:t>Recommend Model</a:t>
              </a:r>
            </a:p>
          </p:txBody>
        </p:sp>
        <p:sp>
          <p:nvSpPr>
            <p:cNvPr id="17" name="Rectangle 16">
              <a:extLst>
                <a:ext uri="{FF2B5EF4-FFF2-40B4-BE49-F238E27FC236}">
                  <a16:creationId xmlns:a16="http://schemas.microsoft.com/office/drawing/2014/main" id="{A747A97B-359B-3B68-14E7-AA47F451255F}"/>
                </a:ext>
              </a:extLst>
            </p:cNvPr>
            <p:cNvSpPr/>
            <p:nvPr/>
          </p:nvSpPr>
          <p:spPr>
            <a:xfrm>
              <a:off x="10191360" y="6426010"/>
              <a:ext cx="2001292" cy="431990"/>
            </a:xfrm>
            <a:prstGeom prst="rect">
              <a:avLst/>
            </a:prstGeom>
            <a:solidFill>
              <a:srgbClr val="720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Bahnschrift SemiBold SemiConden" panose="020B0502040204020203" pitchFamily="34" charset="0"/>
                  <a:cs typeface="Calibri" panose="020F0502020204030204" pitchFamily="34" charset="0"/>
                </a:rPr>
                <a:t>Ethical Problems</a:t>
              </a:r>
            </a:p>
          </p:txBody>
        </p:sp>
      </p:grpSp>
    </p:spTree>
    <p:extLst>
      <p:ext uri="{BB962C8B-B14F-4D97-AF65-F5344CB8AC3E}">
        <p14:creationId xmlns:p14="http://schemas.microsoft.com/office/powerpoint/2010/main" val="21984922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49"/>
          <p:cNvSpPr txBox="1"/>
          <p:nvPr/>
        </p:nvSpPr>
        <p:spPr>
          <a:xfrm>
            <a:off x="313038" y="3429000"/>
            <a:ext cx="9396400" cy="318302"/>
          </a:xfrm>
          <a:prstGeom prst="rect">
            <a:avLst/>
          </a:prstGeom>
          <a:noFill/>
          <a:ln>
            <a:noFill/>
          </a:ln>
        </p:spPr>
        <p:txBody>
          <a:bodyPr spcFirstLastPara="1" wrap="square" lIns="121900" tIns="121900" rIns="121900" bIns="121900" anchor="t" anchorCtr="0">
            <a:noAutofit/>
          </a:bodyPr>
          <a:lstStyle/>
          <a:p>
            <a:pPr>
              <a:lnSpc>
                <a:spcPct val="115000"/>
              </a:lnSpc>
              <a:spcBef>
                <a:spcPts val="1867"/>
              </a:spcBef>
              <a:buClr>
                <a:schemeClr val="dk1"/>
              </a:buClr>
              <a:buSzPts val="1100"/>
            </a:pPr>
            <a:r>
              <a:rPr lang="en-US" sz="8800" b="1" dirty="0">
                <a:solidFill>
                  <a:schemeClr val="lt1"/>
                </a:solidFill>
                <a:latin typeface="Fira Sans Extra Condensed"/>
              </a:rPr>
              <a:t>Thank you</a:t>
            </a:r>
          </a:p>
          <a:p>
            <a:pPr>
              <a:lnSpc>
                <a:spcPct val="114999"/>
              </a:lnSpc>
              <a:spcBef>
                <a:spcPts val="1867"/>
              </a:spcBef>
              <a:buSzPts val="1100"/>
            </a:pPr>
            <a:r>
              <a:rPr lang="en-US" sz="8800" b="1" dirty="0">
                <a:solidFill>
                  <a:schemeClr val="lt1"/>
                </a:solidFill>
                <a:latin typeface="Fira Sans Extra Condensed"/>
              </a:rPr>
              <a:t>Questions?</a:t>
            </a:r>
            <a:endParaRPr lang="en-US" sz="8800" b="1" dirty="0">
              <a:solidFill>
                <a:schemeClr val="lt1"/>
              </a:solidFill>
              <a:latin typeface="Fira Sans Extra Condensed" panose="020B0503050000020004" pitchFamily="34" charset="0"/>
            </a:endParaRPr>
          </a:p>
        </p:txBody>
      </p:sp>
      <p:sp>
        <p:nvSpPr>
          <p:cNvPr id="1517" name="Google Shape;1517;p49"/>
          <p:cNvSpPr txBox="1"/>
          <p:nvPr/>
        </p:nvSpPr>
        <p:spPr>
          <a:xfrm>
            <a:off x="-25860" y="4740765"/>
            <a:ext cx="9396400" cy="586800"/>
          </a:xfrm>
          <a:prstGeom prst="rect">
            <a:avLst/>
          </a:prstGeom>
          <a:noFill/>
          <a:ln>
            <a:noFill/>
          </a:ln>
        </p:spPr>
        <p:txBody>
          <a:bodyPr spcFirstLastPara="1" wrap="square" lIns="121900" tIns="121900" rIns="121900" bIns="121900" anchor="t" anchorCtr="0">
            <a:noAutofit/>
          </a:bodyPr>
          <a:lstStyle/>
          <a:p>
            <a:pPr>
              <a:lnSpc>
                <a:spcPct val="115000"/>
              </a:lnSpc>
            </a:pPr>
            <a:r>
              <a:rPr lang="en-US" sz="1333">
                <a:solidFill>
                  <a:schemeClr val="bg1"/>
                </a:solidFill>
              </a:rPr>
              <a:t>References</a:t>
            </a:r>
          </a:p>
          <a:p>
            <a:pPr>
              <a:lnSpc>
                <a:spcPct val="115000"/>
              </a:lnSpc>
            </a:pPr>
            <a:r>
              <a:rPr lang="en-US" sz="1333">
                <a:solidFill>
                  <a:schemeClr val="bg1"/>
                </a:solidFill>
                <a:hlinkClick r:id="rId3">
                  <a:extLst>
                    <a:ext uri="{A12FA001-AC4F-418D-AE19-62706E023703}">
                      <ahyp:hlinkClr xmlns:ahyp="http://schemas.microsoft.com/office/drawing/2018/hyperlinkcolor" val="tx"/>
                    </a:ext>
                  </a:extLst>
                </a:hlinkClick>
              </a:rPr>
              <a:t>https://www.kaggle.com/datasets/pavansubhasht/ibm-hr-analytics-attrition-dataset</a:t>
            </a:r>
            <a:endParaRPr lang="en-US" sz="1333">
              <a:solidFill>
                <a:schemeClr val="bg1"/>
              </a:solidFill>
            </a:endParaRPr>
          </a:p>
          <a:p>
            <a:pPr>
              <a:lnSpc>
                <a:spcPct val="115000"/>
              </a:lnSpc>
            </a:pPr>
            <a:endParaRPr lang="en-US" sz="1333">
              <a:solidFill>
                <a:schemeClr val="bg1"/>
              </a:solidFill>
            </a:endParaRPr>
          </a:p>
          <a:p>
            <a:pPr>
              <a:lnSpc>
                <a:spcPct val="115000"/>
              </a:lnSpc>
            </a:pPr>
            <a:endParaRPr sz="1333" u="sng">
              <a:solidFill>
                <a:schemeClr val="bg1"/>
              </a:solidFill>
            </a:endParaRPr>
          </a:p>
        </p:txBody>
      </p:sp>
      <p:pic>
        <p:nvPicPr>
          <p:cNvPr id="4" name="Picture 4">
            <a:extLst>
              <a:ext uri="{FF2B5EF4-FFF2-40B4-BE49-F238E27FC236}">
                <a16:creationId xmlns:a16="http://schemas.microsoft.com/office/drawing/2014/main" id="{11D15C42-A139-A923-4024-E4E176E12472}"/>
              </a:ext>
            </a:extLst>
          </p:cNvPr>
          <p:cNvPicPr>
            <a:picLocks noChangeAspect="1"/>
          </p:cNvPicPr>
          <p:nvPr/>
        </p:nvPicPr>
        <p:blipFill>
          <a:blip r:embed="rId4"/>
          <a:stretch>
            <a:fillRect/>
          </a:stretch>
        </p:blipFill>
        <p:spPr>
          <a:xfrm>
            <a:off x="6862119" y="1425493"/>
            <a:ext cx="5016843" cy="4851392"/>
          </a:xfrm>
          <a:prstGeom prst="rect">
            <a:avLst/>
          </a:prstGeom>
        </p:spPr>
      </p:pic>
      <p:sp>
        <p:nvSpPr>
          <p:cNvPr id="18" name="Rectangle 17">
            <a:extLst>
              <a:ext uri="{FF2B5EF4-FFF2-40B4-BE49-F238E27FC236}">
                <a16:creationId xmlns:a16="http://schemas.microsoft.com/office/drawing/2014/main" id="{6E0255F6-37C4-B84E-57DB-B7A5A98B49C9}"/>
              </a:ext>
            </a:extLst>
          </p:cNvPr>
          <p:cNvSpPr/>
          <p:nvPr/>
        </p:nvSpPr>
        <p:spPr>
          <a:xfrm>
            <a:off x="0" y="0"/>
            <a:ext cx="12192000" cy="1295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8">
            <a:extLst>
              <a:ext uri="{FF2B5EF4-FFF2-40B4-BE49-F238E27FC236}">
                <a16:creationId xmlns:a16="http://schemas.microsoft.com/office/drawing/2014/main" id="{2203BB67-200E-9492-62BE-6B373163CD7D}"/>
              </a:ext>
            </a:extLst>
          </p:cNvPr>
          <p:cNvSpPr txBox="1"/>
          <p:nvPr/>
        </p:nvSpPr>
        <p:spPr>
          <a:xfrm>
            <a:off x="2496000" y="310574"/>
            <a:ext cx="7344000" cy="526426"/>
          </a:xfrm>
          <a:prstGeom prst="rect">
            <a:avLst/>
          </a:prstGeom>
          <a:noFill/>
        </p:spPr>
        <p:txBody>
          <a:bodyPr wrap="square" lIns="0" tIns="0" rIns="0" bIns="0" rtlCol="0" anchor="ctr">
            <a:spAutoFit/>
          </a:bodyPr>
          <a:lstStyle/>
          <a:p>
            <a:pPr algn="ctr">
              <a:lnSpc>
                <a:spcPct val="140000"/>
              </a:lnSpc>
            </a:pPr>
            <a:r>
              <a:rPr lang="en-US" altLang="zh-CN" sz="2800" dirty="0">
                <a:solidFill>
                  <a:schemeClr val="bg1"/>
                </a:solidFill>
                <a:latin typeface="Bahnschrift SemiBold SemiConden"/>
                <a:cs typeface="Calibri"/>
                <a:sym typeface="+mn-lt"/>
              </a:rPr>
              <a:t>Challenges</a:t>
            </a:r>
            <a:endParaRPr lang="zh-CN" altLang="en-US" sz="2800" dirty="0">
              <a:solidFill>
                <a:schemeClr val="bg1"/>
              </a:solidFill>
              <a:latin typeface="Bahnschrift SemiBold SemiConden" panose="020B0502040204020203" pitchFamily="34" charset="0"/>
              <a:cs typeface="Calibri" panose="020F0502020204030204" pitchFamily="34" charset="0"/>
              <a:sym typeface="+mn-lt"/>
            </a:endParaRPr>
          </a:p>
        </p:txBody>
      </p:sp>
      <p:sp>
        <p:nvSpPr>
          <p:cNvPr id="21" name="TextBox 20">
            <a:extLst>
              <a:ext uri="{FF2B5EF4-FFF2-40B4-BE49-F238E27FC236}">
                <a16:creationId xmlns:a16="http://schemas.microsoft.com/office/drawing/2014/main" id="{774D0E94-5DAB-B3A4-79B6-3ED4F5541D07}"/>
              </a:ext>
            </a:extLst>
          </p:cNvPr>
          <p:cNvSpPr txBox="1"/>
          <p:nvPr/>
        </p:nvSpPr>
        <p:spPr>
          <a:xfrm>
            <a:off x="904457" y="2228671"/>
            <a:ext cx="5520407" cy="4524315"/>
          </a:xfrm>
          <a:prstGeom prst="rect">
            <a:avLst/>
          </a:prstGeom>
          <a:noFill/>
        </p:spPr>
        <p:txBody>
          <a:bodyPr wrap="square">
            <a:spAutoFit/>
          </a:bodyPr>
          <a:lstStyle/>
          <a:p>
            <a:pPr marL="342900" indent="-342900">
              <a:buFont typeface="Wingdings" panose="05000000000000000000" pitchFamily="2" charset="2"/>
              <a:buChar char="v"/>
            </a:pPr>
            <a:r>
              <a:rPr lang="en-US" sz="2400" dirty="0">
                <a:solidFill>
                  <a:schemeClr val="tx1">
                    <a:lumMod val="75000"/>
                    <a:lumOff val="25000"/>
                  </a:schemeClr>
                </a:solidFill>
                <a:latin typeface="Bahnschrift SemiBold SemiConden" panose="020B0502040204020203" pitchFamily="34" charset="0"/>
                <a:cs typeface="Calibri"/>
              </a:rPr>
              <a:t>Imbalanced data</a:t>
            </a:r>
          </a:p>
          <a:p>
            <a:pPr marL="800100" lvl="1" indent="-342900">
              <a:buFont typeface="Wingdings" panose="05000000000000000000" pitchFamily="2" charset="2"/>
              <a:buChar char="v"/>
            </a:pPr>
            <a:r>
              <a:rPr lang="en-US" sz="2400" dirty="0">
                <a:solidFill>
                  <a:schemeClr val="tx1">
                    <a:lumMod val="75000"/>
                    <a:lumOff val="25000"/>
                  </a:schemeClr>
                </a:solidFill>
                <a:latin typeface="Bahnschrift SemiBold SemiConden" panose="020B0502040204020203" pitchFamily="34" charset="0"/>
                <a:cs typeface="Calibri"/>
              </a:rPr>
              <a:t>282,686 rows in the majority class (paying the loan on time)</a:t>
            </a:r>
          </a:p>
          <a:p>
            <a:pPr marL="800100" lvl="1" indent="-342900">
              <a:buFont typeface="Wingdings" panose="05000000000000000000" pitchFamily="2" charset="2"/>
              <a:buChar char="v"/>
            </a:pPr>
            <a:r>
              <a:rPr lang="en-US" sz="2400" dirty="0">
                <a:solidFill>
                  <a:schemeClr val="tx1">
                    <a:lumMod val="75000"/>
                    <a:lumOff val="25000"/>
                  </a:schemeClr>
                </a:solidFill>
                <a:latin typeface="Bahnschrift SemiBold SemiConden" panose="020B0502040204020203" pitchFamily="34" charset="0"/>
                <a:cs typeface="Calibri"/>
              </a:rPr>
              <a:t>24,825 rows in the minority class (not paying the loan on time)</a:t>
            </a:r>
          </a:p>
          <a:p>
            <a:pPr marL="800100" lvl="1" indent="-342900">
              <a:buFont typeface="Wingdings" panose="05000000000000000000" pitchFamily="2" charset="2"/>
              <a:buChar char="v"/>
            </a:pPr>
            <a:endParaRPr lang="en-US" sz="2400" dirty="0">
              <a:solidFill>
                <a:schemeClr val="tx1">
                  <a:lumMod val="75000"/>
                  <a:lumOff val="25000"/>
                </a:schemeClr>
              </a:solidFill>
              <a:latin typeface="Bahnschrift SemiBold SemiConden" panose="020B0502040204020203" pitchFamily="34" charset="0"/>
              <a:cs typeface="Calibri"/>
            </a:endParaRPr>
          </a:p>
          <a:p>
            <a:pPr marL="342900" indent="-342900">
              <a:buFont typeface="Wingdings" panose="05000000000000000000" pitchFamily="2" charset="2"/>
              <a:buChar char="v"/>
            </a:pPr>
            <a:r>
              <a:rPr lang="en-US" sz="2400" dirty="0">
                <a:solidFill>
                  <a:schemeClr val="tx1">
                    <a:lumMod val="75000"/>
                    <a:lumOff val="25000"/>
                  </a:schemeClr>
                </a:solidFill>
                <a:latin typeface="Bahnschrift SemiBold SemiConden" panose="020B0502040204020203" pitchFamily="34" charset="0"/>
                <a:cs typeface="Calibri"/>
              </a:rPr>
              <a:t>Imitations</a:t>
            </a:r>
          </a:p>
          <a:p>
            <a:pPr marL="800100" lvl="1" indent="-342900">
              <a:buFont typeface="Wingdings" panose="05000000000000000000" pitchFamily="2" charset="2"/>
              <a:buChar char="v"/>
            </a:pPr>
            <a:r>
              <a:rPr lang="en-US" sz="2400" dirty="0">
                <a:solidFill>
                  <a:schemeClr val="tx1">
                    <a:lumMod val="75000"/>
                    <a:lumOff val="25000"/>
                  </a:schemeClr>
                </a:solidFill>
                <a:latin typeface="Bahnschrift SemiBold SemiConden" panose="020B0502040204020203" pitchFamily="34" charset="0"/>
                <a:cs typeface="Calibri"/>
              </a:rPr>
              <a:t>Technical issues</a:t>
            </a:r>
          </a:p>
          <a:p>
            <a:pPr marL="800100" lvl="1" indent="-342900">
              <a:buFont typeface="Wingdings" panose="05000000000000000000" pitchFamily="2" charset="2"/>
              <a:buChar char="v"/>
            </a:pPr>
            <a:r>
              <a:rPr lang="en-US" sz="2400" dirty="0">
                <a:solidFill>
                  <a:schemeClr val="tx1">
                    <a:lumMod val="75000"/>
                    <a:lumOff val="25000"/>
                  </a:schemeClr>
                </a:solidFill>
                <a:latin typeface="Bahnschrift SemiBold SemiConden" panose="020B0502040204020203" pitchFamily="34" charset="0"/>
                <a:cs typeface="Calibri"/>
              </a:rPr>
              <a:t>Large number of features</a:t>
            </a:r>
          </a:p>
          <a:p>
            <a:pPr marL="342900" indent="-342900">
              <a:buFont typeface="Wingdings" panose="05000000000000000000" pitchFamily="2" charset="2"/>
              <a:buChar char="v"/>
            </a:pPr>
            <a:endParaRPr lang="en-US" sz="2400" dirty="0">
              <a:solidFill>
                <a:schemeClr val="tx1">
                  <a:lumMod val="75000"/>
                  <a:lumOff val="25000"/>
                </a:schemeClr>
              </a:solidFill>
              <a:latin typeface="Bahnschrift SemiBold SemiConden" panose="020B0502040204020203" pitchFamily="34" charset="0"/>
              <a:cs typeface="Calibri"/>
            </a:endParaRPr>
          </a:p>
          <a:p>
            <a:pPr marL="342900" indent="-342900">
              <a:buFont typeface="Wingdings" panose="05000000000000000000" pitchFamily="2" charset="2"/>
              <a:buChar char="v"/>
            </a:pPr>
            <a:endParaRPr lang="en-US" sz="2400" dirty="0">
              <a:solidFill>
                <a:schemeClr val="tx1">
                  <a:lumMod val="75000"/>
                  <a:lumOff val="25000"/>
                </a:schemeClr>
              </a:solidFill>
              <a:latin typeface="Bahnschrift SemiBold SemiConden" panose="020B0502040204020203" pitchFamily="34" charset="0"/>
              <a:cs typeface="Calibri"/>
            </a:endParaRPr>
          </a:p>
          <a:p>
            <a:pPr marL="342900" indent="-342900">
              <a:buFont typeface="Wingdings" panose="05000000000000000000" pitchFamily="2" charset="2"/>
              <a:buChar char="v"/>
            </a:pPr>
            <a:endParaRPr lang="en-US" sz="2400" dirty="0">
              <a:solidFill>
                <a:schemeClr val="tx1">
                  <a:lumMod val="75000"/>
                  <a:lumOff val="25000"/>
                </a:schemeClr>
              </a:solidFill>
              <a:latin typeface="Bahnschrift SemiBold SemiConden" panose="020B0502040204020203" pitchFamily="34" charset="0"/>
              <a:cs typeface="Calibri"/>
            </a:endParaRPr>
          </a:p>
        </p:txBody>
      </p:sp>
      <p:grpSp>
        <p:nvGrpSpPr>
          <p:cNvPr id="22" name="Group 21">
            <a:extLst>
              <a:ext uri="{FF2B5EF4-FFF2-40B4-BE49-F238E27FC236}">
                <a16:creationId xmlns:a16="http://schemas.microsoft.com/office/drawing/2014/main" id="{D0D13034-1130-7A8F-744D-B52E0C49A594}"/>
              </a:ext>
            </a:extLst>
          </p:cNvPr>
          <p:cNvGrpSpPr/>
          <p:nvPr/>
        </p:nvGrpSpPr>
        <p:grpSpPr>
          <a:xfrm>
            <a:off x="-24000" y="6426010"/>
            <a:ext cx="12216652" cy="431990"/>
            <a:chOff x="-24000" y="6426010"/>
            <a:chExt cx="12216652" cy="431990"/>
          </a:xfrm>
        </p:grpSpPr>
        <p:sp>
          <p:nvSpPr>
            <p:cNvPr id="23" name="Rectangle 22">
              <a:extLst>
                <a:ext uri="{FF2B5EF4-FFF2-40B4-BE49-F238E27FC236}">
                  <a16:creationId xmlns:a16="http://schemas.microsoft.com/office/drawing/2014/main" id="{FDF9BEC3-870E-9DED-B4CE-F7BC062AF52E}"/>
                </a:ext>
              </a:extLst>
            </p:cNvPr>
            <p:cNvSpPr/>
            <p:nvPr/>
          </p:nvSpPr>
          <p:spPr>
            <a:xfrm>
              <a:off x="-2400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a:solidFill>
                    <a:srgbClr val="720C0C"/>
                  </a:solidFill>
                  <a:latin typeface="Bahnschrift SemiBold SemiConden"/>
                  <a:ea typeface="DengXian"/>
                  <a:cs typeface="Times New Roman"/>
                </a:rPr>
                <a:t>Background</a:t>
              </a:r>
              <a:endParaRPr lang="en-US">
                <a:solidFill>
                  <a:srgbClr val="720C0C"/>
                </a:solidFill>
                <a:latin typeface="Bahnschrift SemiBold SemiConden"/>
                <a:ea typeface="DengXian"/>
                <a:cs typeface="Times New Roman"/>
              </a:endParaRPr>
            </a:p>
          </p:txBody>
        </p:sp>
        <p:sp>
          <p:nvSpPr>
            <p:cNvPr id="24" name="Rectangle 23">
              <a:extLst>
                <a:ext uri="{FF2B5EF4-FFF2-40B4-BE49-F238E27FC236}">
                  <a16:creationId xmlns:a16="http://schemas.microsoft.com/office/drawing/2014/main" id="{536C3CF8-7317-1E54-BD44-9D6FE6B3EB45}"/>
                </a:ext>
              </a:extLst>
            </p:cNvPr>
            <p:cNvSpPr/>
            <p:nvPr/>
          </p:nvSpPr>
          <p:spPr>
            <a:xfrm>
              <a:off x="1977292"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Business Problem</a:t>
              </a:r>
              <a:endParaRPr lang="en-US">
                <a:solidFill>
                  <a:srgbClr val="720C0C"/>
                </a:solidFill>
              </a:endParaRPr>
            </a:p>
          </p:txBody>
        </p:sp>
        <p:sp>
          <p:nvSpPr>
            <p:cNvPr id="25" name="Rectangle 24">
              <a:extLst>
                <a:ext uri="{FF2B5EF4-FFF2-40B4-BE49-F238E27FC236}">
                  <a16:creationId xmlns:a16="http://schemas.microsoft.com/office/drawing/2014/main" id="{B3182C0B-19FA-626A-CA6D-37EFDD6C696A}"/>
                </a:ext>
              </a:extLst>
            </p:cNvPr>
            <p:cNvSpPr/>
            <p:nvPr/>
          </p:nvSpPr>
          <p:spPr>
            <a:xfrm>
              <a:off x="3978584"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720C0C"/>
                  </a:solidFill>
                  <a:latin typeface="Bahnschrift SemiBold SemiConden"/>
                  <a:ea typeface="DengXian"/>
                  <a:cs typeface="Times New Roman"/>
                </a:rPr>
                <a:t>Stakeholders</a:t>
              </a:r>
            </a:p>
          </p:txBody>
        </p:sp>
        <p:sp>
          <p:nvSpPr>
            <p:cNvPr id="26" name="Rectangle 25">
              <a:extLst>
                <a:ext uri="{FF2B5EF4-FFF2-40B4-BE49-F238E27FC236}">
                  <a16:creationId xmlns:a16="http://schemas.microsoft.com/office/drawing/2014/main" id="{52EE426A-9314-7CCF-BA35-52AF0D081DD7}"/>
                </a:ext>
              </a:extLst>
            </p:cNvPr>
            <p:cNvSpPr/>
            <p:nvPr/>
          </p:nvSpPr>
          <p:spPr>
            <a:xfrm>
              <a:off x="5979876"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Data</a:t>
              </a:r>
            </a:p>
          </p:txBody>
        </p:sp>
        <p:sp>
          <p:nvSpPr>
            <p:cNvPr id="27" name="Rectangle 26">
              <a:extLst>
                <a:ext uri="{FF2B5EF4-FFF2-40B4-BE49-F238E27FC236}">
                  <a16:creationId xmlns:a16="http://schemas.microsoft.com/office/drawing/2014/main" id="{FD237C49-7E44-532F-6A77-054D8A1C8FAD}"/>
                </a:ext>
              </a:extLst>
            </p:cNvPr>
            <p:cNvSpPr/>
            <p:nvPr/>
          </p:nvSpPr>
          <p:spPr>
            <a:xfrm>
              <a:off x="7981168" y="6426010"/>
              <a:ext cx="2209540" cy="431990"/>
            </a:xfrm>
            <a:prstGeom prst="rect">
              <a:avLst/>
            </a:prstGeom>
            <a:solidFill>
              <a:srgbClr val="720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Bahnschrift SemiBold SemiConden" panose="020B0502040204020203" pitchFamily="34" charset="0"/>
                  <a:cs typeface="Calibri" panose="020F0502020204030204" pitchFamily="34" charset="0"/>
                </a:rPr>
                <a:t>Recommend Model</a:t>
              </a:r>
            </a:p>
          </p:txBody>
        </p:sp>
        <p:sp>
          <p:nvSpPr>
            <p:cNvPr id="28" name="Rectangle 27">
              <a:extLst>
                <a:ext uri="{FF2B5EF4-FFF2-40B4-BE49-F238E27FC236}">
                  <a16:creationId xmlns:a16="http://schemas.microsoft.com/office/drawing/2014/main" id="{D77A49B3-4B5B-933B-5363-326D9F3EAC05}"/>
                </a:ext>
              </a:extLst>
            </p:cNvPr>
            <p:cNvSpPr/>
            <p:nvPr/>
          </p:nvSpPr>
          <p:spPr>
            <a:xfrm>
              <a:off x="1019136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Ethical Problems</a:t>
              </a:r>
            </a:p>
          </p:txBody>
        </p:sp>
      </p:grpSp>
    </p:spTree>
    <p:extLst>
      <p:ext uri="{BB962C8B-B14F-4D97-AF65-F5344CB8AC3E}">
        <p14:creationId xmlns:p14="http://schemas.microsoft.com/office/powerpoint/2010/main" val="1064529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walt disney pictures walt disney gif | WiffleGif">
            <a:extLst>
              <a:ext uri="{FF2B5EF4-FFF2-40B4-BE49-F238E27FC236}">
                <a16:creationId xmlns:a16="http://schemas.microsoft.com/office/drawing/2014/main" id="{64123B22-3146-407C-92DF-5CE6424AE9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79070" y="1286933"/>
            <a:ext cx="9912930" cy="55710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8">
            <a:extLst>
              <a:ext uri="{FF2B5EF4-FFF2-40B4-BE49-F238E27FC236}">
                <a16:creationId xmlns:a16="http://schemas.microsoft.com/office/drawing/2014/main" id="{5316E7BE-633D-D789-3D8F-3B97CD968327}"/>
              </a:ext>
            </a:extLst>
          </p:cNvPr>
          <p:cNvSpPr txBox="1"/>
          <p:nvPr/>
        </p:nvSpPr>
        <p:spPr>
          <a:xfrm>
            <a:off x="2523382" y="178725"/>
            <a:ext cx="7145236" cy="1137747"/>
          </a:xfrm>
          <a:prstGeom prst="rect">
            <a:avLst/>
          </a:prstGeom>
          <a:noFill/>
        </p:spPr>
        <p:txBody>
          <a:bodyPr wrap="square" lIns="0" tIns="0" rIns="0" bIns="0" rtlCol="0" anchor="ctr">
            <a:spAutoFit/>
          </a:bodyPr>
          <a:lstStyle/>
          <a:p>
            <a:pPr algn="ctr">
              <a:lnSpc>
                <a:spcPct val="140000"/>
              </a:lnSpc>
            </a:pPr>
            <a:r>
              <a:rPr lang="en-US" altLang="zh-CN" sz="6000" b="1">
                <a:latin typeface="Bahnschrift SemiBold SemiConden" panose="020B0502040204020203" pitchFamily="34" charset="0"/>
                <a:cs typeface="Calibri"/>
              </a:rPr>
              <a:t>Any feedback?</a:t>
            </a:r>
            <a:endParaRPr lang="en-US" altLang="zh-CN" sz="6000" b="1">
              <a:latin typeface="Bahnschrift SemiBold SemiConden" panose="020B0502040204020203" pitchFamily="34" charset="0"/>
              <a:cs typeface="Calibri" panose="020F0502020204030204" pitchFamily="34" charset="0"/>
            </a:endParaRPr>
          </a:p>
        </p:txBody>
      </p:sp>
    </p:spTree>
    <p:extLst>
      <p:ext uri="{BB962C8B-B14F-4D97-AF65-F5344CB8AC3E}">
        <p14:creationId xmlns:p14="http://schemas.microsoft.com/office/powerpoint/2010/main" val="16315026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9" name="矩形 12">
            <a:extLst>
              <a:ext uri="{FF2B5EF4-FFF2-40B4-BE49-F238E27FC236}">
                <a16:creationId xmlns:a16="http://schemas.microsoft.com/office/drawing/2014/main" id="{DF6AC2A7-A49C-6881-08D4-85BC66EA829A}"/>
              </a:ext>
            </a:extLst>
          </p:cNvPr>
          <p:cNvSpPr/>
          <p:nvPr/>
        </p:nvSpPr>
        <p:spPr>
          <a:xfrm>
            <a:off x="624000" y="1197000"/>
            <a:ext cx="4568879" cy="1333122"/>
          </a:xfrm>
          <a:prstGeom prst="rect">
            <a:avLst/>
          </a:prstGeom>
        </p:spPr>
        <p:txBody>
          <a:bodyPr wrap="none" lIns="91440" tIns="45720" rIns="91440" bIns="45720" anchor="t">
            <a:spAutoFit/>
            <a:scene3d>
              <a:camera prst="orthographicFront"/>
              <a:lightRig rig="threePt" dir="t"/>
            </a:scene3d>
            <a:sp3d contourW="12700"/>
          </a:bodyPr>
          <a:lstStyle/>
          <a:p>
            <a:pPr>
              <a:lnSpc>
                <a:spcPct val="140000"/>
              </a:lnSpc>
            </a:pPr>
            <a:r>
              <a:rPr lang="en-US" altLang="zh-CN" sz="6600" b="1" spc="600">
                <a:solidFill>
                  <a:schemeClr val="bg1"/>
                </a:solidFill>
                <a:latin typeface="Bahnschrift SemiBold SemiConden." panose="020B0502040204020203" pitchFamily="34" charset="0"/>
                <a:cs typeface="+mn-ea"/>
                <a:sym typeface="+mn-lt"/>
              </a:rPr>
              <a:t>THANK YOU</a:t>
            </a:r>
            <a:endParaRPr lang="zh-CN" altLang="en-US" sz="6600" b="1" spc="600">
              <a:solidFill>
                <a:schemeClr val="bg1"/>
              </a:solidFill>
              <a:latin typeface="Bahnschrift SemiBold SemiConden." panose="020B0502040204020203" pitchFamily="34" charset="0"/>
              <a:cs typeface="+mn-ea"/>
            </a:endParaRPr>
          </a:p>
        </p:txBody>
      </p:sp>
    </p:spTree>
    <p:extLst>
      <p:ext uri="{BB962C8B-B14F-4D97-AF65-F5344CB8AC3E}">
        <p14:creationId xmlns:p14="http://schemas.microsoft.com/office/powerpoint/2010/main" val="128922645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63372B-FDBD-A93D-1516-0BB58A03C10E}"/>
              </a:ext>
            </a:extLst>
          </p:cNvPr>
          <p:cNvSpPr>
            <a:spLocks noGrp="1" noRot="1" noMove="1" noResize="1" noEditPoints="1" noAdjustHandles="1" noChangeArrowheads="1" noChangeShapeType="1"/>
          </p:cNvSpPr>
          <p:nvPr/>
        </p:nvSpPr>
        <p:spPr>
          <a:xfrm flipH="1">
            <a:off x="0" y="0"/>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broaden financial inclusion</a:t>
            </a:r>
          </a:p>
        </p:txBody>
      </p:sp>
      <p:sp>
        <p:nvSpPr>
          <p:cNvPr id="7" name="TextBox 8">
            <a:extLst>
              <a:ext uri="{FF2B5EF4-FFF2-40B4-BE49-F238E27FC236}">
                <a16:creationId xmlns:a16="http://schemas.microsoft.com/office/drawing/2014/main" id="{FA90728B-E7BC-190F-A987-093E6B3C9ED0}"/>
              </a:ext>
            </a:extLst>
          </p:cNvPr>
          <p:cNvSpPr txBox="1"/>
          <p:nvPr/>
        </p:nvSpPr>
        <p:spPr>
          <a:xfrm>
            <a:off x="3935084" y="600461"/>
            <a:ext cx="4321831" cy="547201"/>
          </a:xfrm>
          <a:prstGeom prst="rect">
            <a:avLst/>
          </a:prstGeom>
          <a:noFill/>
        </p:spPr>
        <p:txBody>
          <a:bodyPr wrap="square" lIns="0" tIns="0" rIns="0" bIns="0" rtlCol="0" anchor="ctr">
            <a:spAutoFit/>
          </a:bodyPr>
          <a:lstStyle/>
          <a:p>
            <a:pPr algn="ctr">
              <a:lnSpc>
                <a:spcPct val="140000"/>
              </a:lnSpc>
            </a:pPr>
            <a:r>
              <a:rPr lang="en-US" sz="2800" b="1" i="0" dirty="0">
                <a:solidFill>
                  <a:srgbClr val="720C0C"/>
                </a:solidFill>
                <a:effectLst/>
                <a:latin typeface="Candara" panose="020E0502030303020204" pitchFamily="34" charset="0"/>
              </a:rPr>
              <a:t>Home Credit Group</a:t>
            </a:r>
            <a:endParaRPr lang="zh-CN" altLang="en-US" sz="2800" dirty="0">
              <a:solidFill>
                <a:srgbClr val="720C0C"/>
              </a:solidFill>
              <a:latin typeface="Bahnschrift SemiBold SemiConden." panose="020B0502040204020203" pitchFamily="34" charset="0"/>
              <a:cs typeface="Calibri" panose="020F0502020204030204" pitchFamily="34" charset="0"/>
            </a:endParaRPr>
          </a:p>
        </p:txBody>
      </p:sp>
      <p:grpSp>
        <p:nvGrpSpPr>
          <p:cNvPr id="17" name="Group 16">
            <a:extLst>
              <a:ext uri="{FF2B5EF4-FFF2-40B4-BE49-F238E27FC236}">
                <a16:creationId xmlns:a16="http://schemas.microsoft.com/office/drawing/2014/main" id="{DA772EE7-4CA5-B407-79A6-55631DBCD76B}"/>
              </a:ext>
            </a:extLst>
          </p:cNvPr>
          <p:cNvGrpSpPr/>
          <p:nvPr/>
        </p:nvGrpSpPr>
        <p:grpSpPr>
          <a:xfrm>
            <a:off x="-24000" y="6426010"/>
            <a:ext cx="12216652" cy="431990"/>
            <a:chOff x="-24000" y="6426010"/>
            <a:chExt cx="12216652" cy="431990"/>
          </a:xfrm>
        </p:grpSpPr>
        <p:sp>
          <p:nvSpPr>
            <p:cNvPr id="39" name="Rectangle 38">
              <a:extLst>
                <a:ext uri="{FF2B5EF4-FFF2-40B4-BE49-F238E27FC236}">
                  <a16:creationId xmlns:a16="http://schemas.microsoft.com/office/drawing/2014/main" id="{8F067B9E-365D-7F11-1F71-2976FFCF0DCA}"/>
                </a:ext>
              </a:extLst>
            </p:cNvPr>
            <p:cNvSpPr/>
            <p:nvPr/>
          </p:nvSpPr>
          <p:spPr>
            <a:xfrm>
              <a:off x="-24000" y="6426010"/>
              <a:ext cx="2001292" cy="431990"/>
            </a:xfrm>
            <a:prstGeom prst="rect">
              <a:avLst/>
            </a:prstGeom>
            <a:solidFill>
              <a:srgbClr val="720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latin typeface="Bahnschrift SemiBold SemiConden" panose="020B0502040204020203" pitchFamily="34" charset="0"/>
                  <a:cs typeface="Calibri" panose="020F0502020204030204" pitchFamily="34" charset="0"/>
                </a:rPr>
                <a:t>Background</a:t>
              </a:r>
              <a:endParaRPr lang="en-US" b="1">
                <a:solidFill>
                  <a:schemeClr val="bg1"/>
                </a:solidFill>
                <a:latin typeface="Bahnschrift SemiBold SemiConden" panose="020B0502040204020203" pitchFamily="34" charset="0"/>
                <a:cs typeface="Calibri" panose="020F0502020204030204" pitchFamily="34" charset="0"/>
              </a:endParaRPr>
            </a:p>
          </p:txBody>
        </p:sp>
        <p:sp>
          <p:nvSpPr>
            <p:cNvPr id="40" name="Rectangle 39">
              <a:extLst>
                <a:ext uri="{FF2B5EF4-FFF2-40B4-BE49-F238E27FC236}">
                  <a16:creationId xmlns:a16="http://schemas.microsoft.com/office/drawing/2014/main" id="{CB3D335B-A2DB-BF7D-B165-73FA6349A76E}"/>
                </a:ext>
              </a:extLst>
            </p:cNvPr>
            <p:cNvSpPr/>
            <p:nvPr/>
          </p:nvSpPr>
          <p:spPr>
            <a:xfrm>
              <a:off x="1977292"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Business Problem</a:t>
              </a:r>
              <a:endParaRPr lang="en-US">
                <a:solidFill>
                  <a:srgbClr val="720C0C"/>
                </a:solidFill>
              </a:endParaRPr>
            </a:p>
          </p:txBody>
        </p:sp>
        <p:sp>
          <p:nvSpPr>
            <p:cNvPr id="5" name="Rectangle 4">
              <a:extLst>
                <a:ext uri="{FF2B5EF4-FFF2-40B4-BE49-F238E27FC236}">
                  <a16:creationId xmlns:a16="http://schemas.microsoft.com/office/drawing/2014/main" id="{BBF02CBA-81EC-7A99-1DA2-45CC9C7402FB}"/>
                </a:ext>
              </a:extLst>
            </p:cNvPr>
            <p:cNvSpPr/>
            <p:nvPr/>
          </p:nvSpPr>
          <p:spPr>
            <a:xfrm>
              <a:off x="3978584"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Stakeholders</a:t>
              </a:r>
            </a:p>
          </p:txBody>
        </p:sp>
        <p:sp>
          <p:nvSpPr>
            <p:cNvPr id="6" name="Rectangle 5">
              <a:extLst>
                <a:ext uri="{FF2B5EF4-FFF2-40B4-BE49-F238E27FC236}">
                  <a16:creationId xmlns:a16="http://schemas.microsoft.com/office/drawing/2014/main" id="{F08416A7-BD14-4098-0F9A-23E47AEC1141}"/>
                </a:ext>
              </a:extLst>
            </p:cNvPr>
            <p:cNvSpPr/>
            <p:nvPr/>
          </p:nvSpPr>
          <p:spPr>
            <a:xfrm>
              <a:off x="5979876"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Data</a:t>
              </a:r>
            </a:p>
          </p:txBody>
        </p:sp>
        <p:sp>
          <p:nvSpPr>
            <p:cNvPr id="8" name="Rectangle 7">
              <a:extLst>
                <a:ext uri="{FF2B5EF4-FFF2-40B4-BE49-F238E27FC236}">
                  <a16:creationId xmlns:a16="http://schemas.microsoft.com/office/drawing/2014/main" id="{AFE9F03D-6658-8F90-CA70-494BC1830159}"/>
                </a:ext>
              </a:extLst>
            </p:cNvPr>
            <p:cNvSpPr/>
            <p:nvPr/>
          </p:nvSpPr>
          <p:spPr>
            <a:xfrm>
              <a:off x="7981168" y="6426010"/>
              <a:ext cx="2209540"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Recommend Model</a:t>
              </a:r>
            </a:p>
          </p:txBody>
        </p:sp>
        <p:sp>
          <p:nvSpPr>
            <p:cNvPr id="9" name="Rectangle 8">
              <a:extLst>
                <a:ext uri="{FF2B5EF4-FFF2-40B4-BE49-F238E27FC236}">
                  <a16:creationId xmlns:a16="http://schemas.microsoft.com/office/drawing/2014/main" id="{1FF984B7-D812-E5E1-695E-9B0C649E4855}"/>
                </a:ext>
              </a:extLst>
            </p:cNvPr>
            <p:cNvSpPr/>
            <p:nvPr/>
          </p:nvSpPr>
          <p:spPr>
            <a:xfrm>
              <a:off x="1019136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Ethical Problems</a:t>
              </a:r>
            </a:p>
          </p:txBody>
        </p:sp>
      </p:grpSp>
      <p:sp>
        <p:nvSpPr>
          <p:cNvPr id="19" name="Rectangle: Rounded Corners 18">
            <a:extLst>
              <a:ext uri="{FF2B5EF4-FFF2-40B4-BE49-F238E27FC236}">
                <a16:creationId xmlns:a16="http://schemas.microsoft.com/office/drawing/2014/main" id="{139A58D8-32E4-C6F3-AC96-613C5C20DD00}"/>
              </a:ext>
            </a:extLst>
          </p:cNvPr>
          <p:cNvSpPr/>
          <p:nvPr/>
        </p:nvSpPr>
        <p:spPr>
          <a:xfrm>
            <a:off x="5321300" y="2097103"/>
            <a:ext cx="6505222" cy="591035"/>
          </a:xfrm>
          <a:prstGeom prst="round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dirty="0">
                <a:solidFill>
                  <a:srgbClr val="720C0C"/>
                </a:solidFill>
                <a:latin typeface="Bahnschrift SemiBold SemiConden"/>
                <a:ea typeface="DengXian"/>
                <a:cs typeface="Times New Roman"/>
              </a:rPr>
              <a:t>An International consumer finance provider – 8 countries</a:t>
            </a:r>
            <a:endParaRPr lang="en-US" dirty="0">
              <a:solidFill>
                <a:srgbClr val="720C0C"/>
              </a:solidFill>
              <a:latin typeface="Bahnschrift SemiBold SemiConden"/>
              <a:ea typeface="DengXian"/>
              <a:cs typeface="Times New Roman"/>
            </a:endParaRPr>
          </a:p>
        </p:txBody>
      </p:sp>
      <p:sp>
        <p:nvSpPr>
          <p:cNvPr id="12" name="Rectangle: Rounded Corners 11">
            <a:extLst>
              <a:ext uri="{FF2B5EF4-FFF2-40B4-BE49-F238E27FC236}">
                <a16:creationId xmlns:a16="http://schemas.microsoft.com/office/drawing/2014/main" id="{21C5698E-F588-076D-391B-CB1F72B987F2}"/>
              </a:ext>
            </a:extLst>
          </p:cNvPr>
          <p:cNvSpPr/>
          <p:nvPr/>
        </p:nvSpPr>
        <p:spPr>
          <a:xfrm>
            <a:off x="5321300" y="2868916"/>
            <a:ext cx="6505222" cy="591035"/>
          </a:xfrm>
          <a:prstGeom prst="round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720C0C"/>
                </a:solidFill>
                <a:latin typeface="Bahnschrift SemiBold SemiConden"/>
                <a:ea typeface="DengXian"/>
                <a:cs typeface="Times New Roman"/>
              </a:rPr>
              <a:t>Provided Credit Loans &amp; related financial services</a:t>
            </a:r>
          </a:p>
        </p:txBody>
      </p:sp>
      <p:sp>
        <p:nvSpPr>
          <p:cNvPr id="13" name="Rectangle: Rounded Corners 12">
            <a:extLst>
              <a:ext uri="{FF2B5EF4-FFF2-40B4-BE49-F238E27FC236}">
                <a16:creationId xmlns:a16="http://schemas.microsoft.com/office/drawing/2014/main" id="{1658BF6C-A568-26A6-1AC8-B3EA2FF2648C}"/>
              </a:ext>
            </a:extLst>
          </p:cNvPr>
          <p:cNvSpPr/>
          <p:nvPr/>
        </p:nvSpPr>
        <p:spPr>
          <a:xfrm>
            <a:off x="5321300" y="3636976"/>
            <a:ext cx="6505222" cy="591035"/>
          </a:xfrm>
          <a:prstGeom prst="round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dirty="0">
                <a:solidFill>
                  <a:srgbClr val="720C0C"/>
                </a:solidFill>
                <a:latin typeface="Bahnschrift SemiBold SemiConden"/>
                <a:ea typeface="DengXian"/>
                <a:cs typeface="Times New Roman"/>
              </a:rPr>
              <a:t>Individuals who aren’t trusted by traditional credit institutions</a:t>
            </a:r>
            <a:endParaRPr lang="en-US" dirty="0">
              <a:solidFill>
                <a:srgbClr val="720C0C"/>
              </a:solidFill>
              <a:latin typeface="Bahnschrift SemiBold SemiConden"/>
              <a:ea typeface="DengXian"/>
              <a:cs typeface="Times New Roman"/>
            </a:endParaRPr>
          </a:p>
        </p:txBody>
      </p:sp>
      <p:sp>
        <p:nvSpPr>
          <p:cNvPr id="14" name="Rectangle: Rounded Corners 13">
            <a:extLst>
              <a:ext uri="{FF2B5EF4-FFF2-40B4-BE49-F238E27FC236}">
                <a16:creationId xmlns:a16="http://schemas.microsoft.com/office/drawing/2014/main" id="{1D735D6D-58AD-C05E-A95D-CFB68349B8C0}"/>
              </a:ext>
            </a:extLst>
          </p:cNvPr>
          <p:cNvSpPr/>
          <p:nvPr/>
        </p:nvSpPr>
        <p:spPr>
          <a:xfrm>
            <a:off x="5941776" y="4420160"/>
            <a:ext cx="1525824" cy="591035"/>
          </a:xfrm>
          <a:prstGeom prst="round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720C0C"/>
                </a:solidFill>
                <a:latin typeface="Bahnschrift SemiBold SemiConden"/>
                <a:ea typeface="DengXian"/>
                <a:cs typeface="Times New Roman"/>
              </a:rPr>
              <a:t>Self-employed</a:t>
            </a:r>
          </a:p>
        </p:txBody>
      </p:sp>
      <p:sp>
        <p:nvSpPr>
          <p:cNvPr id="15" name="Rectangle: Rounded Corners 14">
            <a:extLst>
              <a:ext uri="{FF2B5EF4-FFF2-40B4-BE49-F238E27FC236}">
                <a16:creationId xmlns:a16="http://schemas.microsoft.com/office/drawing/2014/main" id="{A50A4861-B478-CBD0-51C9-31FF8B44811F}"/>
              </a:ext>
            </a:extLst>
          </p:cNvPr>
          <p:cNvSpPr/>
          <p:nvPr/>
        </p:nvSpPr>
        <p:spPr>
          <a:xfrm>
            <a:off x="8140433" y="4400720"/>
            <a:ext cx="1525824" cy="591035"/>
          </a:xfrm>
          <a:prstGeom prst="round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dirty="0">
                <a:solidFill>
                  <a:srgbClr val="720C0C"/>
                </a:solidFill>
                <a:latin typeface="Bahnschrift SemiBold SemiConden"/>
                <a:ea typeface="DengXian"/>
                <a:cs typeface="Times New Roman"/>
              </a:rPr>
              <a:t>Low-income</a:t>
            </a:r>
            <a:endParaRPr lang="en-US" dirty="0">
              <a:solidFill>
                <a:srgbClr val="720C0C"/>
              </a:solidFill>
              <a:latin typeface="Bahnschrift SemiBold SemiConden"/>
              <a:ea typeface="DengXian"/>
              <a:cs typeface="Times New Roman"/>
            </a:endParaRPr>
          </a:p>
        </p:txBody>
      </p:sp>
      <p:pic>
        <p:nvPicPr>
          <p:cNvPr id="3074" name="Picture 2">
            <a:extLst>
              <a:ext uri="{FF2B5EF4-FFF2-40B4-BE49-F238E27FC236}">
                <a16:creationId xmlns:a16="http://schemas.microsoft.com/office/drawing/2014/main" id="{83443B11-09C4-CDBF-506E-5A41A2C97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27" y="2097103"/>
            <a:ext cx="4609674" cy="298432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Speedometer Low with solid fill">
            <a:extLst>
              <a:ext uri="{FF2B5EF4-FFF2-40B4-BE49-F238E27FC236}">
                <a16:creationId xmlns:a16="http://schemas.microsoft.com/office/drawing/2014/main" id="{E0A7C33A-02B2-FDA0-DBDC-6EC596D169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59361" y="4419074"/>
            <a:ext cx="529620" cy="529620"/>
          </a:xfrm>
          <a:prstGeom prst="rect">
            <a:avLst/>
          </a:prstGeom>
        </p:spPr>
      </p:pic>
      <p:pic>
        <p:nvPicPr>
          <p:cNvPr id="11" name="Graphic 10" descr="Employee badge with solid fill">
            <a:extLst>
              <a:ext uri="{FF2B5EF4-FFF2-40B4-BE49-F238E27FC236}">
                <a16:creationId xmlns:a16="http://schemas.microsoft.com/office/drawing/2014/main" id="{530DCE38-AB2F-8FB7-CC41-9E90FFDA15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47448" y="4419074"/>
            <a:ext cx="529620" cy="529620"/>
          </a:xfrm>
          <a:prstGeom prst="rect">
            <a:avLst/>
          </a:prstGeom>
        </p:spPr>
      </p:pic>
      <p:pic>
        <p:nvPicPr>
          <p:cNvPr id="21" name="Graphic 20" descr="User with solid fill">
            <a:extLst>
              <a:ext uri="{FF2B5EF4-FFF2-40B4-BE49-F238E27FC236}">
                <a16:creationId xmlns:a16="http://schemas.microsoft.com/office/drawing/2014/main" id="{0DEAFB38-8C81-9431-EAD1-E9F0ED4D3C0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9548" y="3744853"/>
            <a:ext cx="376766" cy="376766"/>
          </a:xfrm>
          <a:prstGeom prst="rect">
            <a:avLst/>
          </a:prstGeom>
        </p:spPr>
      </p:pic>
      <p:sp>
        <p:nvSpPr>
          <p:cNvPr id="28" name="Rectangle: Rounded Corners 27">
            <a:extLst>
              <a:ext uri="{FF2B5EF4-FFF2-40B4-BE49-F238E27FC236}">
                <a16:creationId xmlns:a16="http://schemas.microsoft.com/office/drawing/2014/main" id="{437F9D7D-7152-AF6A-C26B-5F64B3C3E197}"/>
              </a:ext>
            </a:extLst>
          </p:cNvPr>
          <p:cNvSpPr/>
          <p:nvPr/>
        </p:nvSpPr>
        <p:spPr>
          <a:xfrm>
            <a:off x="10300698" y="4400719"/>
            <a:ext cx="1525824" cy="591035"/>
          </a:xfrm>
          <a:prstGeom prst="round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dirty="0">
                <a:solidFill>
                  <a:srgbClr val="720C0C"/>
                </a:solidFill>
                <a:latin typeface="Bahnschrift SemiBold SemiConden"/>
                <a:ea typeface="DengXian"/>
                <a:cs typeface="Times New Roman"/>
              </a:rPr>
              <a:t>Financial inclusion</a:t>
            </a:r>
            <a:endParaRPr lang="en-US" dirty="0">
              <a:solidFill>
                <a:srgbClr val="720C0C"/>
              </a:solidFill>
              <a:latin typeface="Bahnschrift SemiBold SemiConden"/>
              <a:ea typeface="DengXian"/>
              <a:cs typeface="Times New Roman"/>
            </a:endParaRPr>
          </a:p>
        </p:txBody>
      </p:sp>
      <p:pic>
        <p:nvPicPr>
          <p:cNvPr id="32" name="Graphic 31" descr="Maximize with solid fill">
            <a:extLst>
              <a:ext uri="{FF2B5EF4-FFF2-40B4-BE49-F238E27FC236}">
                <a16:creationId xmlns:a16="http://schemas.microsoft.com/office/drawing/2014/main" id="{DB986E2F-7838-D652-D105-7A234553E9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46017" y="4481921"/>
            <a:ext cx="466773" cy="466773"/>
          </a:xfrm>
          <a:prstGeom prst="rect">
            <a:avLst/>
          </a:prstGeom>
        </p:spPr>
      </p:pic>
    </p:spTree>
    <p:extLst>
      <p:ext uri="{BB962C8B-B14F-4D97-AF65-F5344CB8AC3E}">
        <p14:creationId xmlns:p14="http://schemas.microsoft.com/office/powerpoint/2010/main" val="330342678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35B1178-E532-42A6-D8A3-D149C3CE9D1D}"/>
              </a:ext>
            </a:extLst>
          </p:cNvPr>
          <p:cNvGrpSpPr/>
          <p:nvPr/>
        </p:nvGrpSpPr>
        <p:grpSpPr>
          <a:xfrm>
            <a:off x="2411002" y="1860003"/>
            <a:ext cx="9139040" cy="2582356"/>
            <a:chOff x="2438400" y="2015044"/>
            <a:chExt cx="9139040" cy="2582356"/>
          </a:xfrm>
        </p:grpSpPr>
        <p:grpSp>
          <p:nvGrpSpPr>
            <p:cNvPr id="54" name="Group 53">
              <a:extLst>
                <a:ext uri="{FF2B5EF4-FFF2-40B4-BE49-F238E27FC236}">
                  <a16:creationId xmlns:a16="http://schemas.microsoft.com/office/drawing/2014/main" id="{9729145C-F8DB-9902-05C4-C3D365AEF1F2}"/>
                </a:ext>
              </a:extLst>
            </p:cNvPr>
            <p:cNvGrpSpPr/>
            <p:nvPr/>
          </p:nvGrpSpPr>
          <p:grpSpPr>
            <a:xfrm>
              <a:off x="2438400" y="2015044"/>
              <a:ext cx="9139040" cy="2582356"/>
              <a:chOff x="2438400" y="2015044"/>
              <a:chExt cx="9139040" cy="2582356"/>
            </a:xfrm>
          </p:grpSpPr>
          <p:sp>
            <p:nvSpPr>
              <p:cNvPr id="57" name="Rectangle 56">
                <a:extLst>
                  <a:ext uri="{FF2B5EF4-FFF2-40B4-BE49-F238E27FC236}">
                    <a16:creationId xmlns:a16="http://schemas.microsoft.com/office/drawing/2014/main" id="{5C7E1E1D-9BB3-55C9-E0EC-6BCEE111DE6A}"/>
                  </a:ext>
                </a:extLst>
              </p:cNvPr>
              <p:cNvSpPr/>
              <p:nvPr/>
            </p:nvSpPr>
            <p:spPr>
              <a:xfrm>
                <a:off x="2438400" y="2015044"/>
                <a:ext cx="8039100" cy="2582356"/>
              </a:xfrm>
              <a:prstGeom prst="rect">
                <a:avLst/>
              </a:prstGeom>
              <a:solidFill>
                <a:srgbClr val="F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9" name="Group 58">
                <a:extLst>
                  <a:ext uri="{FF2B5EF4-FFF2-40B4-BE49-F238E27FC236}">
                    <a16:creationId xmlns:a16="http://schemas.microsoft.com/office/drawing/2014/main" id="{1FE4796D-4B64-5A22-01C7-87ED7DADD244}"/>
                  </a:ext>
                </a:extLst>
              </p:cNvPr>
              <p:cNvGrpSpPr/>
              <p:nvPr/>
            </p:nvGrpSpPr>
            <p:grpSpPr>
              <a:xfrm>
                <a:off x="3037562" y="2040444"/>
                <a:ext cx="8539878" cy="2327694"/>
                <a:chOff x="3032203" y="1824007"/>
                <a:chExt cx="8539878" cy="2327694"/>
              </a:xfrm>
            </p:grpSpPr>
            <p:pic>
              <p:nvPicPr>
                <p:cNvPr id="61" name="Graphic 6" descr="Coins with solid fill">
                  <a:extLst>
                    <a:ext uri="{FF2B5EF4-FFF2-40B4-BE49-F238E27FC236}">
                      <a16:creationId xmlns:a16="http://schemas.microsoft.com/office/drawing/2014/main" id="{14B40BD0-99F6-FBD6-C350-FE948A8C9F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29917" y="3152950"/>
                  <a:ext cx="342114" cy="342114"/>
                </a:xfrm>
                <a:prstGeom prst="rect">
                  <a:avLst/>
                </a:prstGeom>
              </p:spPr>
            </p:pic>
            <p:pic>
              <p:nvPicPr>
                <p:cNvPr id="63" name="Graphic 7" descr="Comment Heart with solid fill">
                  <a:extLst>
                    <a:ext uri="{FF2B5EF4-FFF2-40B4-BE49-F238E27FC236}">
                      <a16:creationId xmlns:a16="http://schemas.microsoft.com/office/drawing/2014/main" id="{56D02962-A80D-5F4D-C2D0-6FEECC35D5A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23166" y="3497975"/>
                  <a:ext cx="348865" cy="348865"/>
                </a:xfrm>
                <a:prstGeom prst="rect">
                  <a:avLst/>
                </a:prstGeom>
              </p:spPr>
            </p:pic>
            <p:pic>
              <p:nvPicPr>
                <p:cNvPr id="65" name="Graphic 8" descr="Rating 3 Star with solid fill">
                  <a:extLst>
                    <a:ext uri="{FF2B5EF4-FFF2-40B4-BE49-F238E27FC236}">
                      <a16:creationId xmlns:a16="http://schemas.microsoft.com/office/drawing/2014/main" id="{40A8E746-94EF-CC61-13A2-4F0980B6B0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32203" y="1824007"/>
                  <a:ext cx="572255" cy="572255"/>
                </a:xfrm>
                <a:prstGeom prst="rect">
                  <a:avLst/>
                </a:prstGeom>
              </p:spPr>
            </p:pic>
            <p:sp>
              <p:nvSpPr>
                <p:cNvPr id="68" name="TextBox 9">
                  <a:extLst>
                    <a:ext uri="{FF2B5EF4-FFF2-40B4-BE49-F238E27FC236}">
                      <a16:creationId xmlns:a16="http://schemas.microsoft.com/office/drawing/2014/main" id="{B0E63DF1-7FBA-E098-8EED-0D0492A0B9EE}"/>
                    </a:ext>
                  </a:extLst>
                </p:cNvPr>
                <p:cNvSpPr txBox="1"/>
                <p:nvPr/>
              </p:nvSpPr>
              <p:spPr>
                <a:xfrm>
                  <a:off x="3823119" y="1904932"/>
                  <a:ext cx="7748962" cy="224676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720C0C"/>
                      </a:solidFill>
                      <a:latin typeface="Bahnschrift SemiBold SemiConden"/>
                      <a:ea typeface="DengXian"/>
                      <a:cs typeface="Times New Roman"/>
                    </a:rPr>
                    <a:t>Assess the default risk of their clients before issuing loans</a:t>
                  </a:r>
                </a:p>
                <a:p>
                  <a:endParaRPr lang="en-US" sz="2000" dirty="0">
                    <a:solidFill>
                      <a:srgbClr val="720C0C"/>
                    </a:solidFill>
                    <a:latin typeface="Bahnschrift SemiBold SemiConden"/>
                    <a:ea typeface="DengXian"/>
                    <a:cs typeface="Times New Roman"/>
                  </a:endParaRPr>
                </a:p>
                <a:p>
                  <a:r>
                    <a:rPr lang="en-US" sz="2000" dirty="0">
                      <a:solidFill>
                        <a:srgbClr val="720C0C"/>
                      </a:solidFill>
                      <a:latin typeface="Bahnschrift SemiBold SemiConden"/>
                      <a:ea typeface="DengXian"/>
                      <a:cs typeface="Times New Roman"/>
                    </a:rPr>
                    <a:t>If clients are unable to repay on time – </a:t>
                  </a:r>
                </a:p>
                <a:p>
                  <a:endParaRPr lang="en-US" sz="2000" dirty="0">
                    <a:solidFill>
                      <a:srgbClr val="720C0C"/>
                    </a:solidFill>
                    <a:latin typeface="Bahnschrift SemiBold SemiConden"/>
                    <a:ea typeface="DengXian"/>
                    <a:cs typeface="Times New Roman"/>
                  </a:endParaRPr>
                </a:p>
                <a:p>
                  <a:pPr marL="800100" lvl="1" indent="-342900">
                    <a:buFont typeface="Wingdings" panose="05000000000000000000" pitchFamily="2" charset="2"/>
                    <a:buChar char="§"/>
                  </a:pPr>
                  <a:r>
                    <a:rPr lang="en-US" sz="2000" dirty="0">
                      <a:solidFill>
                        <a:srgbClr val="720C0C"/>
                      </a:solidFill>
                      <a:latin typeface="Bahnschrift SemiBold SemiConden"/>
                      <a:ea typeface="DengXian"/>
                      <a:cs typeface="Times New Roman"/>
                    </a:rPr>
                    <a:t>Financial losses</a:t>
                  </a:r>
                </a:p>
                <a:p>
                  <a:pPr marL="800100" lvl="1" indent="-342900">
                    <a:buFont typeface="Wingdings" panose="05000000000000000000" pitchFamily="2" charset="2"/>
                    <a:buChar char="§"/>
                  </a:pPr>
                  <a:r>
                    <a:rPr lang="en-US" sz="2000" dirty="0">
                      <a:solidFill>
                        <a:srgbClr val="720C0C"/>
                      </a:solidFill>
                      <a:latin typeface="Bahnschrift SemiBold SemiConden"/>
                      <a:ea typeface="DengXian"/>
                      <a:cs typeface="Times New Roman"/>
                    </a:rPr>
                    <a:t>Negative impact on reputation</a:t>
                  </a:r>
                </a:p>
                <a:p>
                  <a:pPr marL="800100" lvl="1" indent="-342900">
                    <a:buFont typeface="Wingdings" panose="05000000000000000000" pitchFamily="2" charset="2"/>
                    <a:buChar char="§"/>
                  </a:pPr>
                  <a:r>
                    <a:rPr lang="en-US" sz="2000" dirty="0">
                      <a:solidFill>
                        <a:srgbClr val="720C0C"/>
                      </a:solidFill>
                      <a:latin typeface="Bahnschrift SemiBold SemiConden"/>
                      <a:ea typeface="DengXian"/>
                      <a:cs typeface="Times New Roman"/>
                    </a:rPr>
                    <a:t>Reduce customers’ trust</a:t>
                  </a:r>
                </a:p>
              </p:txBody>
            </p:sp>
          </p:grpSp>
        </p:grpSp>
        <p:pic>
          <p:nvPicPr>
            <p:cNvPr id="55" name="Graphic 3" descr="Badge Tick with solid fill">
              <a:extLst>
                <a:ext uri="{FF2B5EF4-FFF2-40B4-BE49-F238E27FC236}">
                  <a16:creationId xmlns:a16="http://schemas.microsoft.com/office/drawing/2014/main" id="{C5580AA2-490F-07A1-2BD9-79C2BCBC131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28478" y="3987077"/>
              <a:ext cx="352750" cy="352750"/>
            </a:xfrm>
            <a:prstGeom prst="rect">
              <a:avLst/>
            </a:prstGeom>
          </p:spPr>
        </p:pic>
      </p:grpSp>
      <p:grpSp>
        <p:nvGrpSpPr>
          <p:cNvPr id="67" name="Group 66">
            <a:extLst>
              <a:ext uri="{FF2B5EF4-FFF2-40B4-BE49-F238E27FC236}">
                <a16:creationId xmlns:a16="http://schemas.microsoft.com/office/drawing/2014/main" id="{3ABC0160-1BDF-4FEC-C79A-D968A0B014B9}"/>
              </a:ext>
            </a:extLst>
          </p:cNvPr>
          <p:cNvGrpSpPr/>
          <p:nvPr/>
        </p:nvGrpSpPr>
        <p:grpSpPr>
          <a:xfrm>
            <a:off x="0" y="5901469"/>
            <a:ext cx="12216000" cy="4405355"/>
            <a:chOff x="0" y="5901469"/>
            <a:chExt cx="12216000" cy="4405355"/>
          </a:xfrm>
        </p:grpSpPr>
        <p:grpSp>
          <p:nvGrpSpPr>
            <p:cNvPr id="52" name="Group 51">
              <a:extLst>
                <a:ext uri="{FF2B5EF4-FFF2-40B4-BE49-F238E27FC236}">
                  <a16:creationId xmlns:a16="http://schemas.microsoft.com/office/drawing/2014/main" id="{E106A67E-6DE3-1028-EAF4-170B60BD5BD4}"/>
                </a:ext>
              </a:extLst>
            </p:cNvPr>
            <p:cNvGrpSpPr/>
            <p:nvPr/>
          </p:nvGrpSpPr>
          <p:grpSpPr>
            <a:xfrm>
              <a:off x="0" y="5901469"/>
              <a:ext cx="12216000" cy="4405355"/>
              <a:chOff x="0" y="2452645"/>
              <a:chExt cx="12192000" cy="4405355"/>
            </a:xfrm>
          </p:grpSpPr>
          <p:sp>
            <p:nvSpPr>
              <p:cNvPr id="50" name="Rectangle 49">
                <a:extLst>
                  <a:ext uri="{FF2B5EF4-FFF2-40B4-BE49-F238E27FC236}">
                    <a16:creationId xmlns:a16="http://schemas.microsoft.com/office/drawing/2014/main" id="{6E6FAB4D-81F2-D9C7-5376-DBE0B90E86F2}"/>
                  </a:ext>
                </a:extLst>
              </p:cNvPr>
              <p:cNvSpPr/>
              <p:nvPr/>
            </p:nvSpPr>
            <p:spPr>
              <a:xfrm>
                <a:off x="0" y="2452645"/>
                <a:ext cx="12192000" cy="4405355"/>
              </a:xfrm>
              <a:prstGeom prst="rect">
                <a:avLst/>
              </a:prstGeom>
              <a:solidFill>
                <a:srgbClr val="72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C33390B-F4B9-3EAF-1970-BB0EDA380B89}"/>
                  </a:ext>
                </a:extLst>
              </p:cNvPr>
              <p:cNvSpPr txBox="1"/>
              <p:nvPr/>
            </p:nvSpPr>
            <p:spPr>
              <a:xfrm>
                <a:off x="4257023" y="2927571"/>
                <a:ext cx="7056363" cy="1631216"/>
              </a:xfrm>
              <a:prstGeom prst="rect">
                <a:avLst/>
              </a:prstGeom>
              <a:noFill/>
            </p:spPr>
            <p:txBody>
              <a:bodyPr wrap="square">
                <a:spAutoFit/>
              </a:bodyPr>
              <a:lstStyle/>
              <a:p>
                <a:pPr algn="l" rtl="0" fontAlgn="base"/>
                <a:r>
                  <a:rPr lang="en-US" sz="2000" b="0" i="0" u="none" strike="noStrike" dirty="0">
                    <a:solidFill>
                      <a:srgbClr val="FFFFFF"/>
                    </a:solidFill>
                    <a:effectLst/>
                    <a:latin typeface="Bahnschrift SemiBold SemiConden" panose="020B0502040204020203" pitchFamily="34" charset="0"/>
                  </a:rPr>
                  <a:t>Machines learning &amp; Data Analysis</a:t>
                </a:r>
                <a:r>
                  <a:rPr lang="en-US" sz="2000" b="0" i="0" dirty="0">
                    <a:solidFill>
                      <a:srgbClr val="000000"/>
                    </a:solidFill>
                    <a:effectLst/>
                    <a:latin typeface="Bahnschrift SemiBold SemiConden" panose="020B0502040204020203" pitchFamily="34" charset="0"/>
                  </a:rPr>
                  <a:t>​</a:t>
                </a:r>
                <a:endParaRPr lang="en-US" sz="2000" b="0" i="0" dirty="0">
                  <a:solidFill>
                    <a:srgbClr val="000000"/>
                  </a:solidFill>
                  <a:effectLst/>
                  <a:latin typeface="Segoe UI" panose="020B0502040204020203" pitchFamily="34" charset="0"/>
                </a:endParaRPr>
              </a:p>
              <a:p>
                <a:pPr algn="l" rtl="0" fontAlgn="base"/>
                <a:r>
                  <a:rPr lang="en-US" sz="2000" b="0" i="0" dirty="0">
                    <a:solidFill>
                      <a:srgbClr val="000000"/>
                    </a:solidFill>
                    <a:effectLst/>
                    <a:latin typeface="Bahnschrift SemiBold SemiConden" panose="020B0502040204020203" pitchFamily="34" charset="0"/>
                  </a:rPr>
                  <a:t>​</a:t>
                </a:r>
                <a:endParaRPr lang="en-US" sz="2000" b="0" i="0" dirty="0">
                  <a:solidFill>
                    <a:srgbClr val="000000"/>
                  </a:solidFill>
                  <a:effectLst/>
                  <a:latin typeface="Segoe UI" panose="020B0502040204020203" pitchFamily="34" charset="0"/>
                </a:endParaRPr>
              </a:p>
              <a:p>
                <a:pPr algn="l" rtl="0" fontAlgn="base"/>
                <a:r>
                  <a:rPr lang="en-US" sz="2000" b="0" i="0" dirty="0">
                    <a:solidFill>
                      <a:srgbClr val="000000"/>
                    </a:solidFill>
                    <a:effectLst/>
                    <a:latin typeface="Bahnschrift SemiBold SemiConden" panose="020B0502040204020203" pitchFamily="34" charset="0"/>
                  </a:rPr>
                  <a:t>​</a:t>
                </a:r>
                <a:endParaRPr lang="en-US" sz="2000" b="0" i="0" dirty="0">
                  <a:solidFill>
                    <a:srgbClr val="000000"/>
                  </a:solidFill>
                  <a:effectLst/>
                  <a:latin typeface="Segoe UI" panose="020B0502040204020203" pitchFamily="34" charset="0"/>
                </a:endParaRPr>
              </a:p>
              <a:p>
                <a:pPr algn="l" rtl="0" fontAlgn="base"/>
                <a:r>
                  <a:rPr lang="en-US" sz="2000" b="0" i="0" u="none" strike="noStrike" dirty="0">
                    <a:solidFill>
                      <a:srgbClr val="FFFFFF"/>
                    </a:solidFill>
                    <a:effectLst/>
                    <a:latin typeface="Bahnschrift SemiBold SemiConden" panose="020B0502040204020203" pitchFamily="34" charset="0"/>
                  </a:rPr>
                  <a:t>Develop an accurate predictive model to better understand their clients’ financial status and likelihood of on-time repayment.</a:t>
                </a:r>
                <a:r>
                  <a:rPr lang="en-US" sz="2000" b="0" i="0" dirty="0">
                    <a:solidFill>
                      <a:srgbClr val="000000"/>
                    </a:solidFill>
                    <a:effectLst/>
                    <a:latin typeface="Bahnschrift SemiBold SemiConden" panose="020B0502040204020203" pitchFamily="34" charset="0"/>
                  </a:rPr>
                  <a:t>​</a:t>
                </a:r>
                <a:endParaRPr lang="en-US" sz="2000" b="0" i="0" dirty="0">
                  <a:solidFill>
                    <a:srgbClr val="000000"/>
                  </a:solidFill>
                  <a:effectLst/>
                  <a:latin typeface="Segoe UI" panose="020B0502040204020203" pitchFamily="34" charset="0"/>
                </a:endParaRPr>
              </a:p>
            </p:txBody>
          </p:sp>
        </p:grpSp>
        <p:pic>
          <p:nvPicPr>
            <p:cNvPr id="58" name="Graphic 57" descr="Programmer female with solid fill">
              <a:extLst>
                <a:ext uri="{FF2B5EF4-FFF2-40B4-BE49-F238E27FC236}">
                  <a16:creationId xmlns:a16="http://schemas.microsoft.com/office/drawing/2014/main" id="{8E47DFD2-843A-81F9-25E3-2EC1C1B1B35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56571" y="6415137"/>
              <a:ext cx="533097" cy="533097"/>
            </a:xfrm>
            <a:prstGeom prst="rect">
              <a:avLst/>
            </a:prstGeom>
          </p:spPr>
        </p:pic>
        <p:pic>
          <p:nvPicPr>
            <p:cNvPr id="56" name="Graphic 55" descr="Remote work with solid fill">
              <a:extLst>
                <a:ext uri="{FF2B5EF4-FFF2-40B4-BE49-F238E27FC236}">
                  <a16:creationId xmlns:a16="http://schemas.microsoft.com/office/drawing/2014/main" id="{8AF0AA6D-253E-DB43-749A-5C81BEEC9C0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07349" y="7284098"/>
              <a:ext cx="758054" cy="758054"/>
            </a:xfrm>
            <a:prstGeom prst="rect">
              <a:avLst/>
            </a:prstGeom>
          </p:spPr>
        </p:pic>
      </p:grpSp>
      <p:sp>
        <p:nvSpPr>
          <p:cNvPr id="7" name="TextBox 8">
            <a:extLst>
              <a:ext uri="{FF2B5EF4-FFF2-40B4-BE49-F238E27FC236}">
                <a16:creationId xmlns:a16="http://schemas.microsoft.com/office/drawing/2014/main" id="{FA90728B-E7BC-190F-A987-093E6B3C9ED0}"/>
              </a:ext>
            </a:extLst>
          </p:cNvPr>
          <p:cNvSpPr txBox="1"/>
          <p:nvPr/>
        </p:nvSpPr>
        <p:spPr>
          <a:xfrm>
            <a:off x="3280231" y="644401"/>
            <a:ext cx="6115050" cy="526426"/>
          </a:xfrm>
          <a:prstGeom prst="rect">
            <a:avLst/>
          </a:prstGeom>
          <a:noFill/>
        </p:spPr>
        <p:txBody>
          <a:bodyPr wrap="square" lIns="0" tIns="0" rIns="0" bIns="0" rtlCol="0" anchor="ctr">
            <a:spAutoFit/>
          </a:bodyPr>
          <a:lstStyle/>
          <a:p>
            <a:pPr algn="ctr">
              <a:lnSpc>
                <a:spcPct val="140000"/>
              </a:lnSpc>
            </a:pPr>
            <a:r>
              <a:rPr lang="en-US" altLang="zh-CN" sz="2800">
                <a:solidFill>
                  <a:srgbClr val="720C0C"/>
                </a:solidFill>
                <a:latin typeface="Bahnschrift SemiBold SemiConden."/>
                <a:cs typeface="Calibri"/>
              </a:rPr>
              <a:t>Business challenges</a:t>
            </a:r>
          </a:p>
        </p:txBody>
      </p:sp>
      <p:grpSp>
        <p:nvGrpSpPr>
          <p:cNvPr id="74" name="Group 73">
            <a:extLst>
              <a:ext uri="{FF2B5EF4-FFF2-40B4-BE49-F238E27FC236}">
                <a16:creationId xmlns:a16="http://schemas.microsoft.com/office/drawing/2014/main" id="{5000B02B-2AC6-2529-6747-0F5700FB0653}"/>
              </a:ext>
            </a:extLst>
          </p:cNvPr>
          <p:cNvGrpSpPr/>
          <p:nvPr/>
        </p:nvGrpSpPr>
        <p:grpSpPr>
          <a:xfrm>
            <a:off x="-24000" y="6426010"/>
            <a:ext cx="12216652" cy="431990"/>
            <a:chOff x="-24000" y="6426010"/>
            <a:chExt cx="12216652" cy="431990"/>
          </a:xfrm>
        </p:grpSpPr>
        <p:sp>
          <p:nvSpPr>
            <p:cNvPr id="75" name="Rectangle 74">
              <a:extLst>
                <a:ext uri="{FF2B5EF4-FFF2-40B4-BE49-F238E27FC236}">
                  <a16:creationId xmlns:a16="http://schemas.microsoft.com/office/drawing/2014/main" id="{E0348AAD-15B7-A0BC-302A-2B6DA70CD70E}"/>
                </a:ext>
              </a:extLst>
            </p:cNvPr>
            <p:cNvSpPr/>
            <p:nvPr/>
          </p:nvSpPr>
          <p:spPr>
            <a:xfrm>
              <a:off x="-2400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dirty="0">
                  <a:solidFill>
                    <a:srgbClr val="720C0C"/>
                  </a:solidFill>
                  <a:latin typeface="Bahnschrift SemiBold SemiConden"/>
                  <a:ea typeface="DengXian"/>
                  <a:cs typeface="Times New Roman"/>
                </a:rPr>
                <a:t>Background</a:t>
              </a:r>
              <a:endParaRPr lang="en-US" dirty="0">
                <a:solidFill>
                  <a:srgbClr val="720C0C"/>
                </a:solidFill>
                <a:latin typeface="Bahnschrift SemiBold SemiConden"/>
                <a:ea typeface="DengXian"/>
                <a:cs typeface="Times New Roman"/>
              </a:endParaRPr>
            </a:p>
          </p:txBody>
        </p:sp>
        <p:sp>
          <p:nvSpPr>
            <p:cNvPr id="76" name="Rectangle 75">
              <a:extLst>
                <a:ext uri="{FF2B5EF4-FFF2-40B4-BE49-F238E27FC236}">
                  <a16:creationId xmlns:a16="http://schemas.microsoft.com/office/drawing/2014/main" id="{3BF77FA6-471E-D042-205B-96A367E8C922}"/>
                </a:ext>
              </a:extLst>
            </p:cNvPr>
            <p:cNvSpPr/>
            <p:nvPr/>
          </p:nvSpPr>
          <p:spPr>
            <a:xfrm>
              <a:off x="1977292" y="6426010"/>
              <a:ext cx="2001292" cy="431990"/>
            </a:xfrm>
            <a:prstGeom prst="rect">
              <a:avLst/>
            </a:prstGeom>
            <a:solidFill>
              <a:srgbClr val="720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Bahnschrift SemiBold SemiConden" panose="020B0502040204020203" pitchFamily="34" charset="0"/>
                  <a:cs typeface="Calibri" panose="020F0502020204030204" pitchFamily="34" charset="0"/>
                </a:rPr>
                <a:t>Business Problem</a:t>
              </a:r>
            </a:p>
          </p:txBody>
        </p:sp>
        <p:sp>
          <p:nvSpPr>
            <p:cNvPr id="77" name="Rectangle 76">
              <a:extLst>
                <a:ext uri="{FF2B5EF4-FFF2-40B4-BE49-F238E27FC236}">
                  <a16:creationId xmlns:a16="http://schemas.microsoft.com/office/drawing/2014/main" id="{5F9BDFCD-4376-E67C-E33E-735B9EAB9BC3}"/>
                </a:ext>
              </a:extLst>
            </p:cNvPr>
            <p:cNvSpPr/>
            <p:nvPr/>
          </p:nvSpPr>
          <p:spPr>
            <a:xfrm>
              <a:off x="3978584"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Stakeholders</a:t>
              </a:r>
            </a:p>
          </p:txBody>
        </p:sp>
        <p:sp>
          <p:nvSpPr>
            <p:cNvPr id="78" name="Rectangle 77">
              <a:extLst>
                <a:ext uri="{FF2B5EF4-FFF2-40B4-BE49-F238E27FC236}">
                  <a16:creationId xmlns:a16="http://schemas.microsoft.com/office/drawing/2014/main" id="{7F3CDA24-6161-6D3D-D2AF-E12904C93254}"/>
                </a:ext>
              </a:extLst>
            </p:cNvPr>
            <p:cNvSpPr/>
            <p:nvPr/>
          </p:nvSpPr>
          <p:spPr>
            <a:xfrm>
              <a:off x="5979876"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Data</a:t>
              </a:r>
            </a:p>
          </p:txBody>
        </p:sp>
        <p:sp>
          <p:nvSpPr>
            <p:cNvPr id="79" name="Rectangle 78">
              <a:extLst>
                <a:ext uri="{FF2B5EF4-FFF2-40B4-BE49-F238E27FC236}">
                  <a16:creationId xmlns:a16="http://schemas.microsoft.com/office/drawing/2014/main" id="{F6C3AFA6-3719-D3F1-BCBE-A7B83F9BD8BC}"/>
                </a:ext>
              </a:extLst>
            </p:cNvPr>
            <p:cNvSpPr/>
            <p:nvPr/>
          </p:nvSpPr>
          <p:spPr>
            <a:xfrm>
              <a:off x="7981168" y="6426010"/>
              <a:ext cx="2209540"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Recommend Model</a:t>
              </a:r>
            </a:p>
          </p:txBody>
        </p:sp>
        <p:sp>
          <p:nvSpPr>
            <p:cNvPr id="80" name="Rectangle 79">
              <a:extLst>
                <a:ext uri="{FF2B5EF4-FFF2-40B4-BE49-F238E27FC236}">
                  <a16:creationId xmlns:a16="http://schemas.microsoft.com/office/drawing/2014/main" id="{3CE12F4B-9380-8218-5CEF-A4E296B905D4}"/>
                </a:ext>
              </a:extLst>
            </p:cNvPr>
            <p:cNvSpPr/>
            <p:nvPr/>
          </p:nvSpPr>
          <p:spPr>
            <a:xfrm>
              <a:off x="1019136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Ethical Problems</a:t>
              </a:r>
            </a:p>
          </p:txBody>
        </p:sp>
      </p:grpSp>
    </p:spTree>
    <p:extLst>
      <p:ext uri="{BB962C8B-B14F-4D97-AF65-F5344CB8AC3E}">
        <p14:creationId xmlns:p14="http://schemas.microsoft.com/office/powerpoint/2010/main" val="209856590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45833E-6 -1.48148E-6 L -0.00091 -0.28981 " pathEditMode="relative" rAng="0" ptsTypes="AA">
                                      <p:cBhvr>
                                        <p:cTn id="6" dur="2000" fill="hold"/>
                                        <p:tgtEl>
                                          <p:spTgt spid="67"/>
                                        </p:tgtEl>
                                        <p:attrNameLst>
                                          <p:attrName>ppt_x</p:attrName>
                                          <p:attrName>ppt_y</p:attrName>
                                        </p:attrNameLst>
                                      </p:cBhvr>
                                      <p:rCtr x="-52" y="-1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63372B-FDBD-A93D-1516-0BB58A03C10E}"/>
              </a:ext>
            </a:extLst>
          </p:cNvPr>
          <p:cNvSpPr>
            <a:spLocks noGrp="1" noRot="1" noMove="1" noResize="1" noEditPoints="1" noAdjustHandles="1" noChangeArrowheads="1" noChangeShapeType="1"/>
          </p:cNvSpPr>
          <p:nvPr/>
        </p:nvSpPr>
        <p:spPr>
          <a:xfrm flipH="1">
            <a:off x="0" y="0"/>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8">
            <a:extLst>
              <a:ext uri="{FF2B5EF4-FFF2-40B4-BE49-F238E27FC236}">
                <a16:creationId xmlns:a16="http://schemas.microsoft.com/office/drawing/2014/main" id="{FA90728B-E7BC-190F-A987-093E6B3C9ED0}"/>
              </a:ext>
            </a:extLst>
          </p:cNvPr>
          <p:cNvSpPr txBox="1"/>
          <p:nvPr/>
        </p:nvSpPr>
        <p:spPr>
          <a:xfrm>
            <a:off x="2399892" y="615971"/>
            <a:ext cx="7344000" cy="547201"/>
          </a:xfrm>
          <a:prstGeom prst="rect">
            <a:avLst/>
          </a:prstGeom>
          <a:noFill/>
        </p:spPr>
        <p:txBody>
          <a:bodyPr wrap="square" lIns="0" tIns="0" rIns="0" bIns="0" rtlCol="0" anchor="ctr">
            <a:spAutoFit/>
          </a:bodyPr>
          <a:lstStyle/>
          <a:p>
            <a:pPr algn="ctr">
              <a:lnSpc>
                <a:spcPct val="140000"/>
              </a:lnSpc>
            </a:pPr>
            <a:r>
              <a:rPr lang="en-US" altLang="zh-CN" sz="2800" dirty="0">
                <a:solidFill>
                  <a:srgbClr val="720C0C"/>
                </a:solidFill>
                <a:latin typeface="Bahnschrift SemiBold SemiConden." panose="020B0502040204020203" pitchFamily="34" charset="0"/>
                <a:cs typeface="Calibri"/>
                <a:sym typeface="+mn-lt"/>
              </a:rPr>
              <a:t>Who are the Stakeholders</a:t>
            </a:r>
            <a:endParaRPr lang="zh-CN" altLang="en-US" sz="2800" dirty="0">
              <a:solidFill>
                <a:srgbClr val="720C0C"/>
              </a:solidFill>
              <a:latin typeface="Bahnschrift SemiBold SemiConden." panose="020B0502040204020203" pitchFamily="34" charset="0"/>
              <a:cs typeface="Calibri" panose="020F0502020204030204" pitchFamily="34" charset="0"/>
            </a:endParaRPr>
          </a:p>
        </p:txBody>
      </p:sp>
      <p:graphicFrame>
        <p:nvGraphicFramePr>
          <p:cNvPr id="4" name="Diagram 3">
            <a:extLst>
              <a:ext uri="{FF2B5EF4-FFF2-40B4-BE49-F238E27FC236}">
                <a16:creationId xmlns:a16="http://schemas.microsoft.com/office/drawing/2014/main" id="{AA4247E3-B8F0-7F8B-8FE7-647E26424B9A}"/>
              </a:ext>
            </a:extLst>
          </p:cNvPr>
          <p:cNvGraphicFramePr/>
          <p:nvPr>
            <p:extLst>
              <p:ext uri="{D42A27DB-BD31-4B8C-83A1-F6EECF244321}">
                <p14:modId xmlns:p14="http://schemas.microsoft.com/office/powerpoint/2010/main" val="3545653981"/>
              </p:ext>
            </p:extLst>
          </p:nvPr>
        </p:nvGraphicFramePr>
        <p:xfrm>
          <a:off x="1770747" y="1572640"/>
          <a:ext cx="11509823" cy="4298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Graphic 11" descr="Customer review with solid fill">
            <a:extLst>
              <a:ext uri="{FF2B5EF4-FFF2-40B4-BE49-F238E27FC236}">
                <a16:creationId xmlns:a16="http://schemas.microsoft.com/office/drawing/2014/main" id="{3640BD15-CE98-7A01-0587-298A0817857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78088" y="4747326"/>
            <a:ext cx="381658" cy="381658"/>
          </a:xfrm>
          <a:prstGeom prst="rect">
            <a:avLst/>
          </a:prstGeom>
        </p:spPr>
      </p:pic>
      <p:pic>
        <p:nvPicPr>
          <p:cNvPr id="31" name="Graphic 30" descr="Group brainstorm with solid fill">
            <a:extLst>
              <a:ext uri="{FF2B5EF4-FFF2-40B4-BE49-F238E27FC236}">
                <a16:creationId xmlns:a16="http://schemas.microsoft.com/office/drawing/2014/main" id="{626080D6-1371-B5D9-DE86-A29B9940E22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44907" y="3377657"/>
            <a:ext cx="435352" cy="435352"/>
          </a:xfrm>
          <a:prstGeom prst="rect">
            <a:avLst/>
          </a:prstGeom>
        </p:spPr>
      </p:pic>
      <p:pic>
        <p:nvPicPr>
          <p:cNvPr id="33" name="Graphic 32" descr="Building with solid fill">
            <a:extLst>
              <a:ext uri="{FF2B5EF4-FFF2-40B4-BE49-F238E27FC236}">
                <a16:creationId xmlns:a16="http://schemas.microsoft.com/office/drawing/2014/main" id="{B8D45B24-BB22-5EF1-0880-5F3605983F9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75572" y="1770314"/>
            <a:ext cx="344994" cy="344994"/>
          </a:xfrm>
          <a:prstGeom prst="rect">
            <a:avLst/>
          </a:prstGeom>
        </p:spPr>
      </p:pic>
      <p:grpSp>
        <p:nvGrpSpPr>
          <p:cNvPr id="34" name="Group 33">
            <a:extLst>
              <a:ext uri="{FF2B5EF4-FFF2-40B4-BE49-F238E27FC236}">
                <a16:creationId xmlns:a16="http://schemas.microsoft.com/office/drawing/2014/main" id="{C5FD3349-D35E-34CB-FD21-978A991AEDF2}"/>
              </a:ext>
            </a:extLst>
          </p:cNvPr>
          <p:cNvGrpSpPr/>
          <p:nvPr/>
        </p:nvGrpSpPr>
        <p:grpSpPr>
          <a:xfrm>
            <a:off x="-24000" y="6426010"/>
            <a:ext cx="12216652" cy="431990"/>
            <a:chOff x="-24000" y="6426010"/>
            <a:chExt cx="12216652" cy="431990"/>
          </a:xfrm>
        </p:grpSpPr>
        <p:sp>
          <p:nvSpPr>
            <p:cNvPr id="35" name="Rectangle 34">
              <a:extLst>
                <a:ext uri="{FF2B5EF4-FFF2-40B4-BE49-F238E27FC236}">
                  <a16:creationId xmlns:a16="http://schemas.microsoft.com/office/drawing/2014/main" id="{47715B18-6E8A-D320-1A3E-02E53E124233}"/>
                </a:ext>
              </a:extLst>
            </p:cNvPr>
            <p:cNvSpPr/>
            <p:nvPr/>
          </p:nvSpPr>
          <p:spPr>
            <a:xfrm>
              <a:off x="-2400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a:solidFill>
                    <a:srgbClr val="720C0C"/>
                  </a:solidFill>
                  <a:latin typeface="Bahnschrift SemiBold SemiConden"/>
                  <a:ea typeface="DengXian"/>
                  <a:cs typeface="Times New Roman"/>
                </a:rPr>
                <a:t>Background</a:t>
              </a:r>
              <a:endParaRPr lang="en-US">
                <a:solidFill>
                  <a:srgbClr val="720C0C"/>
                </a:solidFill>
                <a:latin typeface="Bahnschrift SemiBold SemiConden"/>
                <a:ea typeface="DengXian"/>
                <a:cs typeface="Times New Roman"/>
              </a:endParaRPr>
            </a:p>
          </p:txBody>
        </p:sp>
        <p:sp>
          <p:nvSpPr>
            <p:cNvPr id="36" name="Rectangle 35">
              <a:extLst>
                <a:ext uri="{FF2B5EF4-FFF2-40B4-BE49-F238E27FC236}">
                  <a16:creationId xmlns:a16="http://schemas.microsoft.com/office/drawing/2014/main" id="{3E2EE717-408A-A666-80A1-FAEBCD81889D}"/>
                </a:ext>
              </a:extLst>
            </p:cNvPr>
            <p:cNvSpPr/>
            <p:nvPr/>
          </p:nvSpPr>
          <p:spPr>
            <a:xfrm>
              <a:off x="1977292"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Business Problem</a:t>
              </a:r>
              <a:endParaRPr lang="en-US">
                <a:solidFill>
                  <a:srgbClr val="720C0C"/>
                </a:solidFill>
              </a:endParaRPr>
            </a:p>
          </p:txBody>
        </p:sp>
        <p:sp>
          <p:nvSpPr>
            <p:cNvPr id="37" name="Rectangle 36">
              <a:extLst>
                <a:ext uri="{FF2B5EF4-FFF2-40B4-BE49-F238E27FC236}">
                  <a16:creationId xmlns:a16="http://schemas.microsoft.com/office/drawing/2014/main" id="{5F55589A-DF74-FFE3-72ED-FA8AECF9F31C}"/>
                </a:ext>
              </a:extLst>
            </p:cNvPr>
            <p:cNvSpPr/>
            <p:nvPr/>
          </p:nvSpPr>
          <p:spPr>
            <a:xfrm>
              <a:off x="3978584" y="6426010"/>
              <a:ext cx="2001292" cy="431990"/>
            </a:xfrm>
            <a:prstGeom prst="rect">
              <a:avLst/>
            </a:prstGeom>
            <a:solidFill>
              <a:srgbClr val="720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Bahnschrift SemiBold SemiConden" panose="020B0502040204020203" pitchFamily="34" charset="0"/>
                  <a:cs typeface="Calibri" panose="020F0502020204030204" pitchFamily="34" charset="0"/>
                </a:rPr>
                <a:t>Stakeholders</a:t>
              </a:r>
            </a:p>
          </p:txBody>
        </p:sp>
        <p:sp>
          <p:nvSpPr>
            <p:cNvPr id="38" name="Rectangle 37">
              <a:extLst>
                <a:ext uri="{FF2B5EF4-FFF2-40B4-BE49-F238E27FC236}">
                  <a16:creationId xmlns:a16="http://schemas.microsoft.com/office/drawing/2014/main" id="{7E169E3E-A779-125D-6D55-4A7958C339F5}"/>
                </a:ext>
              </a:extLst>
            </p:cNvPr>
            <p:cNvSpPr/>
            <p:nvPr/>
          </p:nvSpPr>
          <p:spPr>
            <a:xfrm>
              <a:off x="5979876"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Data</a:t>
              </a:r>
            </a:p>
          </p:txBody>
        </p:sp>
        <p:sp>
          <p:nvSpPr>
            <p:cNvPr id="41" name="Rectangle 40">
              <a:extLst>
                <a:ext uri="{FF2B5EF4-FFF2-40B4-BE49-F238E27FC236}">
                  <a16:creationId xmlns:a16="http://schemas.microsoft.com/office/drawing/2014/main" id="{F71A0E22-4766-E0CF-3010-9020813FA392}"/>
                </a:ext>
              </a:extLst>
            </p:cNvPr>
            <p:cNvSpPr/>
            <p:nvPr/>
          </p:nvSpPr>
          <p:spPr>
            <a:xfrm>
              <a:off x="7981168" y="6426010"/>
              <a:ext cx="2209540"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Recommend Model</a:t>
              </a:r>
            </a:p>
          </p:txBody>
        </p:sp>
        <p:sp>
          <p:nvSpPr>
            <p:cNvPr id="42" name="Rectangle 41">
              <a:extLst>
                <a:ext uri="{FF2B5EF4-FFF2-40B4-BE49-F238E27FC236}">
                  <a16:creationId xmlns:a16="http://schemas.microsoft.com/office/drawing/2014/main" id="{84889222-B82D-4725-4BCD-646DFF29192A}"/>
                </a:ext>
              </a:extLst>
            </p:cNvPr>
            <p:cNvSpPr/>
            <p:nvPr/>
          </p:nvSpPr>
          <p:spPr>
            <a:xfrm>
              <a:off x="1019136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Ethical Problems</a:t>
              </a:r>
            </a:p>
          </p:txBody>
        </p:sp>
      </p:grpSp>
    </p:spTree>
    <p:extLst>
      <p:ext uri="{BB962C8B-B14F-4D97-AF65-F5344CB8AC3E}">
        <p14:creationId xmlns:p14="http://schemas.microsoft.com/office/powerpoint/2010/main" val="9693717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6" name="Group 5">
            <a:extLst>
              <a:ext uri="{FF2B5EF4-FFF2-40B4-BE49-F238E27FC236}">
                <a16:creationId xmlns:a16="http://schemas.microsoft.com/office/drawing/2014/main" id="{A020F09D-E9BA-0BB2-CE9C-702D18B81276}"/>
              </a:ext>
            </a:extLst>
          </p:cNvPr>
          <p:cNvGrpSpPr/>
          <p:nvPr/>
        </p:nvGrpSpPr>
        <p:grpSpPr>
          <a:xfrm>
            <a:off x="-24000" y="6426010"/>
            <a:ext cx="12216652" cy="431990"/>
            <a:chOff x="-24000" y="6426010"/>
            <a:chExt cx="12216652" cy="431990"/>
          </a:xfrm>
        </p:grpSpPr>
        <p:sp>
          <p:nvSpPr>
            <p:cNvPr id="7" name="Rectangle 6">
              <a:extLst>
                <a:ext uri="{FF2B5EF4-FFF2-40B4-BE49-F238E27FC236}">
                  <a16:creationId xmlns:a16="http://schemas.microsoft.com/office/drawing/2014/main" id="{18CA0D67-2478-BB30-AAD3-CAE7F73CC56E}"/>
                </a:ext>
              </a:extLst>
            </p:cNvPr>
            <p:cNvSpPr/>
            <p:nvPr/>
          </p:nvSpPr>
          <p:spPr>
            <a:xfrm>
              <a:off x="-2400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a:solidFill>
                    <a:srgbClr val="720C0C"/>
                  </a:solidFill>
                  <a:latin typeface="Bahnschrift SemiBold SemiConden"/>
                  <a:ea typeface="DengXian"/>
                  <a:cs typeface="Times New Roman"/>
                </a:rPr>
                <a:t>Background</a:t>
              </a:r>
              <a:endParaRPr lang="en-US">
                <a:solidFill>
                  <a:srgbClr val="720C0C"/>
                </a:solidFill>
                <a:latin typeface="Bahnschrift SemiBold SemiConden"/>
                <a:ea typeface="DengXian"/>
                <a:cs typeface="Times New Roman"/>
              </a:endParaRPr>
            </a:p>
          </p:txBody>
        </p:sp>
        <p:sp>
          <p:nvSpPr>
            <p:cNvPr id="8" name="Rectangle 7">
              <a:extLst>
                <a:ext uri="{FF2B5EF4-FFF2-40B4-BE49-F238E27FC236}">
                  <a16:creationId xmlns:a16="http://schemas.microsoft.com/office/drawing/2014/main" id="{ECB8C7DE-5C3E-0328-8D64-9388D165928B}"/>
                </a:ext>
              </a:extLst>
            </p:cNvPr>
            <p:cNvSpPr/>
            <p:nvPr/>
          </p:nvSpPr>
          <p:spPr>
            <a:xfrm>
              <a:off x="1977292"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Business Problem</a:t>
              </a:r>
              <a:endParaRPr lang="en-US">
                <a:solidFill>
                  <a:srgbClr val="720C0C"/>
                </a:solidFill>
              </a:endParaRPr>
            </a:p>
          </p:txBody>
        </p:sp>
        <p:sp>
          <p:nvSpPr>
            <p:cNvPr id="12" name="Rectangle 11">
              <a:extLst>
                <a:ext uri="{FF2B5EF4-FFF2-40B4-BE49-F238E27FC236}">
                  <a16:creationId xmlns:a16="http://schemas.microsoft.com/office/drawing/2014/main" id="{085B30C6-3B4B-F072-991C-ED5F90308E43}"/>
                </a:ext>
              </a:extLst>
            </p:cNvPr>
            <p:cNvSpPr/>
            <p:nvPr/>
          </p:nvSpPr>
          <p:spPr>
            <a:xfrm>
              <a:off x="3978584"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Stakeholders</a:t>
              </a:r>
            </a:p>
          </p:txBody>
        </p:sp>
        <p:sp>
          <p:nvSpPr>
            <p:cNvPr id="13" name="Rectangle 12">
              <a:extLst>
                <a:ext uri="{FF2B5EF4-FFF2-40B4-BE49-F238E27FC236}">
                  <a16:creationId xmlns:a16="http://schemas.microsoft.com/office/drawing/2014/main" id="{81D208A7-AD7D-030C-0BDD-6E89F06499B2}"/>
                </a:ext>
              </a:extLst>
            </p:cNvPr>
            <p:cNvSpPr/>
            <p:nvPr/>
          </p:nvSpPr>
          <p:spPr>
            <a:xfrm>
              <a:off x="5979876" y="6426010"/>
              <a:ext cx="2001292" cy="431990"/>
            </a:xfrm>
            <a:prstGeom prst="rect">
              <a:avLst/>
            </a:prstGeom>
            <a:solidFill>
              <a:srgbClr val="720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Bahnschrift SemiBold SemiConden" panose="020B0502040204020203" pitchFamily="34" charset="0"/>
                  <a:cs typeface="Calibri" panose="020F0502020204030204" pitchFamily="34" charset="0"/>
                </a:rPr>
                <a:t>Data</a:t>
              </a:r>
            </a:p>
          </p:txBody>
        </p:sp>
        <p:sp>
          <p:nvSpPr>
            <p:cNvPr id="14" name="Rectangle 13">
              <a:extLst>
                <a:ext uri="{FF2B5EF4-FFF2-40B4-BE49-F238E27FC236}">
                  <a16:creationId xmlns:a16="http://schemas.microsoft.com/office/drawing/2014/main" id="{3F6E6849-0381-A2AC-EE88-06E7FDEDD21B}"/>
                </a:ext>
              </a:extLst>
            </p:cNvPr>
            <p:cNvSpPr/>
            <p:nvPr/>
          </p:nvSpPr>
          <p:spPr>
            <a:xfrm>
              <a:off x="7981168" y="6426010"/>
              <a:ext cx="2209540"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Recommend Model</a:t>
              </a:r>
            </a:p>
          </p:txBody>
        </p:sp>
        <p:sp>
          <p:nvSpPr>
            <p:cNvPr id="15" name="Rectangle 14">
              <a:extLst>
                <a:ext uri="{FF2B5EF4-FFF2-40B4-BE49-F238E27FC236}">
                  <a16:creationId xmlns:a16="http://schemas.microsoft.com/office/drawing/2014/main" id="{2B83AD98-8D45-32A5-90B1-359319945674}"/>
                </a:ext>
              </a:extLst>
            </p:cNvPr>
            <p:cNvSpPr/>
            <p:nvPr/>
          </p:nvSpPr>
          <p:spPr>
            <a:xfrm>
              <a:off x="1019136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Ethical Problems</a:t>
              </a:r>
            </a:p>
          </p:txBody>
        </p:sp>
      </p:grpSp>
      <p:pic>
        <p:nvPicPr>
          <p:cNvPr id="51" name="Picture 50" descr="Chart&#10;&#10;Description automatically generated">
            <a:extLst>
              <a:ext uri="{FF2B5EF4-FFF2-40B4-BE49-F238E27FC236}">
                <a16:creationId xmlns:a16="http://schemas.microsoft.com/office/drawing/2014/main" id="{DC40C073-B818-16A9-948C-2DEC6D2E7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842" y="1520421"/>
            <a:ext cx="6280538" cy="3869526"/>
          </a:xfrm>
          <a:prstGeom prst="rect">
            <a:avLst/>
          </a:prstGeom>
        </p:spPr>
      </p:pic>
      <p:grpSp>
        <p:nvGrpSpPr>
          <p:cNvPr id="71" name="Group 70">
            <a:extLst>
              <a:ext uri="{FF2B5EF4-FFF2-40B4-BE49-F238E27FC236}">
                <a16:creationId xmlns:a16="http://schemas.microsoft.com/office/drawing/2014/main" id="{F2BC2E0A-2A51-D9D5-107B-6677B2F61399}"/>
              </a:ext>
            </a:extLst>
          </p:cNvPr>
          <p:cNvGrpSpPr/>
          <p:nvPr/>
        </p:nvGrpSpPr>
        <p:grpSpPr>
          <a:xfrm>
            <a:off x="406522" y="1856377"/>
            <a:ext cx="5403223" cy="2965693"/>
            <a:chOff x="391241" y="203200"/>
            <a:chExt cx="5403223" cy="2965693"/>
          </a:xfrm>
        </p:grpSpPr>
        <p:sp>
          <p:nvSpPr>
            <p:cNvPr id="70" name="Rectangle 69">
              <a:extLst>
                <a:ext uri="{FF2B5EF4-FFF2-40B4-BE49-F238E27FC236}">
                  <a16:creationId xmlns:a16="http://schemas.microsoft.com/office/drawing/2014/main" id="{1437510A-3FEB-85B3-7233-D1FFF5DC6B8B}"/>
                </a:ext>
              </a:extLst>
            </p:cNvPr>
            <p:cNvSpPr/>
            <p:nvPr/>
          </p:nvSpPr>
          <p:spPr>
            <a:xfrm>
              <a:off x="391241" y="203200"/>
              <a:ext cx="5102733" cy="29656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7D9622E2-37B3-9AA1-FF98-2ABB15BBCD27}"/>
                </a:ext>
              </a:extLst>
            </p:cNvPr>
            <p:cNvGrpSpPr/>
            <p:nvPr/>
          </p:nvGrpSpPr>
          <p:grpSpPr>
            <a:xfrm>
              <a:off x="491489" y="346747"/>
              <a:ext cx="5302975" cy="2607367"/>
              <a:chOff x="703683" y="715861"/>
              <a:chExt cx="5302975" cy="2607367"/>
            </a:xfrm>
          </p:grpSpPr>
          <p:grpSp>
            <p:nvGrpSpPr>
              <p:cNvPr id="59" name="Group 58">
                <a:extLst>
                  <a:ext uri="{FF2B5EF4-FFF2-40B4-BE49-F238E27FC236}">
                    <a16:creationId xmlns:a16="http://schemas.microsoft.com/office/drawing/2014/main" id="{FE8A33FC-FC4C-FAC8-6666-6B6ED1B73438}"/>
                  </a:ext>
                </a:extLst>
              </p:cNvPr>
              <p:cNvGrpSpPr/>
              <p:nvPr/>
            </p:nvGrpSpPr>
            <p:grpSpPr>
              <a:xfrm>
                <a:off x="901776" y="1425371"/>
                <a:ext cx="4664653" cy="1897857"/>
                <a:chOff x="909149" y="2495666"/>
                <a:chExt cx="4664653" cy="1897857"/>
              </a:xfrm>
            </p:grpSpPr>
            <p:sp>
              <p:nvSpPr>
                <p:cNvPr id="25" name="TextBox 24">
                  <a:extLst>
                    <a:ext uri="{FF2B5EF4-FFF2-40B4-BE49-F238E27FC236}">
                      <a16:creationId xmlns:a16="http://schemas.microsoft.com/office/drawing/2014/main" id="{BA6A6805-A7A4-29BB-98FE-598F9DB6F081}"/>
                    </a:ext>
                  </a:extLst>
                </p:cNvPr>
                <p:cNvSpPr txBox="1"/>
                <p:nvPr/>
              </p:nvSpPr>
              <p:spPr>
                <a:xfrm>
                  <a:off x="1112349" y="2495666"/>
                  <a:ext cx="2512069" cy="307777"/>
                </a:xfrm>
                <a:prstGeom prst="rect">
                  <a:avLst/>
                </a:prstGeom>
                <a:noFill/>
              </p:spPr>
              <p:txBody>
                <a:bodyPr wrap="square">
                  <a:spAutoFit/>
                </a:bodyPr>
                <a:lstStyle/>
                <a:p>
                  <a:r>
                    <a:rPr lang="en-US" sz="1400" dirty="0">
                      <a:solidFill>
                        <a:srgbClr val="846E84"/>
                      </a:solidFill>
                      <a:latin typeface="Fira Sans Extra Condensed"/>
                      <a:ea typeface="Fira Sans Extra Condensed"/>
                      <a:cs typeface="Fira Sans Extra Condensed"/>
                      <a:sym typeface="Fira Sans Extra Condensed"/>
                    </a:rPr>
                    <a:t>307511 data points &amp; 122 features</a:t>
                  </a:r>
                </a:p>
              </p:txBody>
            </p:sp>
            <p:sp>
              <p:nvSpPr>
                <p:cNvPr id="9" name="Google Shape;1386;p44">
                  <a:extLst>
                    <a:ext uri="{FF2B5EF4-FFF2-40B4-BE49-F238E27FC236}">
                      <a16:creationId xmlns:a16="http://schemas.microsoft.com/office/drawing/2014/main" id="{A15E59DE-E3C0-1A60-BCB1-7EE870CE9CB3}"/>
                    </a:ext>
                  </a:extLst>
                </p:cNvPr>
                <p:cNvSpPr/>
                <p:nvPr/>
              </p:nvSpPr>
              <p:spPr>
                <a:xfrm>
                  <a:off x="909149" y="2538468"/>
                  <a:ext cx="203200" cy="203200"/>
                </a:xfrm>
                <a:prstGeom prst="ellipse">
                  <a:avLst/>
                </a:prstGeom>
                <a:solidFill>
                  <a:srgbClr val="720C0C"/>
                </a:solidFill>
                <a:ln>
                  <a:noFill/>
                </a:ln>
              </p:spPr>
              <p:txBody>
                <a:bodyPr spcFirstLastPara="1" wrap="square" lIns="121900" tIns="121900" rIns="121900" bIns="121900" anchor="ctr" anchorCtr="0">
                  <a:noAutofit/>
                </a:bodyPr>
                <a:lstStyle/>
                <a:p>
                  <a:endParaRPr sz="2400"/>
                </a:p>
              </p:txBody>
            </p:sp>
            <p:sp>
              <p:nvSpPr>
                <p:cNvPr id="10" name="Google Shape;1388;p44">
                  <a:extLst>
                    <a:ext uri="{FF2B5EF4-FFF2-40B4-BE49-F238E27FC236}">
                      <a16:creationId xmlns:a16="http://schemas.microsoft.com/office/drawing/2014/main" id="{423650AC-1538-A0DF-97F6-93F14217244F}"/>
                    </a:ext>
                  </a:extLst>
                </p:cNvPr>
                <p:cNvSpPr/>
                <p:nvPr/>
              </p:nvSpPr>
              <p:spPr>
                <a:xfrm>
                  <a:off x="909149" y="3435079"/>
                  <a:ext cx="203200" cy="203200"/>
                </a:xfrm>
                <a:prstGeom prst="ellipse">
                  <a:avLst/>
                </a:prstGeom>
                <a:solidFill>
                  <a:srgbClr val="E82C2C"/>
                </a:solidFill>
                <a:ln>
                  <a:noFill/>
                </a:ln>
              </p:spPr>
              <p:txBody>
                <a:bodyPr spcFirstLastPara="1" wrap="square" lIns="121900" tIns="121900" rIns="121900" bIns="121900" anchor="ctr" anchorCtr="0">
                  <a:noAutofit/>
                </a:bodyPr>
                <a:lstStyle/>
                <a:p>
                  <a:endParaRPr sz="2400"/>
                </a:p>
              </p:txBody>
            </p:sp>
            <p:sp>
              <p:nvSpPr>
                <p:cNvPr id="11" name="Google Shape;1390;p44">
                  <a:extLst>
                    <a:ext uri="{FF2B5EF4-FFF2-40B4-BE49-F238E27FC236}">
                      <a16:creationId xmlns:a16="http://schemas.microsoft.com/office/drawing/2014/main" id="{A0E6EB31-6BA9-BF72-4C1C-0F91886B6769}"/>
                    </a:ext>
                  </a:extLst>
                </p:cNvPr>
                <p:cNvSpPr/>
                <p:nvPr/>
              </p:nvSpPr>
              <p:spPr>
                <a:xfrm>
                  <a:off x="909149" y="2890307"/>
                  <a:ext cx="203200" cy="203200"/>
                </a:xfrm>
                <a:prstGeom prst="ellipse">
                  <a:avLst/>
                </a:prstGeom>
                <a:solidFill>
                  <a:srgbClr val="B81414"/>
                </a:solidFill>
                <a:ln>
                  <a:noFill/>
                </a:ln>
              </p:spPr>
              <p:txBody>
                <a:bodyPr spcFirstLastPara="1" wrap="square" lIns="121900" tIns="121900" rIns="121900" bIns="121900" anchor="ctr" anchorCtr="0">
                  <a:noAutofit/>
                </a:bodyPr>
                <a:lstStyle/>
                <a:p>
                  <a:endParaRPr sz="2400"/>
                </a:p>
              </p:txBody>
            </p:sp>
            <p:sp>
              <p:nvSpPr>
                <p:cNvPr id="19" name="TextBox 18">
                  <a:extLst>
                    <a:ext uri="{FF2B5EF4-FFF2-40B4-BE49-F238E27FC236}">
                      <a16:creationId xmlns:a16="http://schemas.microsoft.com/office/drawing/2014/main" id="{8CC50D05-9A2E-57E5-B174-E6C29FAC304F}"/>
                    </a:ext>
                  </a:extLst>
                </p:cNvPr>
                <p:cNvSpPr txBox="1"/>
                <p:nvPr/>
              </p:nvSpPr>
              <p:spPr>
                <a:xfrm>
                  <a:off x="1112349" y="2828099"/>
                  <a:ext cx="4335951" cy="523220"/>
                </a:xfrm>
                <a:prstGeom prst="rect">
                  <a:avLst/>
                </a:prstGeom>
                <a:noFill/>
              </p:spPr>
              <p:txBody>
                <a:bodyPr wrap="square">
                  <a:spAutoFit/>
                </a:bodyPr>
                <a:lstStyle/>
                <a:p>
                  <a:r>
                    <a:rPr lang="en-US" sz="1400" dirty="0">
                      <a:solidFill>
                        <a:srgbClr val="846E84"/>
                      </a:solidFill>
                      <a:latin typeface="Fira Sans Extra Condensed"/>
                      <a:ea typeface="Fira Sans Extra Condensed"/>
                      <a:cs typeface="Fira Sans Extra Condensed"/>
                      <a:sym typeface="Fira Sans Extra Condensed"/>
                    </a:rPr>
                    <a:t>Each row represents Gender, Education, Family status,</a:t>
                  </a:r>
                </a:p>
                <a:p>
                  <a:r>
                    <a:rPr lang="en-US" sz="1400" dirty="0">
                      <a:solidFill>
                        <a:srgbClr val="846E84"/>
                      </a:solidFill>
                      <a:latin typeface="Fira Sans Extra Condensed"/>
                      <a:ea typeface="Fira Sans Extra Condensed"/>
                      <a:cs typeface="Fira Sans Extra Condensed"/>
                      <a:sym typeface="Fira Sans Extra Condensed"/>
                    </a:rPr>
                    <a:t> Flag for car or house, if have job, </a:t>
                  </a:r>
                  <a:r>
                    <a:rPr lang="en-US" sz="1400" dirty="0" err="1">
                      <a:solidFill>
                        <a:srgbClr val="846E84"/>
                      </a:solidFill>
                      <a:latin typeface="Fira Sans Extra Condensed"/>
                      <a:ea typeface="Fira Sans Extra Condensed"/>
                      <a:cs typeface="Fira Sans Extra Condensed"/>
                      <a:sym typeface="Fira Sans Extra Condensed"/>
                    </a:rPr>
                    <a:t>etc</a:t>
                  </a:r>
                  <a:endParaRPr lang="en-US" sz="1400" dirty="0">
                    <a:solidFill>
                      <a:srgbClr val="846E84"/>
                    </a:solidFill>
                    <a:latin typeface="Fira Sans Extra Condensed"/>
                    <a:ea typeface="Fira Sans Extra Condensed"/>
                    <a:cs typeface="Fira Sans Extra Condensed"/>
                    <a:sym typeface="Fira Sans Extra Condensed"/>
                  </a:endParaRPr>
                </a:p>
              </p:txBody>
            </p:sp>
            <p:sp>
              <p:nvSpPr>
                <p:cNvPr id="39" name="TextBox 38">
                  <a:extLst>
                    <a:ext uri="{FF2B5EF4-FFF2-40B4-BE49-F238E27FC236}">
                      <a16:creationId xmlns:a16="http://schemas.microsoft.com/office/drawing/2014/main" id="{03FC7453-FE7A-215E-49B1-454F90929255}"/>
                    </a:ext>
                  </a:extLst>
                </p:cNvPr>
                <p:cNvSpPr txBox="1"/>
                <p:nvPr/>
              </p:nvSpPr>
              <p:spPr>
                <a:xfrm>
                  <a:off x="1120817" y="3402182"/>
                  <a:ext cx="4452985" cy="523220"/>
                </a:xfrm>
                <a:prstGeom prst="rect">
                  <a:avLst/>
                </a:prstGeom>
                <a:noFill/>
              </p:spPr>
              <p:txBody>
                <a:bodyPr wrap="square">
                  <a:spAutoFit/>
                </a:bodyPr>
                <a:lstStyle/>
                <a:p>
                  <a:r>
                    <a:rPr lang="en-US" sz="1400" dirty="0">
                      <a:solidFill>
                        <a:srgbClr val="846E84"/>
                      </a:solidFill>
                      <a:latin typeface="Fira Sans Extra Condensed"/>
                      <a:ea typeface="Fira Sans Extra Condensed"/>
                      <a:cs typeface="Fira Sans Extra Condensed"/>
                      <a:sym typeface="Fira Sans Extra Condensed"/>
                    </a:rPr>
                    <a:t>Imbalanced class problem: 92% repay on time, 8% not on time</a:t>
                  </a:r>
                </a:p>
                <a:p>
                  <a:r>
                    <a:rPr lang="en-US" sz="1400" u="sng" dirty="0">
                      <a:solidFill>
                        <a:srgbClr val="846E84"/>
                      </a:solidFill>
                      <a:latin typeface="Fira Sans Extra Condensed"/>
                      <a:ea typeface="Fira Sans Extra Condensed"/>
                      <a:cs typeface="Fira Sans Extra Condensed"/>
                      <a:sym typeface="Fira Sans Extra Condensed"/>
                    </a:rPr>
                    <a:t>Threshold adjustment &amp; </a:t>
                  </a:r>
                  <a:r>
                    <a:rPr lang="en-US" sz="1400" u="sng" dirty="0" err="1">
                      <a:solidFill>
                        <a:srgbClr val="846E84"/>
                      </a:solidFill>
                      <a:latin typeface="Fira Sans Extra Condensed"/>
                      <a:ea typeface="Fira Sans Extra Condensed"/>
                      <a:cs typeface="Fira Sans Extra Condensed"/>
                      <a:sym typeface="Fira Sans Extra Condensed"/>
                    </a:rPr>
                    <a:t>XGBoosting</a:t>
                  </a:r>
                  <a:endParaRPr lang="en-US" sz="1400" u="sng" dirty="0">
                    <a:solidFill>
                      <a:srgbClr val="846E84"/>
                    </a:solidFill>
                    <a:latin typeface="Fira Sans Extra Condensed"/>
                    <a:ea typeface="Fira Sans Extra Condensed"/>
                    <a:cs typeface="Fira Sans Extra Condensed"/>
                    <a:sym typeface="Fira Sans Extra Condensed"/>
                  </a:endParaRPr>
                </a:p>
              </p:txBody>
            </p:sp>
            <p:grpSp>
              <p:nvGrpSpPr>
                <p:cNvPr id="52" name="Group 51">
                  <a:extLst>
                    <a:ext uri="{FF2B5EF4-FFF2-40B4-BE49-F238E27FC236}">
                      <a16:creationId xmlns:a16="http://schemas.microsoft.com/office/drawing/2014/main" id="{5870C371-6D9C-1446-B18F-5718D493679D}"/>
                    </a:ext>
                  </a:extLst>
                </p:cNvPr>
                <p:cNvGrpSpPr/>
                <p:nvPr/>
              </p:nvGrpSpPr>
              <p:grpSpPr>
                <a:xfrm>
                  <a:off x="1017782" y="4058058"/>
                  <a:ext cx="3906928" cy="335465"/>
                  <a:chOff x="1758832" y="-8043"/>
                  <a:chExt cx="7251801" cy="430523"/>
                </a:xfrm>
              </p:grpSpPr>
              <p:sp>
                <p:nvSpPr>
                  <p:cNvPr id="53" name="Rectangle: Rounded Corners 52">
                    <a:extLst>
                      <a:ext uri="{FF2B5EF4-FFF2-40B4-BE49-F238E27FC236}">
                        <a16:creationId xmlns:a16="http://schemas.microsoft.com/office/drawing/2014/main" id="{CE86E786-04B8-CB64-1DAB-1DAF91D857BE}"/>
                      </a:ext>
                    </a:extLst>
                  </p:cNvPr>
                  <p:cNvSpPr/>
                  <p:nvPr/>
                </p:nvSpPr>
                <p:spPr>
                  <a:xfrm>
                    <a:off x="3209192" y="0"/>
                    <a:ext cx="1450360" cy="422480"/>
                  </a:xfrm>
                  <a:prstGeom prst="roundRect">
                    <a:avLst/>
                  </a:prstGeom>
                  <a:solidFill>
                    <a:srgbClr val="72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Bahnschrift SemiBold SemiConden." panose="020B0502040204020203" pitchFamily="34" charset="0"/>
                        <a:cs typeface="Calibri" panose="020F0502020204030204" pitchFamily="34" charset="0"/>
                      </a:rPr>
                      <a:t>Area Plot</a:t>
                    </a:r>
                  </a:p>
                </p:txBody>
              </p:sp>
              <p:sp>
                <p:nvSpPr>
                  <p:cNvPr id="54" name="Rectangle: Rounded Corners 53">
                    <a:extLst>
                      <a:ext uri="{FF2B5EF4-FFF2-40B4-BE49-F238E27FC236}">
                        <a16:creationId xmlns:a16="http://schemas.microsoft.com/office/drawing/2014/main" id="{424A858D-B29F-FAEA-C759-B70CA86CAE73}"/>
                      </a:ext>
                    </a:extLst>
                  </p:cNvPr>
                  <p:cNvSpPr/>
                  <p:nvPr/>
                </p:nvSpPr>
                <p:spPr>
                  <a:xfrm>
                    <a:off x="4659552" y="0"/>
                    <a:ext cx="1450360" cy="422480"/>
                  </a:xfrm>
                  <a:prstGeom prst="roundRect">
                    <a:avLst/>
                  </a:prstGeom>
                  <a:solidFill>
                    <a:srgbClr val="72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Bahnschrift SemiBold SemiConden." panose="020B0502040204020203" pitchFamily="34" charset="0"/>
                        <a:cs typeface="Calibri" panose="020F0502020204030204" pitchFamily="34" charset="0"/>
                      </a:rPr>
                      <a:t>Bar Plot</a:t>
                    </a:r>
                  </a:p>
                </p:txBody>
              </p:sp>
              <p:sp>
                <p:nvSpPr>
                  <p:cNvPr id="55" name="Rectangle: Rounded Corners 54">
                    <a:extLst>
                      <a:ext uri="{FF2B5EF4-FFF2-40B4-BE49-F238E27FC236}">
                        <a16:creationId xmlns:a16="http://schemas.microsoft.com/office/drawing/2014/main" id="{74BD2771-D93A-7CA0-5DC9-273D88E480A5}"/>
                      </a:ext>
                    </a:extLst>
                  </p:cNvPr>
                  <p:cNvSpPr/>
                  <p:nvPr/>
                </p:nvSpPr>
                <p:spPr>
                  <a:xfrm>
                    <a:off x="6109913" y="0"/>
                    <a:ext cx="1450361" cy="414437"/>
                  </a:xfrm>
                  <a:prstGeom prst="roundRect">
                    <a:avLst/>
                  </a:prstGeom>
                  <a:solidFill>
                    <a:srgbClr val="72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Bahnschrift SemiBold SemiConden." panose="020B0502040204020203" pitchFamily="34" charset="0"/>
                        <a:cs typeface="Calibri" panose="020F0502020204030204" pitchFamily="34" charset="0"/>
                      </a:rPr>
                      <a:t>Histogram</a:t>
                    </a:r>
                  </a:p>
                </p:txBody>
              </p:sp>
              <p:sp>
                <p:nvSpPr>
                  <p:cNvPr id="56" name="Rectangle: Rounded Corners 55">
                    <a:extLst>
                      <a:ext uri="{FF2B5EF4-FFF2-40B4-BE49-F238E27FC236}">
                        <a16:creationId xmlns:a16="http://schemas.microsoft.com/office/drawing/2014/main" id="{16110656-4153-ACAD-3BB0-AF299F982FA4}"/>
                      </a:ext>
                    </a:extLst>
                  </p:cNvPr>
                  <p:cNvSpPr/>
                  <p:nvPr/>
                </p:nvSpPr>
                <p:spPr>
                  <a:xfrm>
                    <a:off x="7560272" y="-8043"/>
                    <a:ext cx="1450361" cy="422480"/>
                  </a:xfrm>
                  <a:prstGeom prst="roundRect">
                    <a:avLst/>
                  </a:prstGeom>
                  <a:solidFill>
                    <a:srgbClr val="72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chemeClr val="bg1"/>
                        </a:solidFill>
                        <a:latin typeface="Bahnschrift SemiBold SemiConden." panose="020B0502040204020203" pitchFamily="34" charset="0"/>
                        <a:cs typeface="Calibri" panose="020F0502020204030204" pitchFamily="34" charset="0"/>
                      </a:rPr>
                      <a:t>Heatmap</a:t>
                    </a:r>
                  </a:p>
                </p:txBody>
              </p:sp>
              <p:sp>
                <p:nvSpPr>
                  <p:cNvPr id="58" name="Rectangle: Rounded Corners 57">
                    <a:extLst>
                      <a:ext uri="{FF2B5EF4-FFF2-40B4-BE49-F238E27FC236}">
                        <a16:creationId xmlns:a16="http://schemas.microsoft.com/office/drawing/2014/main" id="{BF81B9FC-4AF9-8245-B6A8-A5ED8ED88DCB}"/>
                      </a:ext>
                    </a:extLst>
                  </p:cNvPr>
                  <p:cNvSpPr/>
                  <p:nvPr/>
                </p:nvSpPr>
                <p:spPr>
                  <a:xfrm>
                    <a:off x="1758832" y="0"/>
                    <a:ext cx="1450360" cy="422480"/>
                  </a:xfrm>
                  <a:prstGeom prst="roundRect">
                    <a:avLst/>
                  </a:prstGeom>
                  <a:solidFill>
                    <a:srgbClr val="72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Bahnschrift SemiBold SemiConden." panose="020B0502040204020203" pitchFamily="34" charset="0"/>
                        <a:cs typeface="Calibri" panose="020F0502020204030204" pitchFamily="34" charset="0"/>
                      </a:rPr>
                      <a:t>Pie Plot</a:t>
                    </a:r>
                  </a:p>
                </p:txBody>
              </p:sp>
            </p:grpSp>
          </p:grpSp>
          <p:sp>
            <p:nvSpPr>
              <p:cNvPr id="60" name="Google Shape;365;p22">
                <a:extLst>
                  <a:ext uri="{FF2B5EF4-FFF2-40B4-BE49-F238E27FC236}">
                    <a16:creationId xmlns:a16="http://schemas.microsoft.com/office/drawing/2014/main" id="{734E9877-3C1C-4993-5BAB-46992AE3E9B5}"/>
                  </a:ext>
                </a:extLst>
              </p:cNvPr>
              <p:cNvSpPr txBox="1"/>
              <p:nvPr/>
            </p:nvSpPr>
            <p:spPr>
              <a:xfrm>
                <a:off x="703683" y="715861"/>
                <a:ext cx="5302975" cy="567500"/>
              </a:xfrm>
              <a:prstGeom prst="rect">
                <a:avLst/>
              </a:prstGeom>
              <a:noFill/>
              <a:ln>
                <a:noFill/>
              </a:ln>
            </p:spPr>
            <p:txBody>
              <a:bodyPr spcFirstLastPara="1" wrap="square" lIns="121900" tIns="121900" rIns="121900" bIns="121900" anchor="ctr" anchorCtr="0">
                <a:noAutofit/>
              </a:bodyPr>
              <a:lstStyle/>
              <a:p>
                <a:r>
                  <a:rPr lang="en-US" altLang="zh-CN" sz="4267" b="1" dirty="0">
                    <a:solidFill>
                      <a:srgbClr val="720C0C"/>
                    </a:solidFill>
                    <a:latin typeface="Fira Sans Extra Condensed"/>
                    <a:ea typeface="Fira Sans Extra Condensed"/>
                    <a:cs typeface="Fira Sans Extra Condensed"/>
                    <a:sym typeface="Fira Sans Extra Condensed"/>
                  </a:rPr>
                  <a:t>Kaggle </a:t>
                </a:r>
                <a:r>
                  <a:rPr lang="en-US" altLang="zh-CN" sz="2000" b="1" dirty="0">
                    <a:solidFill>
                      <a:srgbClr val="720C0C"/>
                    </a:solidFill>
                    <a:latin typeface="Fira Sans Extra Condensed"/>
                    <a:ea typeface="Fira Sans Extra Condensed"/>
                    <a:cs typeface="Fira Sans Extra Condensed"/>
                    <a:sym typeface="Fira Sans Extra Condensed"/>
                  </a:rPr>
                  <a:t>Featured Prediction Competition</a:t>
                </a:r>
                <a:endParaRPr sz="4267" b="1" dirty="0">
                  <a:solidFill>
                    <a:srgbClr val="720C0C"/>
                  </a:solidFill>
                  <a:latin typeface="Fira Sans Extra Condensed"/>
                  <a:ea typeface="Fira Sans Extra Condensed"/>
                  <a:cs typeface="Fira Sans Extra Condensed"/>
                  <a:sym typeface="Fira Sans Extra Condensed"/>
                </a:endParaRPr>
              </a:p>
            </p:txBody>
          </p:sp>
        </p:grpSp>
      </p:grpSp>
      <p:grpSp>
        <p:nvGrpSpPr>
          <p:cNvPr id="74" name="Group 73">
            <a:extLst>
              <a:ext uri="{FF2B5EF4-FFF2-40B4-BE49-F238E27FC236}">
                <a16:creationId xmlns:a16="http://schemas.microsoft.com/office/drawing/2014/main" id="{FFD019A0-CFA4-88A3-16B8-2CEA5A1DA82C}"/>
              </a:ext>
            </a:extLst>
          </p:cNvPr>
          <p:cNvGrpSpPr/>
          <p:nvPr/>
        </p:nvGrpSpPr>
        <p:grpSpPr>
          <a:xfrm>
            <a:off x="697270" y="1652297"/>
            <a:ext cx="5919080" cy="3300975"/>
            <a:chOff x="285145" y="2867163"/>
            <a:chExt cx="5919080" cy="3300975"/>
          </a:xfrm>
        </p:grpSpPr>
        <p:sp>
          <p:nvSpPr>
            <p:cNvPr id="72" name="Rectangle 71">
              <a:extLst>
                <a:ext uri="{FF2B5EF4-FFF2-40B4-BE49-F238E27FC236}">
                  <a16:creationId xmlns:a16="http://schemas.microsoft.com/office/drawing/2014/main" id="{DD248370-461E-094A-45EF-BCC04AD5E115}"/>
                </a:ext>
              </a:extLst>
            </p:cNvPr>
            <p:cNvSpPr/>
            <p:nvPr/>
          </p:nvSpPr>
          <p:spPr>
            <a:xfrm>
              <a:off x="285145" y="2867163"/>
              <a:ext cx="4883817" cy="33009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D7644D4B-5C32-DB13-D1F4-DC4FFB486E35}"/>
                </a:ext>
              </a:extLst>
            </p:cNvPr>
            <p:cNvGrpSpPr/>
            <p:nvPr/>
          </p:nvGrpSpPr>
          <p:grpSpPr>
            <a:xfrm>
              <a:off x="391241" y="3013932"/>
              <a:ext cx="5812984" cy="2979567"/>
              <a:chOff x="391241" y="3013932"/>
              <a:chExt cx="5812984" cy="2979567"/>
            </a:xfrm>
          </p:grpSpPr>
          <p:sp>
            <p:nvSpPr>
              <p:cNvPr id="21" name="Google Shape;365;p22">
                <a:extLst>
                  <a:ext uri="{FF2B5EF4-FFF2-40B4-BE49-F238E27FC236}">
                    <a16:creationId xmlns:a16="http://schemas.microsoft.com/office/drawing/2014/main" id="{C93142B8-252F-2DA7-C6DE-53816F8431F8}"/>
                  </a:ext>
                </a:extLst>
              </p:cNvPr>
              <p:cNvSpPr txBox="1"/>
              <p:nvPr/>
            </p:nvSpPr>
            <p:spPr>
              <a:xfrm>
                <a:off x="391241" y="3013932"/>
                <a:ext cx="5302975" cy="567500"/>
              </a:xfrm>
              <a:prstGeom prst="rect">
                <a:avLst/>
              </a:prstGeom>
              <a:noFill/>
              <a:ln>
                <a:noFill/>
              </a:ln>
            </p:spPr>
            <p:txBody>
              <a:bodyPr spcFirstLastPara="1" wrap="square" lIns="121900" tIns="121900" rIns="121900" bIns="121900" anchor="ctr" anchorCtr="0">
                <a:noAutofit/>
              </a:bodyPr>
              <a:lstStyle/>
              <a:p>
                <a:r>
                  <a:rPr lang="en-US" sz="4000" b="1" dirty="0">
                    <a:solidFill>
                      <a:srgbClr val="CF1F2C"/>
                    </a:solidFill>
                    <a:latin typeface="Fira Sans Extra Condensed"/>
                    <a:ea typeface="Fira Sans Extra Condensed"/>
                    <a:cs typeface="Fira Sans Extra Condensed"/>
                    <a:sym typeface="Fira Sans Extra Condensed"/>
                  </a:rPr>
                  <a:t>Insight</a:t>
                </a:r>
                <a:endParaRPr sz="4000" b="1" dirty="0">
                  <a:solidFill>
                    <a:srgbClr val="CF1F2C"/>
                  </a:solidFill>
                  <a:latin typeface="Fira Sans Extra Condensed"/>
                  <a:ea typeface="Fira Sans Extra Condensed"/>
                  <a:cs typeface="Fira Sans Extra Condensed"/>
                  <a:sym typeface="Fira Sans Extra Condensed"/>
                </a:endParaRPr>
              </a:p>
            </p:txBody>
          </p:sp>
          <p:sp>
            <p:nvSpPr>
              <p:cNvPr id="48" name="Google Shape;1390;p44">
                <a:extLst>
                  <a:ext uri="{FF2B5EF4-FFF2-40B4-BE49-F238E27FC236}">
                    <a16:creationId xmlns:a16="http://schemas.microsoft.com/office/drawing/2014/main" id="{E19F129F-258D-09DF-DC3D-E6AA218E6098}"/>
                  </a:ext>
                </a:extLst>
              </p:cNvPr>
              <p:cNvSpPr/>
              <p:nvPr/>
            </p:nvSpPr>
            <p:spPr>
              <a:xfrm>
                <a:off x="587982" y="3790036"/>
                <a:ext cx="203200" cy="203200"/>
              </a:xfrm>
              <a:prstGeom prst="ellipse">
                <a:avLst/>
              </a:prstGeom>
              <a:solidFill>
                <a:srgbClr val="E82C2C"/>
              </a:solidFill>
              <a:ln>
                <a:noFill/>
              </a:ln>
            </p:spPr>
            <p:txBody>
              <a:bodyPr spcFirstLastPara="1" wrap="square" lIns="121900" tIns="121900" rIns="121900" bIns="121900" anchor="ctr" anchorCtr="0">
                <a:noAutofit/>
              </a:bodyPr>
              <a:lstStyle/>
              <a:p>
                <a:endParaRPr sz="2400"/>
              </a:p>
            </p:txBody>
          </p:sp>
          <p:sp>
            <p:nvSpPr>
              <p:cNvPr id="49" name="TextBox 48">
                <a:extLst>
                  <a:ext uri="{FF2B5EF4-FFF2-40B4-BE49-F238E27FC236}">
                    <a16:creationId xmlns:a16="http://schemas.microsoft.com/office/drawing/2014/main" id="{D43CCE95-D0D5-D564-1D7C-672B3B648936}"/>
                  </a:ext>
                </a:extLst>
              </p:cNvPr>
              <p:cNvSpPr txBox="1"/>
              <p:nvPr/>
            </p:nvSpPr>
            <p:spPr>
              <a:xfrm>
                <a:off x="901250" y="3672223"/>
                <a:ext cx="5302975" cy="2321276"/>
              </a:xfrm>
              <a:prstGeom prst="rect">
                <a:avLst/>
              </a:prstGeom>
              <a:noFill/>
            </p:spPr>
            <p:txBody>
              <a:bodyPr wrap="square">
                <a:spAutoFit/>
              </a:bodyPr>
              <a:lstStyle/>
              <a:p>
                <a:pPr>
                  <a:lnSpc>
                    <a:spcPct val="150000"/>
                  </a:lnSpc>
                </a:pPr>
                <a:r>
                  <a:rPr lang="en-US" sz="1400" dirty="0">
                    <a:solidFill>
                      <a:srgbClr val="846E84"/>
                    </a:solidFill>
                    <a:latin typeface="Fira Sans Extra Condensed"/>
                    <a:ea typeface="Fira Sans Extra Condensed"/>
                    <a:cs typeface="Fira Sans Extra Condensed"/>
                    <a:sym typeface="Fira Sans Extra Condensed"/>
                  </a:rPr>
                  <a:t>90.5% loans – Cash loans</a:t>
                </a:r>
              </a:p>
              <a:p>
                <a:pPr>
                  <a:lnSpc>
                    <a:spcPct val="150000"/>
                  </a:lnSpc>
                </a:pPr>
                <a:r>
                  <a:rPr lang="en-US" sz="1400" dirty="0">
                    <a:solidFill>
                      <a:srgbClr val="846E84"/>
                    </a:solidFill>
                    <a:latin typeface="Fira Sans Extra Condensed"/>
                    <a:ea typeface="Fira Sans Extra Condensed"/>
                    <a:cs typeface="Fira Sans Extra Condensed"/>
                    <a:sym typeface="Fira Sans Extra Condensed"/>
                  </a:rPr>
                  <a:t>63.9% married applicants</a:t>
                </a:r>
              </a:p>
              <a:p>
                <a:pPr>
                  <a:lnSpc>
                    <a:spcPct val="150000"/>
                  </a:lnSpc>
                </a:pPr>
                <a:r>
                  <a:rPr lang="en-US" sz="1400" dirty="0">
                    <a:solidFill>
                      <a:srgbClr val="846E84"/>
                    </a:solidFill>
                    <a:latin typeface="Fira Sans Extra Condensed"/>
                    <a:ea typeface="Fira Sans Extra Condensed"/>
                    <a:cs typeface="Fira Sans Extra Condensed"/>
                    <a:sym typeface="Fira Sans Extra Condensed"/>
                  </a:rPr>
                  <a:t>18% Pensioner - 56% working</a:t>
                </a:r>
              </a:p>
              <a:p>
                <a:pPr>
                  <a:lnSpc>
                    <a:spcPct val="150000"/>
                  </a:lnSpc>
                </a:pPr>
                <a:r>
                  <a:rPr lang="en-US" sz="1400" dirty="0">
                    <a:solidFill>
                      <a:srgbClr val="846E84"/>
                    </a:solidFill>
                    <a:latin typeface="Fira Sans Extra Condensed"/>
                    <a:ea typeface="Fira Sans Extra Condensed"/>
                    <a:cs typeface="Fira Sans Extra Condensed"/>
                    <a:sym typeface="Fira Sans Extra Condensed"/>
                  </a:rPr>
                  <a:t>Top applicants – </a:t>
                </a:r>
              </a:p>
              <a:p>
                <a:pPr>
                  <a:lnSpc>
                    <a:spcPct val="150000"/>
                  </a:lnSpc>
                </a:pPr>
                <a:r>
                  <a:rPr lang="en-US" sz="1400" dirty="0">
                    <a:solidFill>
                      <a:srgbClr val="846E84"/>
                    </a:solidFill>
                    <a:latin typeface="Fira Sans Extra Condensed"/>
                    <a:ea typeface="Fira Sans Extra Condensed"/>
                    <a:cs typeface="Fira Sans Extra Condensed"/>
                    <a:sym typeface="Fira Sans Extra Condensed"/>
                  </a:rPr>
                  <a:t>Laborers 55K, Sales Staff 32K, Core staff 28K</a:t>
                </a:r>
              </a:p>
              <a:p>
                <a:pPr>
                  <a:lnSpc>
                    <a:spcPct val="150000"/>
                  </a:lnSpc>
                </a:pPr>
                <a:r>
                  <a:rPr lang="en-US" sz="1400" dirty="0">
                    <a:solidFill>
                      <a:srgbClr val="846E84"/>
                    </a:solidFill>
                    <a:latin typeface="Fira Sans Extra Condensed"/>
                    <a:ea typeface="Fira Sans Extra Condensed"/>
                    <a:cs typeface="Fira Sans Extra Condensed"/>
                    <a:sym typeface="Fira Sans Extra Condensed"/>
                  </a:rPr>
                  <a:t>Organizations types – </a:t>
                </a:r>
              </a:p>
              <a:p>
                <a:pPr>
                  <a:lnSpc>
                    <a:spcPct val="150000"/>
                  </a:lnSpc>
                </a:pPr>
                <a:r>
                  <a:rPr lang="en-US" sz="1400" dirty="0">
                    <a:solidFill>
                      <a:srgbClr val="846E84"/>
                    </a:solidFill>
                    <a:latin typeface="Fira Sans Extra Condensed"/>
                    <a:ea typeface="Fira Sans Extra Condensed"/>
                    <a:cs typeface="Fira Sans Extra Condensed"/>
                    <a:sym typeface="Fira Sans Extra Condensed"/>
                  </a:rPr>
                  <a:t>Business entity 68K, Self employed 38K, Medicine 11K</a:t>
                </a:r>
              </a:p>
            </p:txBody>
          </p:sp>
          <p:sp>
            <p:nvSpPr>
              <p:cNvPr id="62" name="Google Shape;1390;p44">
                <a:extLst>
                  <a:ext uri="{FF2B5EF4-FFF2-40B4-BE49-F238E27FC236}">
                    <a16:creationId xmlns:a16="http://schemas.microsoft.com/office/drawing/2014/main" id="{E930B813-21A4-6FDF-3622-0D6CD1AAD2B6}"/>
                  </a:ext>
                </a:extLst>
              </p:cNvPr>
              <p:cNvSpPr/>
              <p:nvPr/>
            </p:nvSpPr>
            <p:spPr>
              <a:xfrm>
                <a:off x="595015" y="4123461"/>
                <a:ext cx="203200" cy="203200"/>
              </a:xfrm>
              <a:prstGeom prst="ellipse">
                <a:avLst/>
              </a:prstGeom>
              <a:solidFill>
                <a:srgbClr val="E82C2C"/>
              </a:solidFill>
              <a:ln>
                <a:noFill/>
              </a:ln>
            </p:spPr>
            <p:txBody>
              <a:bodyPr spcFirstLastPara="1" wrap="square" lIns="121900" tIns="121900" rIns="121900" bIns="121900" anchor="ctr" anchorCtr="0">
                <a:noAutofit/>
              </a:bodyPr>
              <a:lstStyle/>
              <a:p>
                <a:endParaRPr sz="2400"/>
              </a:p>
            </p:txBody>
          </p:sp>
          <p:sp>
            <p:nvSpPr>
              <p:cNvPr id="63" name="Google Shape;1390;p44">
                <a:extLst>
                  <a:ext uri="{FF2B5EF4-FFF2-40B4-BE49-F238E27FC236}">
                    <a16:creationId xmlns:a16="http://schemas.microsoft.com/office/drawing/2014/main" id="{FC2E7497-D5C0-E2B4-6947-ED404A19A2D3}"/>
                  </a:ext>
                </a:extLst>
              </p:cNvPr>
              <p:cNvSpPr/>
              <p:nvPr/>
            </p:nvSpPr>
            <p:spPr>
              <a:xfrm>
                <a:off x="595015" y="4447688"/>
                <a:ext cx="203200" cy="203200"/>
              </a:xfrm>
              <a:prstGeom prst="ellipse">
                <a:avLst/>
              </a:prstGeom>
              <a:solidFill>
                <a:srgbClr val="E82C2C"/>
              </a:solidFill>
              <a:ln>
                <a:noFill/>
              </a:ln>
            </p:spPr>
            <p:txBody>
              <a:bodyPr spcFirstLastPara="1" wrap="square" lIns="121900" tIns="121900" rIns="121900" bIns="121900" anchor="ctr" anchorCtr="0">
                <a:noAutofit/>
              </a:bodyPr>
              <a:lstStyle/>
              <a:p>
                <a:endParaRPr sz="2400"/>
              </a:p>
            </p:txBody>
          </p:sp>
          <p:sp>
            <p:nvSpPr>
              <p:cNvPr id="65" name="Google Shape;1390;p44">
                <a:extLst>
                  <a:ext uri="{FF2B5EF4-FFF2-40B4-BE49-F238E27FC236}">
                    <a16:creationId xmlns:a16="http://schemas.microsoft.com/office/drawing/2014/main" id="{05A3BD89-21DE-A659-6837-58A28C4755F6}"/>
                  </a:ext>
                </a:extLst>
              </p:cNvPr>
              <p:cNvSpPr/>
              <p:nvPr/>
            </p:nvSpPr>
            <p:spPr>
              <a:xfrm>
                <a:off x="590266" y="4776527"/>
                <a:ext cx="203200" cy="203200"/>
              </a:xfrm>
              <a:prstGeom prst="ellipse">
                <a:avLst/>
              </a:prstGeom>
              <a:solidFill>
                <a:srgbClr val="E82C2C"/>
              </a:solidFill>
              <a:ln>
                <a:noFill/>
              </a:ln>
            </p:spPr>
            <p:txBody>
              <a:bodyPr spcFirstLastPara="1" wrap="square" lIns="121900" tIns="121900" rIns="121900" bIns="121900" anchor="ctr" anchorCtr="0">
                <a:noAutofit/>
              </a:bodyPr>
              <a:lstStyle/>
              <a:p>
                <a:endParaRPr sz="2400"/>
              </a:p>
            </p:txBody>
          </p:sp>
          <p:sp>
            <p:nvSpPr>
              <p:cNvPr id="66" name="Google Shape;1390;p44">
                <a:extLst>
                  <a:ext uri="{FF2B5EF4-FFF2-40B4-BE49-F238E27FC236}">
                    <a16:creationId xmlns:a16="http://schemas.microsoft.com/office/drawing/2014/main" id="{2E914B28-AA9C-E644-2F0C-E2A46EC652FB}"/>
                  </a:ext>
                </a:extLst>
              </p:cNvPr>
              <p:cNvSpPr/>
              <p:nvPr/>
            </p:nvSpPr>
            <p:spPr>
              <a:xfrm>
                <a:off x="597299" y="5109952"/>
                <a:ext cx="203200" cy="203200"/>
              </a:xfrm>
              <a:prstGeom prst="ellipse">
                <a:avLst/>
              </a:prstGeom>
              <a:solidFill>
                <a:srgbClr val="E82C2C"/>
              </a:solidFill>
              <a:ln>
                <a:noFill/>
              </a:ln>
            </p:spPr>
            <p:txBody>
              <a:bodyPr spcFirstLastPara="1" wrap="square" lIns="121900" tIns="121900" rIns="121900" bIns="121900" anchor="ctr" anchorCtr="0">
                <a:noAutofit/>
              </a:bodyPr>
              <a:lstStyle/>
              <a:p>
                <a:endParaRPr sz="2400"/>
              </a:p>
            </p:txBody>
          </p:sp>
          <p:sp>
            <p:nvSpPr>
              <p:cNvPr id="67" name="Google Shape;1390;p44">
                <a:extLst>
                  <a:ext uri="{FF2B5EF4-FFF2-40B4-BE49-F238E27FC236}">
                    <a16:creationId xmlns:a16="http://schemas.microsoft.com/office/drawing/2014/main" id="{F4349E12-2DC7-1F6E-4792-B601783A275A}"/>
                  </a:ext>
                </a:extLst>
              </p:cNvPr>
              <p:cNvSpPr/>
              <p:nvPr/>
            </p:nvSpPr>
            <p:spPr>
              <a:xfrm>
                <a:off x="597299" y="5434179"/>
                <a:ext cx="203200" cy="203200"/>
              </a:xfrm>
              <a:prstGeom prst="ellipse">
                <a:avLst/>
              </a:prstGeom>
              <a:solidFill>
                <a:srgbClr val="E82C2C"/>
              </a:solidFill>
              <a:ln>
                <a:noFill/>
              </a:ln>
            </p:spPr>
            <p:txBody>
              <a:bodyPr spcFirstLastPara="1" wrap="square" lIns="121900" tIns="121900" rIns="121900" bIns="121900" anchor="ctr" anchorCtr="0">
                <a:noAutofit/>
              </a:bodyPr>
              <a:lstStyle/>
              <a:p>
                <a:endParaRPr sz="2400"/>
              </a:p>
            </p:txBody>
          </p:sp>
          <p:sp>
            <p:nvSpPr>
              <p:cNvPr id="68" name="Google Shape;1390;p44">
                <a:extLst>
                  <a:ext uri="{FF2B5EF4-FFF2-40B4-BE49-F238E27FC236}">
                    <a16:creationId xmlns:a16="http://schemas.microsoft.com/office/drawing/2014/main" id="{F51C4818-0926-6A7B-8E67-B271B98B32E3}"/>
                  </a:ext>
                </a:extLst>
              </p:cNvPr>
              <p:cNvSpPr/>
              <p:nvPr/>
            </p:nvSpPr>
            <p:spPr>
              <a:xfrm>
                <a:off x="595015" y="5757271"/>
                <a:ext cx="203200" cy="203200"/>
              </a:xfrm>
              <a:prstGeom prst="ellipse">
                <a:avLst/>
              </a:prstGeom>
              <a:solidFill>
                <a:srgbClr val="E82C2C"/>
              </a:solidFill>
              <a:ln>
                <a:noFill/>
              </a:ln>
            </p:spPr>
            <p:txBody>
              <a:bodyPr spcFirstLastPara="1" wrap="square" lIns="121900" tIns="121900" rIns="121900" bIns="121900" anchor="ctr" anchorCtr="0">
                <a:noAutofit/>
              </a:bodyPr>
              <a:lstStyle/>
              <a:p>
                <a:endParaRPr sz="2400"/>
              </a:p>
            </p:txBody>
          </p:sp>
        </p:grpSp>
      </p:grpSp>
      <p:pic>
        <p:nvPicPr>
          <p:cNvPr id="76" name="Picture 75">
            <a:extLst>
              <a:ext uri="{FF2B5EF4-FFF2-40B4-BE49-F238E27FC236}">
                <a16:creationId xmlns:a16="http://schemas.microsoft.com/office/drawing/2014/main" id="{1388B8FB-56D1-96A2-74AB-62B49FCFB5D1}"/>
              </a:ext>
            </a:extLst>
          </p:cNvPr>
          <p:cNvPicPr>
            <a:picLocks noChangeAspect="1"/>
          </p:cNvPicPr>
          <p:nvPr/>
        </p:nvPicPr>
        <p:blipFill>
          <a:blip r:embed="rId4"/>
          <a:stretch>
            <a:fillRect/>
          </a:stretch>
        </p:blipFill>
        <p:spPr>
          <a:xfrm>
            <a:off x="12311389" y="1412236"/>
            <a:ext cx="6520129" cy="4087245"/>
          </a:xfrm>
          <a:prstGeom prst="rect">
            <a:avLst/>
          </a:prstGeom>
        </p:spPr>
      </p:pic>
      <p:pic>
        <p:nvPicPr>
          <p:cNvPr id="78" name="Picture 77">
            <a:extLst>
              <a:ext uri="{FF2B5EF4-FFF2-40B4-BE49-F238E27FC236}">
                <a16:creationId xmlns:a16="http://schemas.microsoft.com/office/drawing/2014/main" id="{CB6C9704-753C-CAAB-DEE4-EFC2F63C90E6}"/>
              </a:ext>
            </a:extLst>
          </p:cNvPr>
          <p:cNvPicPr>
            <a:picLocks noChangeAspect="1"/>
          </p:cNvPicPr>
          <p:nvPr/>
        </p:nvPicPr>
        <p:blipFill>
          <a:blip r:embed="rId5"/>
          <a:stretch>
            <a:fillRect/>
          </a:stretch>
        </p:blipFill>
        <p:spPr>
          <a:xfrm>
            <a:off x="13591811" y="1407218"/>
            <a:ext cx="6696439" cy="4087244"/>
          </a:xfrm>
          <a:prstGeom prst="rect">
            <a:avLst/>
          </a:prstGeom>
        </p:spPr>
      </p:pic>
      <p:grpSp>
        <p:nvGrpSpPr>
          <p:cNvPr id="98" name="Group 97">
            <a:extLst>
              <a:ext uri="{FF2B5EF4-FFF2-40B4-BE49-F238E27FC236}">
                <a16:creationId xmlns:a16="http://schemas.microsoft.com/office/drawing/2014/main" id="{5C0666C2-6B6D-CBD6-9E75-502E9CD17C1E}"/>
              </a:ext>
            </a:extLst>
          </p:cNvPr>
          <p:cNvGrpSpPr/>
          <p:nvPr/>
        </p:nvGrpSpPr>
        <p:grpSpPr>
          <a:xfrm>
            <a:off x="-5143280" y="1851887"/>
            <a:ext cx="5403223" cy="2965693"/>
            <a:chOff x="399196" y="-1909891"/>
            <a:chExt cx="5403223" cy="2965693"/>
          </a:xfrm>
        </p:grpSpPr>
        <p:grpSp>
          <p:nvGrpSpPr>
            <p:cNvPr id="79" name="Group 78">
              <a:extLst>
                <a:ext uri="{FF2B5EF4-FFF2-40B4-BE49-F238E27FC236}">
                  <a16:creationId xmlns:a16="http://schemas.microsoft.com/office/drawing/2014/main" id="{221BD10C-2B28-8D8F-C7F9-9F830A7D10CC}"/>
                </a:ext>
              </a:extLst>
            </p:cNvPr>
            <p:cNvGrpSpPr/>
            <p:nvPr/>
          </p:nvGrpSpPr>
          <p:grpSpPr>
            <a:xfrm>
              <a:off x="399196" y="-1909891"/>
              <a:ext cx="5403223" cy="2965693"/>
              <a:chOff x="391241" y="203200"/>
              <a:chExt cx="5403223" cy="2965693"/>
            </a:xfrm>
          </p:grpSpPr>
          <p:sp>
            <p:nvSpPr>
              <p:cNvPr id="80" name="Rectangle 79">
                <a:extLst>
                  <a:ext uri="{FF2B5EF4-FFF2-40B4-BE49-F238E27FC236}">
                    <a16:creationId xmlns:a16="http://schemas.microsoft.com/office/drawing/2014/main" id="{77DF79DF-8B66-3AC5-D779-A67A4CCFA77B}"/>
                  </a:ext>
                </a:extLst>
              </p:cNvPr>
              <p:cNvSpPr/>
              <p:nvPr/>
            </p:nvSpPr>
            <p:spPr>
              <a:xfrm>
                <a:off x="391241" y="203200"/>
                <a:ext cx="5102733" cy="29656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C4D6653B-61D7-5B88-8D8D-FCE0E50095E1}"/>
                  </a:ext>
                </a:extLst>
              </p:cNvPr>
              <p:cNvGrpSpPr/>
              <p:nvPr/>
            </p:nvGrpSpPr>
            <p:grpSpPr>
              <a:xfrm>
                <a:off x="491489" y="346747"/>
                <a:ext cx="5302975" cy="2607367"/>
                <a:chOff x="703683" y="715861"/>
                <a:chExt cx="5302975" cy="2607367"/>
              </a:xfrm>
            </p:grpSpPr>
            <p:grpSp>
              <p:nvGrpSpPr>
                <p:cNvPr id="82" name="Group 81">
                  <a:extLst>
                    <a:ext uri="{FF2B5EF4-FFF2-40B4-BE49-F238E27FC236}">
                      <a16:creationId xmlns:a16="http://schemas.microsoft.com/office/drawing/2014/main" id="{6E76FCB9-93B7-A500-2847-207461AF177A}"/>
                    </a:ext>
                  </a:extLst>
                </p:cNvPr>
                <p:cNvGrpSpPr/>
                <p:nvPr/>
              </p:nvGrpSpPr>
              <p:grpSpPr>
                <a:xfrm>
                  <a:off x="901776" y="1425371"/>
                  <a:ext cx="5102733" cy="1897857"/>
                  <a:chOff x="909149" y="2495666"/>
                  <a:chExt cx="5102733" cy="1897857"/>
                </a:xfrm>
              </p:grpSpPr>
              <p:sp>
                <p:nvSpPr>
                  <p:cNvPr id="84" name="TextBox 83">
                    <a:extLst>
                      <a:ext uri="{FF2B5EF4-FFF2-40B4-BE49-F238E27FC236}">
                        <a16:creationId xmlns:a16="http://schemas.microsoft.com/office/drawing/2014/main" id="{71C13C30-3BE5-3372-E9CA-145425B27D9B}"/>
                      </a:ext>
                    </a:extLst>
                  </p:cNvPr>
                  <p:cNvSpPr txBox="1"/>
                  <p:nvPr/>
                </p:nvSpPr>
                <p:spPr>
                  <a:xfrm>
                    <a:off x="1112349" y="2495666"/>
                    <a:ext cx="4899533" cy="307777"/>
                  </a:xfrm>
                  <a:prstGeom prst="rect">
                    <a:avLst/>
                  </a:prstGeom>
                  <a:noFill/>
                </p:spPr>
                <p:txBody>
                  <a:bodyPr wrap="square">
                    <a:spAutoFit/>
                  </a:bodyPr>
                  <a:lstStyle/>
                  <a:p>
                    <a:r>
                      <a:rPr lang="en-US" altLang="zh-CN" sz="1400" dirty="0">
                        <a:solidFill>
                          <a:srgbClr val="846E84"/>
                        </a:solidFill>
                        <a:latin typeface="Fira Sans Extra Condensed"/>
                        <a:ea typeface="Fira Sans Extra Condensed"/>
                        <a:cs typeface="Fira Sans Extra Condensed"/>
                        <a:sym typeface="Fira Sans Extra Condensed"/>
                      </a:rPr>
                      <a:t>Delayed to repayment</a:t>
                    </a:r>
                    <a:r>
                      <a:rPr lang="en-US" sz="1400" dirty="0">
                        <a:solidFill>
                          <a:srgbClr val="846E84"/>
                        </a:solidFill>
                        <a:latin typeface="Fira Sans Extra Condensed"/>
                        <a:ea typeface="Fira Sans Extra Condensed"/>
                        <a:cs typeface="Fira Sans Extra Condensed"/>
                        <a:sym typeface="Fira Sans Extra Condensed"/>
                      </a:rPr>
                      <a:t> curve skews towards younger end of range.</a:t>
                    </a:r>
                  </a:p>
                </p:txBody>
              </p:sp>
              <p:sp>
                <p:nvSpPr>
                  <p:cNvPr id="85" name="Google Shape;1386;p44">
                    <a:extLst>
                      <a:ext uri="{FF2B5EF4-FFF2-40B4-BE49-F238E27FC236}">
                        <a16:creationId xmlns:a16="http://schemas.microsoft.com/office/drawing/2014/main" id="{20424735-94E3-E7CD-5F39-41BAF49CE6C2}"/>
                      </a:ext>
                    </a:extLst>
                  </p:cNvPr>
                  <p:cNvSpPr/>
                  <p:nvPr/>
                </p:nvSpPr>
                <p:spPr>
                  <a:xfrm>
                    <a:off x="909149" y="2538468"/>
                    <a:ext cx="203200" cy="203200"/>
                  </a:xfrm>
                  <a:prstGeom prst="ellipse">
                    <a:avLst/>
                  </a:prstGeom>
                  <a:solidFill>
                    <a:srgbClr val="720C0C"/>
                  </a:solidFill>
                  <a:ln>
                    <a:noFill/>
                  </a:ln>
                </p:spPr>
                <p:txBody>
                  <a:bodyPr spcFirstLastPara="1" wrap="square" lIns="121900" tIns="121900" rIns="121900" bIns="121900" anchor="ctr" anchorCtr="0">
                    <a:noAutofit/>
                  </a:bodyPr>
                  <a:lstStyle/>
                  <a:p>
                    <a:endParaRPr sz="2400"/>
                  </a:p>
                </p:txBody>
              </p:sp>
              <p:sp>
                <p:nvSpPr>
                  <p:cNvPr id="86" name="Google Shape;1388;p44">
                    <a:extLst>
                      <a:ext uri="{FF2B5EF4-FFF2-40B4-BE49-F238E27FC236}">
                        <a16:creationId xmlns:a16="http://schemas.microsoft.com/office/drawing/2014/main" id="{DFC9FCF5-C1B3-C947-B75D-D88F90139C25}"/>
                      </a:ext>
                    </a:extLst>
                  </p:cNvPr>
                  <p:cNvSpPr/>
                  <p:nvPr/>
                </p:nvSpPr>
                <p:spPr>
                  <a:xfrm>
                    <a:off x="909149" y="3205536"/>
                    <a:ext cx="203200" cy="203200"/>
                  </a:xfrm>
                  <a:prstGeom prst="ellipse">
                    <a:avLst/>
                  </a:prstGeom>
                  <a:solidFill>
                    <a:srgbClr val="E82C2C"/>
                  </a:solidFill>
                  <a:ln>
                    <a:noFill/>
                  </a:ln>
                </p:spPr>
                <p:txBody>
                  <a:bodyPr spcFirstLastPara="1" wrap="square" lIns="121900" tIns="121900" rIns="121900" bIns="121900" anchor="ctr" anchorCtr="0">
                    <a:noAutofit/>
                  </a:bodyPr>
                  <a:lstStyle/>
                  <a:p>
                    <a:endParaRPr sz="2400"/>
                  </a:p>
                </p:txBody>
              </p:sp>
              <p:sp>
                <p:nvSpPr>
                  <p:cNvPr id="87" name="Google Shape;1390;p44">
                    <a:extLst>
                      <a:ext uri="{FF2B5EF4-FFF2-40B4-BE49-F238E27FC236}">
                        <a16:creationId xmlns:a16="http://schemas.microsoft.com/office/drawing/2014/main" id="{580D50B6-62B1-3AE2-C77C-C019A3BAD729}"/>
                      </a:ext>
                    </a:extLst>
                  </p:cNvPr>
                  <p:cNvSpPr/>
                  <p:nvPr/>
                </p:nvSpPr>
                <p:spPr>
                  <a:xfrm>
                    <a:off x="909149" y="2890307"/>
                    <a:ext cx="203200" cy="203200"/>
                  </a:xfrm>
                  <a:prstGeom prst="ellipse">
                    <a:avLst/>
                  </a:prstGeom>
                  <a:solidFill>
                    <a:srgbClr val="B81414"/>
                  </a:solidFill>
                  <a:ln>
                    <a:noFill/>
                  </a:ln>
                </p:spPr>
                <p:txBody>
                  <a:bodyPr spcFirstLastPara="1" wrap="square" lIns="121900" tIns="121900" rIns="121900" bIns="121900" anchor="ctr" anchorCtr="0">
                    <a:noAutofit/>
                  </a:bodyPr>
                  <a:lstStyle/>
                  <a:p>
                    <a:endParaRPr sz="2400"/>
                  </a:p>
                </p:txBody>
              </p:sp>
              <p:sp>
                <p:nvSpPr>
                  <p:cNvPr id="88" name="TextBox 87">
                    <a:extLst>
                      <a:ext uri="{FF2B5EF4-FFF2-40B4-BE49-F238E27FC236}">
                        <a16:creationId xmlns:a16="http://schemas.microsoft.com/office/drawing/2014/main" id="{A0B027B7-119C-4499-5663-4CD09AB5C13D}"/>
                      </a:ext>
                    </a:extLst>
                  </p:cNvPr>
                  <p:cNvSpPr txBox="1"/>
                  <p:nvPr/>
                </p:nvSpPr>
                <p:spPr>
                  <a:xfrm>
                    <a:off x="1112349" y="2828099"/>
                    <a:ext cx="4335951" cy="307777"/>
                  </a:xfrm>
                  <a:prstGeom prst="rect">
                    <a:avLst/>
                  </a:prstGeom>
                  <a:noFill/>
                </p:spPr>
                <p:txBody>
                  <a:bodyPr wrap="square">
                    <a:spAutoFit/>
                  </a:bodyPr>
                  <a:lstStyle/>
                  <a:p>
                    <a:r>
                      <a:rPr lang="en-US" sz="1400" dirty="0">
                        <a:solidFill>
                          <a:srgbClr val="846E84"/>
                        </a:solidFill>
                        <a:latin typeface="Fira Sans Extra Condensed"/>
                        <a:ea typeface="Fira Sans Extra Condensed"/>
                        <a:cs typeface="Fira Sans Extra Condensed"/>
                        <a:sym typeface="Fira Sans Extra Condensed"/>
                      </a:rPr>
                      <a:t>Cut AGE category into bins of 5 years each</a:t>
                    </a:r>
                  </a:p>
                </p:txBody>
              </p:sp>
              <p:sp>
                <p:nvSpPr>
                  <p:cNvPr id="89" name="TextBox 88">
                    <a:extLst>
                      <a:ext uri="{FF2B5EF4-FFF2-40B4-BE49-F238E27FC236}">
                        <a16:creationId xmlns:a16="http://schemas.microsoft.com/office/drawing/2014/main" id="{EC13B137-D2A3-8D03-D2C2-27E203C3C011}"/>
                      </a:ext>
                    </a:extLst>
                  </p:cNvPr>
                  <p:cNvSpPr txBox="1"/>
                  <p:nvPr/>
                </p:nvSpPr>
                <p:spPr>
                  <a:xfrm>
                    <a:off x="1119675" y="3135587"/>
                    <a:ext cx="4452985" cy="307777"/>
                  </a:xfrm>
                  <a:prstGeom prst="rect">
                    <a:avLst/>
                  </a:prstGeom>
                  <a:noFill/>
                </p:spPr>
                <p:txBody>
                  <a:bodyPr wrap="square">
                    <a:spAutoFit/>
                  </a:bodyPr>
                  <a:lstStyle/>
                  <a:p>
                    <a:r>
                      <a:rPr lang="en-US" sz="1400" dirty="0">
                        <a:solidFill>
                          <a:srgbClr val="846E84"/>
                        </a:solidFill>
                        <a:latin typeface="Fira Sans Extra Condensed"/>
                        <a:ea typeface="Fira Sans Extra Condensed"/>
                        <a:cs typeface="Fira Sans Extra Condensed"/>
                        <a:sym typeface="Fira Sans Extra Condensed"/>
                      </a:rPr>
                      <a:t>Calculating average value of the target</a:t>
                    </a:r>
                    <a:endParaRPr lang="en-US" sz="1400" u="sng" dirty="0">
                      <a:solidFill>
                        <a:srgbClr val="846E84"/>
                      </a:solidFill>
                      <a:latin typeface="Fira Sans Extra Condensed"/>
                      <a:ea typeface="Fira Sans Extra Condensed"/>
                      <a:cs typeface="Fira Sans Extra Condensed"/>
                      <a:sym typeface="Fira Sans Extra Condensed"/>
                    </a:endParaRPr>
                  </a:p>
                </p:txBody>
              </p:sp>
              <p:grpSp>
                <p:nvGrpSpPr>
                  <p:cNvPr id="90" name="Group 89">
                    <a:extLst>
                      <a:ext uri="{FF2B5EF4-FFF2-40B4-BE49-F238E27FC236}">
                        <a16:creationId xmlns:a16="http://schemas.microsoft.com/office/drawing/2014/main" id="{94C7452E-77D6-9437-5514-78334567C48A}"/>
                      </a:ext>
                    </a:extLst>
                  </p:cNvPr>
                  <p:cNvGrpSpPr/>
                  <p:nvPr/>
                </p:nvGrpSpPr>
                <p:grpSpPr>
                  <a:xfrm>
                    <a:off x="1799168" y="4064325"/>
                    <a:ext cx="2477172" cy="329198"/>
                    <a:chOff x="3209192" y="0"/>
                    <a:chExt cx="4597976" cy="422480"/>
                  </a:xfrm>
                </p:grpSpPr>
                <p:sp>
                  <p:nvSpPr>
                    <p:cNvPr id="91" name="Rectangle: Rounded Corners 90">
                      <a:extLst>
                        <a:ext uri="{FF2B5EF4-FFF2-40B4-BE49-F238E27FC236}">
                          <a16:creationId xmlns:a16="http://schemas.microsoft.com/office/drawing/2014/main" id="{FD8569DA-1E4E-4E68-AECD-2D5E31CAE419}"/>
                        </a:ext>
                      </a:extLst>
                    </p:cNvPr>
                    <p:cNvSpPr/>
                    <p:nvPr/>
                  </p:nvSpPr>
                  <p:spPr>
                    <a:xfrm>
                      <a:off x="3209192" y="0"/>
                      <a:ext cx="1450360" cy="422480"/>
                    </a:xfrm>
                    <a:prstGeom prst="roundRect">
                      <a:avLst/>
                    </a:prstGeom>
                    <a:solidFill>
                      <a:srgbClr val="72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Bahnschrift SemiBold SemiConden." panose="020B0502040204020203" pitchFamily="34" charset="0"/>
                          <a:cs typeface="Calibri" panose="020F0502020204030204" pitchFamily="34" charset="0"/>
                        </a:rPr>
                        <a:t>Area Plot</a:t>
                      </a:r>
                    </a:p>
                  </p:txBody>
                </p:sp>
                <p:sp>
                  <p:nvSpPr>
                    <p:cNvPr id="92" name="Rectangle: Rounded Corners 91">
                      <a:extLst>
                        <a:ext uri="{FF2B5EF4-FFF2-40B4-BE49-F238E27FC236}">
                          <a16:creationId xmlns:a16="http://schemas.microsoft.com/office/drawing/2014/main" id="{8E9356C2-340B-06A2-4B40-41AF236DC4FA}"/>
                        </a:ext>
                      </a:extLst>
                    </p:cNvPr>
                    <p:cNvSpPr/>
                    <p:nvPr/>
                  </p:nvSpPr>
                  <p:spPr>
                    <a:xfrm>
                      <a:off x="6356807" y="0"/>
                      <a:ext cx="1450361" cy="422480"/>
                    </a:xfrm>
                    <a:prstGeom prst="roundRect">
                      <a:avLst/>
                    </a:prstGeom>
                    <a:solidFill>
                      <a:srgbClr val="72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Bahnschrift SemiBold SemiConden." panose="020B0502040204020203" pitchFamily="34" charset="0"/>
                          <a:cs typeface="Calibri" panose="020F0502020204030204" pitchFamily="34" charset="0"/>
                        </a:rPr>
                        <a:t>Bar Plot</a:t>
                      </a:r>
                    </a:p>
                  </p:txBody>
                </p:sp>
              </p:grpSp>
            </p:grpSp>
            <p:sp>
              <p:nvSpPr>
                <p:cNvPr id="83" name="Google Shape;365;p22">
                  <a:extLst>
                    <a:ext uri="{FF2B5EF4-FFF2-40B4-BE49-F238E27FC236}">
                      <a16:creationId xmlns:a16="http://schemas.microsoft.com/office/drawing/2014/main" id="{C3278608-1451-40B0-94F6-11A5F5394DEB}"/>
                    </a:ext>
                  </a:extLst>
                </p:cNvPr>
                <p:cNvSpPr txBox="1"/>
                <p:nvPr/>
              </p:nvSpPr>
              <p:spPr>
                <a:xfrm>
                  <a:off x="703683" y="715861"/>
                  <a:ext cx="5302975" cy="567500"/>
                </a:xfrm>
                <a:prstGeom prst="rect">
                  <a:avLst/>
                </a:prstGeom>
                <a:noFill/>
                <a:ln>
                  <a:noFill/>
                </a:ln>
              </p:spPr>
              <p:txBody>
                <a:bodyPr spcFirstLastPara="1" wrap="square" lIns="121900" tIns="121900" rIns="121900" bIns="121900" anchor="ctr" anchorCtr="0">
                  <a:noAutofit/>
                </a:bodyPr>
                <a:lstStyle/>
                <a:p>
                  <a:r>
                    <a:rPr lang="en-US" altLang="zh-CN" sz="4267" b="1" dirty="0">
                      <a:solidFill>
                        <a:srgbClr val="ED878E"/>
                      </a:solidFill>
                      <a:latin typeface="Fira Sans Extra Condensed"/>
                      <a:ea typeface="Fira Sans Extra Condensed"/>
                      <a:cs typeface="Fira Sans Extra Condensed"/>
                      <a:sym typeface="Fira Sans Extra Condensed"/>
                    </a:rPr>
                    <a:t>Age </a:t>
                  </a:r>
                  <a:r>
                    <a:rPr lang="en-US" altLang="zh-CN" sz="2000" b="1" dirty="0">
                      <a:solidFill>
                        <a:srgbClr val="ED878E"/>
                      </a:solidFill>
                      <a:latin typeface="Fira Sans Extra Condensed"/>
                      <a:ea typeface="Fira Sans Extra Condensed"/>
                      <a:cs typeface="Fira Sans Extra Condensed"/>
                      <a:sym typeface="Fira Sans Extra Condensed"/>
                    </a:rPr>
                    <a:t>on repayment</a:t>
                  </a:r>
                  <a:endParaRPr sz="4267" b="1" dirty="0">
                    <a:solidFill>
                      <a:srgbClr val="ED878E"/>
                    </a:solidFill>
                    <a:latin typeface="Fira Sans Extra Condensed"/>
                    <a:ea typeface="Fira Sans Extra Condensed"/>
                    <a:cs typeface="Fira Sans Extra Condensed"/>
                    <a:sym typeface="Fira Sans Extra Condensed"/>
                  </a:endParaRPr>
                </a:p>
              </p:txBody>
            </p:sp>
          </p:grpSp>
        </p:grpSp>
        <p:sp>
          <p:nvSpPr>
            <p:cNvPr id="96" name="TextBox 95">
              <a:extLst>
                <a:ext uri="{FF2B5EF4-FFF2-40B4-BE49-F238E27FC236}">
                  <a16:creationId xmlns:a16="http://schemas.microsoft.com/office/drawing/2014/main" id="{4CB8E0B1-3ED4-111B-924E-79C8272EA2E5}"/>
                </a:ext>
              </a:extLst>
            </p:cNvPr>
            <p:cNvSpPr txBox="1"/>
            <p:nvPr/>
          </p:nvSpPr>
          <p:spPr>
            <a:xfrm>
              <a:off x="908063" y="-93063"/>
              <a:ext cx="4452985" cy="523220"/>
            </a:xfrm>
            <a:prstGeom prst="rect">
              <a:avLst/>
            </a:prstGeom>
            <a:noFill/>
          </p:spPr>
          <p:txBody>
            <a:bodyPr wrap="square">
              <a:spAutoFit/>
            </a:bodyPr>
            <a:lstStyle/>
            <a:p>
              <a:r>
                <a:rPr lang="en-US" sz="1400" dirty="0">
                  <a:solidFill>
                    <a:srgbClr val="846E84"/>
                  </a:solidFill>
                  <a:latin typeface="Fira Sans Extra Condensed"/>
                  <a:ea typeface="Fira Sans Extra Condensed"/>
                  <a:cs typeface="Fira Sans Extra Condensed"/>
                  <a:sym typeface="Fira Sans Extra Condensed"/>
                </a:rPr>
                <a:t>Rate of failure to repay is above 10% - youngest 3 groups,</a:t>
              </a:r>
            </a:p>
            <a:p>
              <a:r>
                <a:rPr lang="en-US" sz="1400" dirty="0">
                  <a:solidFill>
                    <a:srgbClr val="846E84"/>
                  </a:solidFill>
                  <a:latin typeface="Fira Sans Extra Condensed"/>
                  <a:ea typeface="Fira Sans Extra Condensed"/>
                  <a:cs typeface="Fira Sans Extra Condensed"/>
                  <a:sym typeface="Fira Sans Extra Condensed"/>
                </a:rPr>
                <a:t>Below 5% for the oldest age group in case</a:t>
              </a:r>
            </a:p>
          </p:txBody>
        </p:sp>
        <p:sp>
          <p:nvSpPr>
            <p:cNvPr id="97" name="Google Shape;1388;p44">
              <a:extLst>
                <a:ext uri="{FF2B5EF4-FFF2-40B4-BE49-F238E27FC236}">
                  <a16:creationId xmlns:a16="http://schemas.microsoft.com/office/drawing/2014/main" id="{112DFA37-4BCF-DF20-592F-3E68D5C2E59C}"/>
                </a:ext>
              </a:extLst>
            </p:cNvPr>
            <p:cNvSpPr/>
            <p:nvPr/>
          </p:nvSpPr>
          <p:spPr>
            <a:xfrm>
              <a:off x="697537" y="-13649"/>
              <a:ext cx="203200" cy="203200"/>
            </a:xfrm>
            <a:prstGeom prst="ellipse">
              <a:avLst/>
            </a:prstGeom>
            <a:solidFill>
              <a:srgbClr val="ED878E"/>
            </a:solidFill>
            <a:ln>
              <a:noFill/>
            </a:ln>
          </p:spPr>
          <p:txBody>
            <a:bodyPr spcFirstLastPara="1" wrap="square" lIns="121900" tIns="121900" rIns="121900" bIns="121900" anchor="ctr" anchorCtr="0">
              <a:noAutofit/>
            </a:bodyPr>
            <a:lstStyle/>
            <a:p>
              <a:endParaRPr sz="2400">
                <a:solidFill>
                  <a:srgbClr val="FEC2C2"/>
                </a:solidFill>
              </a:endParaRPr>
            </a:p>
          </p:txBody>
        </p:sp>
      </p:grpSp>
    </p:spTree>
    <p:extLst>
      <p:ext uri="{BB962C8B-B14F-4D97-AF65-F5344CB8AC3E}">
        <p14:creationId xmlns:p14="http://schemas.microsoft.com/office/powerpoint/2010/main" val="258642396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1"/>
                                        </p:tgtEl>
                                        <p:attrNameLst>
                                          <p:attrName>style.visibility</p:attrName>
                                        </p:attrNameLst>
                                      </p:cBhvr>
                                      <p:to>
                                        <p:strVal val="hidden"/>
                                      </p:to>
                                    </p:set>
                                  </p:childTnLst>
                                </p:cTn>
                              </p:par>
                              <p:par>
                                <p:cTn id="7" presetID="47"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animEffect transition="in" filter="fade">
                                      <p:cBhvr>
                                        <p:cTn id="9" dur="1000"/>
                                        <p:tgtEl>
                                          <p:spTgt spid="74"/>
                                        </p:tgtEl>
                                      </p:cBhvr>
                                    </p:animEffect>
                                    <p:anim calcmode="lin" valueType="num">
                                      <p:cBhvr>
                                        <p:cTn id="10" dur="1000" fill="hold"/>
                                        <p:tgtEl>
                                          <p:spTgt spid="74"/>
                                        </p:tgtEl>
                                        <p:attrNameLst>
                                          <p:attrName>ppt_x</p:attrName>
                                        </p:attrNameLst>
                                      </p:cBhvr>
                                      <p:tavLst>
                                        <p:tav tm="0">
                                          <p:val>
                                            <p:strVal val="#ppt_x"/>
                                          </p:val>
                                        </p:tav>
                                        <p:tav tm="100000">
                                          <p:val>
                                            <p:strVal val="#ppt_x"/>
                                          </p:val>
                                        </p:tav>
                                      </p:tavLst>
                                    </p:anim>
                                    <p:anim calcmode="lin" valueType="num">
                                      <p:cBhvr>
                                        <p:cTn id="11"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74"/>
                                        </p:tgtEl>
                                        <p:attrNameLst>
                                          <p:attrName>style.visibility</p:attrName>
                                        </p:attrNameLst>
                                      </p:cBhvr>
                                      <p:to>
                                        <p:strVal val="hidden"/>
                                      </p:to>
                                    </p:set>
                                  </p:childTnLst>
                                </p:cTn>
                              </p:par>
                              <p:par>
                                <p:cTn id="16" presetID="35" presetClass="path" presetSubtype="0" accel="50000" decel="50000" fill="hold" nodeType="withEffect">
                                  <p:stCondLst>
                                    <p:cond delay="0"/>
                                  </p:stCondLst>
                                  <p:childTnLst>
                                    <p:animMotion origin="layout" path="M -3.33333E-6 4.81481E-6 L -0.56145 -0.00301 " pathEditMode="relative" rAng="0" ptsTypes="AA">
                                      <p:cBhvr>
                                        <p:cTn id="17" dur="2000" fill="hold"/>
                                        <p:tgtEl>
                                          <p:spTgt spid="76"/>
                                        </p:tgtEl>
                                        <p:attrNameLst>
                                          <p:attrName>ppt_x</p:attrName>
                                          <p:attrName>ppt_y</p:attrName>
                                        </p:attrNameLst>
                                      </p:cBhvr>
                                      <p:rCtr x="-28073" y="-162"/>
                                    </p:animMotion>
                                  </p:childTnLst>
                                </p:cTn>
                              </p:par>
                              <p:par>
                                <p:cTn id="18" presetID="63" presetClass="path" presetSubtype="0" accel="50000" decel="50000" fill="hold" nodeType="withEffect">
                                  <p:stCondLst>
                                    <p:cond delay="0"/>
                                  </p:stCondLst>
                                  <p:childTnLst>
                                    <p:animMotion origin="layout" path="M 4.16667E-7 -2.59259E-6 L 0.45924 -0.00347 " pathEditMode="relative" rAng="0" ptsTypes="AA">
                                      <p:cBhvr>
                                        <p:cTn id="19" dur="2000" fill="hold"/>
                                        <p:tgtEl>
                                          <p:spTgt spid="98"/>
                                        </p:tgtEl>
                                        <p:attrNameLst>
                                          <p:attrName>ppt_x</p:attrName>
                                          <p:attrName>ppt_y</p:attrName>
                                        </p:attrNameLst>
                                      </p:cBhvr>
                                      <p:rCtr x="22956" y="-185"/>
                                    </p:animMotion>
                                  </p:childTnLst>
                                </p:cTn>
                              </p:par>
                            </p:childTnLst>
                          </p:cTn>
                        </p:par>
                      </p:childTnLst>
                    </p:cTn>
                  </p:par>
                  <p:par>
                    <p:cTn id="20" fill="hold">
                      <p:stCondLst>
                        <p:cond delay="indefinite"/>
                      </p:stCondLst>
                      <p:childTnLst>
                        <p:par>
                          <p:cTn id="21" fill="hold">
                            <p:stCondLst>
                              <p:cond delay="0"/>
                            </p:stCondLst>
                            <p:childTnLst>
                              <p:par>
                                <p:cTn id="22" presetID="35" presetClass="path" presetSubtype="0" accel="50000" decel="50000" fill="hold" nodeType="clickEffect">
                                  <p:stCondLst>
                                    <p:cond delay="0"/>
                                  </p:stCondLst>
                                  <p:childTnLst>
                                    <p:animMotion origin="layout" path="M -3.125E-6 7.40741E-7 L -0.67669 -0.00301 " pathEditMode="relative" rAng="0" ptsTypes="AA">
                                      <p:cBhvr>
                                        <p:cTn id="23" dur="2000" fill="hold"/>
                                        <p:tgtEl>
                                          <p:spTgt spid="78"/>
                                        </p:tgtEl>
                                        <p:attrNameLst>
                                          <p:attrName>ppt_x</p:attrName>
                                          <p:attrName>ppt_y</p:attrName>
                                        </p:attrNameLst>
                                      </p:cBhvr>
                                      <p:rCtr x="-33841"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014FB74-8D2A-48EE-71FC-440C0729864E}"/>
              </a:ext>
            </a:extLst>
          </p:cNvPr>
          <p:cNvSpPr/>
          <p:nvPr/>
        </p:nvSpPr>
        <p:spPr>
          <a:xfrm>
            <a:off x="637892" y="0"/>
            <a:ext cx="2435507" cy="6426010"/>
          </a:xfrm>
          <a:prstGeom prst="rect">
            <a:avLst/>
          </a:prstGeom>
          <a:solidFill>
            <a:srgbClr val="EB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CB0046-DB96-D1BB-72BF-6D99CDF006E8}"/>
              </a:ext>
            </a:extLst>
          </p:cNvPr>
          <p:cNvSpPr>
            <a:spLocks/>
          </p:cNvSpPr>
          <p:nvPr/>
        </p:nvSpPr>
        <p:spPr>
          <a:xfrm>
            <a:off x="0" y="0"/>
            <a:ext cx="640571" cy="6426010"/>
          </a:xfrm>
          <a:prstGeom prst="rect">
            <a:avLst/>
          </a:prstGeom>
          <a:solidFill>
            <a:srgbClr val="72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8">
            <a:extLst>
              <a:ext uri="{FF2B5EF4-FFF2-40B4-BE49-F238E27FC236}">
                <a16:creationId xmlns:a16="http://schemas.microsoft.com/office/drawing/2014/main" id="{FA90728B-E7BC-190F-A987-093E6B3C9ED0}"/>
              </a:ext>
            </a:extLst>
          </p:cNvPr>
          <p:cNvSpPr txBox="1">
            <a:spLocks/>
          </p:cNvSpPr>
          <p:nvPr/>
        </p:nvSpPr>
        <p:spPr>
          <a:xfrm rot="16200000">
            <a:off x="-1485725" y="2917454"/>
            <a:ext cx="3449876" cy="526426"/>
          </a:xfrm>
          <a:prstGeom prst="rect">
            <a:avLst/>
          </a:prstGeom>
          <a:noFill/>
        </p:spPr>
        <p:txBody>
          <a:bodyPr wrap="square" lIns="0" tIns="0" rIns="0" bIns="0" rtlCol="0" anchor="ctr">
            <a:spAutoFit/>
          </a:bodyPr>
          <a:lstStyle/>
          <a:p>
            <a:pPr algn="ctr">
              <a:lnSpc>
                <a:spcPct val="140000"/>
              </a:lnSpc>
            </a:pPr>
            <a:r>
              <a:rPr lang="en-US" altLang="zh-CN" sz="2800" dirty="0">
                <a:solidFill>
                  <a:schemeClr val="bg1"/>
                </a:solidFill>
                <a:latin typeface="Bahnschrift SemiBold SemiConden" panose="020B0502040204020203" pitchFamily="34" charset="0"/>
                <a:cs typeface="Calibri" panose="020F0502020204030204" pitchFamily="34" charset="0"/>
                <a:sym typeface="+mn-lt"/>
              </a:rPr>
              <a:t>Data Pre-processing</a:t>
            </a:r>
            <a:endParaRPr lang="zh-CN" altLang="en-US" sz="2800" dirty="0">
              <a:solidFill>
                <a:schemeClr val="bg1"/>
              </a:solidFill>
              <a:latin typeface="Bahnschrift SemiBold SemiConden" panose="020B0502040204020203" pitchFamily="34" charset="0"/>
              <a:cs typeface="Calibri" panose="020F0502020204030204" pitchFamily="34" charset="0"/>
              <a:sym typeface="+mn-lt"/>
            </a:endParaRPr>
          </a:p>
        </p:txBody>
      </p:sp>
      <p:sp>
        <p:nvSpPr>
          <p:cNvPr id="4" name="TextBox 3">
            <a:extLst>
              <a:ext uri="{FF2B5EF4-FFF2-40B4-BE49-F238E27FC236}">
                <a16:creationId xmlns:a16="http://schemas.microsoft.com/office/drawing/2014/main" id="{7732AFC8-8B0C-36AF-C098-F0DA88CC3ABB}"/>
              </a:ext>
            </a:extLst>
          </p:cNvPr>
          <p:cNvSpPr txBox="1"/>
          <p:nvPr/>
        </p:nvSpPr>
        <p:spPr>
          <a:xfrm>
            <a:off x="3199146" y="155215"/>
            <a:ext cx="8964545" cy="6004849"/>
          </a:xfrm>
          <a:prstGeom prst="rect">
            <a:avLst/>
          </a:prstGeom>
          <a:noFill/>
        </p:spPr>
        <p:txBody>
          <a:bodyPr wrap="square" rtlCol="0">
            <a:spAutoFit/>
          </a:bodyPr>
          <a:lstStyle/>
          <a:p>
            <a:pPr algn="l">
              <a:lnSpc>
                <a:spcPct val="150000"/>
              </a:lnSpc>
            </a:pPr>
            <a:r>
              <a:rPr lang="en-US" altLang="zh-CN" dirty="0">
                <a:solidFill>
                  <a:srgbClr val="720C0C"/>
                </a:solidFill>
                <a:latin typeface="Bahnschrift SemiBold SemiConden" panose="020B0502040204020203" pitchFamily="34" charset="0"/>
                <a:ea typeface="Calibri" panose="020F0502020204030204" pitchFamily="34" charset="0"/>
                <a:cs typeface="Calibri" panose="020F0502020204030204" pitchFamily="34" charset="0"/>
              </a:rPr>
              <a:t>Drop </a:t>
            </a:r>
            <a:r>
              <a:rPr lang="en-US" dirty="0">
                <a:solidFill>
                  <a:srgbClr val="720C0C"/>
                </a:solidFill>
                <a:latin typeface="Bahnschrift SemiBold SemiConden" panose="020B0502040204020203" pitchFamily="34" charset="0"/>
                <a:ea typeface="Calibri" panose="020F0502020204030204" pitchFamily="34" charset="0"/>
                <a:cs typeface="Calibri" panose="020F0502020204030204" pitchFamily="34" charset="0"/>
                <a:sym typeface="Fira Sans Extra Condensed"/>
              </a:rPr>
              <a:t>outsource features</a:t>
            </a:r>
          </a:p>
          <a:p>
            <a:pPr>
              <a:lnSpc>
                <a:spcPct val="150000"/>
              </a:lnSpc>
            </a:pPr>
            <a:r>
              <a:rPr lang="en-US" altLang="zh-CN" dirty="0">
                <a:solidFill>
                  <a:srgbClr val="720C0C"/>
                </a:solidFill>
                <a:latin typeface="Bahnschrift SemiBold SemiConden" panose="020B0502040204020203" pitchFamily="34" charset="0"/>
                <a:ea typeface="Calibri" panose="020F0502020204030204" pitchFamily="34" charset="0"/>
                <a:cs typeface="Calibri" panose="020F0502020204030204" pitchFamily="34" charset="0"/>
              </a:rPr>
              <a:t>Selecting relevant features a</a:t>
            </a:r>
            <a:r>
              <a:rPr lang="en-US" dirty="0">
                <a:solidFill>
                  <a:srgbClr val="720C0C"/>
                </a:solidFill>
                <a:latin typeface="Bahnschrift SemiBold SemiConden" panose="020B0502040204020203" pitchFamily="34" charset="0"/>
                <a:ea typeface="Calibri" panose="020F0502020204030204" pitchFamily="34" charset="0"/>
                <a:cs typeface="Calibri" panose="020F0502020204030204" pitchFamily="34" charset="0"/>
                <a:sym typeface="Fira Sans Extra Condensed"/>
              </a:rPr>
              <a:t>ccording to Heatmap’s correlation </a:t>
            </a:r>
            <a:r>
              <a:rPr lang="en-US" b="1" dirty="0">
                <a:solidFill>
                  <a:srgbClr val="720C0C"/>
                </a:solidFill>
                <a:latin typeface="Bahnschrift SemiBold SemiConden" panose="020B0502040204020203" pitchFamily="34" charset="0"/>
                <a:ea typeface="Calibri" panose="020F0502020204030204" pitchFamily="34" charset="0"/>
                <a:cs typeface="Calibri" panose="020F0502020204030204" pitchFamily="34" charset="0"/>
                <a:sym typeface="Fira Sans Extra Condensed"/>
              </a:rPr>
              <a:t>0 &lt; X &lt; 0.8</a:t>
            </a:r>
          </a:p>
          <a:p>
            <a:pPr algn="l">
              <a:lnSpc>
                <a:spcPct val="150000"/>
              </a:lnSpc>
            </a:pPr>
            <a:endParaRPr lang="en-US" altLang="zh-CN" dirty="0">
              <a:solidFill>
                <a:srgbClr val="720C0C"/>
              </a:solidFill>
              <a:latin typeface="Bahnschrift SemiBold SemiConden" panose="020B0502040204020203" pitchFamily="34" charset="0"/>
              <a:ea typeface="Calibri" panose="020F0502020204030204" pitchFamily="34" charset="0"/>
              <a:cs typeface="Calibri" panose="020F0502020204030204" pitchFamily="34" charset="0"/>
            </a:endParaRPr>
          </a:p>
          <a:p>
            <a:pPr algn="l">
              <a:lnSpc>
                <a:spcPct val="150000"/>
              </a:lnSpc>
            </a:pPr>
            <a:endParaRPr lang="en-US" altLang="zh-CN" dirty="0">
              <a:solidFill>
                <a:srgbClr val="720C0C"/>
              </a:solidFill>
              <a:latin typeface="Bahnschrift SemiBold SemiConden" panose="020B0502040204020203" pitchFamily="34" charset="0"/>
              <a:ea typeface="Calibri" panose="020F0502020204030204" pitchFamily="34" charset="0"/>
              <a:cs typeface="Calibri" panose="020F0502020204030204" pitchFamily="34" charset="0"/>
            </a:endParaRPr>
          </a:p>
          <a:p>
            <a:pPr>
              <a:lnSpc>
                <a:spcPct val="150000"/>
              </a:lnSpc>
            </a:pPr>
            <a:r>
              <a:rPr lang="en-US" dirty="0">
                <a:solidFill>
                  <a:srgbClr val="720C0C"/>
                </a:solidFill>
                <a:latin typeface="Bahnschrift SemiBold SemiConden" panose="020B0502040204020203" pitchFamily="34" charset="0"/>
                <a:ea typeface="Calibri" panose="020F0502020204030204" pitchFamily="34" charset="0"/>
                <a:cs typeface="Calibri" panose="020F0502020204030204" pitchFamily="34" charset="0"/>
                <a:sym typeface="Fira Sans Extra Condensed"/>
              </a:rPr>
              <a:t>61 columns has missing values</a:t>
            </a:r>
          </a:p>
          <a:p>
            <a:pPr>
              <a:lnSpc>
                <a:spcPct val="150000"/>
              </a:lnSpc>
            </a:pPr>
            <a:r>
              <a:rPr lang="en-US" dirty="0">
                <a:solidFill>
                  <a:srgbClr val="720C0C"/>
                </a:solidFill>
                <a:latin typeface="Bahnschrift SemiBold SemiConden" panose="020B0502040204020203" pitchFamily="34" charset="0"/>
                <a:ea typeface="Calibri" panose="020F0502020204030204" pitchFamily="34" charset="0"/>
                <a:cs typeface="Calibri" panose="020F0502020204030204" pitchFamily="34" charset="0"/>
                <a:sym typeface="Fira Sans Extra Condensed"/>
              </a:rPr>
              <a:t>22.4% missing observations</a:t>
            </a:r>
            <a:endParaRPr lang="en-US" altLang="zh-CN" dirty="0">
              <a:solidFill>
                <a:srgbClr val="720C0C"/>
              </a:solidFill>
              <a:latin typeface="Bahnschrift SemiBold SemiConden" panose="020B0502040204020203" pitchFamily="34" charset="0"/>
              <a:ea typeface="Calibri" panose="020F0502020204030204" pitchFamily="34" charset="0"/>
              <a:cs typeface="Calibri" panose="020F0502020204030204" pitchFamily="34" charset="0"/>
            </a:endParaRPr>
          </a:p>
          <a:p>
            <a:pPr algn="l"/>
            <a:endParaRPr lang="en-US" altLang="zh-CN" dirty="0">
              <a:solidFill>
                <a:srgbClr val="720C0C"/>
              </a:solidFill>
              <a:latin typeface="Bahnschrift SemiBold SemiConden" panose="020B0502040204020203" pitchFamily="34" charset="0"/>
              <a:ea typeface="Calibri" panose="020F0502020204030204" pitchFamily="34" charset="0"/>
              <a:cs typeface="Calibri" panose="020F0502020204030204" pitchFamily="34" charset="0"/>
              <a:sym typeface="Wingdings" panose="05000000000000000000" pitchFamily="2" charset="2"/>
            </a:endParaRPr>
          </a:p>
          <a:p>
            <a:pPr algn="l"/>
            <a:endParaRPr lang="en-US" altLang="zh-CN" dirty="0">
              <a:solidFill>
                <a:srgbClr val="720C0C"/>
              </a:solidFill>
              <a:latin typeface="Bahnschrift SemiBold SemiConden" panose="020B0502040204020203" pitchFamily="34" charset="0"/>
              <a:ea typeface="Calibri" panose="020F0502020204030204" pitchFamily="34" charset="0"/>
              <a:cs typeface="Calibri" panose="020F0502020204030204" pitchFamily="34" charset="0"/>
              <a:sym typeface="Wingdings" panose="05000000000000000000" pitchFamily="2" charset="2"/>
            </a:endParaRPr>
          </a:p>
          <a:p>
            <a:pPr algn="l">
              <a:lnSpc>
                <a:spcPct val="150000"/>
              </a:lnSpc>
            </a:pPr>
            <a:endParaRPr lang="en-US" altLang="zh-CN" dirty="0">
              <a:solidFill>
                <a:srgbClr val="720C0C"/>
              </a:solidFill>
              <a:latin typeface="Bahnschrift SemiBold SemiConden" panose="020B0502040204020203" pitchFamily="34" charset="0"/>
              <a:ea typeface="Calibri" panose="020F0502020204030204" pitchFamily="34" charset="0"/>
              <a:cs typeface="Calibri" panose="020F0502020204030204" pitchFamily="34" charset="0"/>
              <a:sym typeface="Wingdings" panose="05000000000000000000" pitchFamily="2" charset="2"/>
            </a:endParaRPr>
          </a:p>
          <a:p>
            <a:pPr algn="l">
              <a:lnSpc>
                <a:spcPct val="150000"/>
              </a:lnSpc>
            </a:pPr>
            <a:r>
              <a:rPr lang="en-US" altLang="zh-CN" dirty="0">
                <a:solidFill>
                  <a:srgbClr val="720C0C"/>
                </a:solidFill>
                <a:latin typeface="Bahnschrift SemiBold SemiConden" panose="020B0502040204020203" pitchFamily="34" charset="0"/>
                <a:ea typeface="Calibri" panose="020F0502020204030204" pitchFamily="34" charset="0"/>
                <a:cs typeface="Calibri" panose="020F0502020204030204" pitchFamily="34" charset="0"/>
              </a:rPr>
              <a:t>Negative values</a:t>
            </a:r>
          </a:p>
          <a:p>
            <a:pPr algn="l">
              <a:lnSpc>
                <a:spcPct val="150000"/>
              </a:lnSpc>
            </a:pPr>
            <a:r>
              <a:rPr lang="en-US" altLang="zh-CN" dirty="0">
                <a:solidFill>
                  <a:srgbClr val="720C0C"/>
                </a:solidFill>
                <a:latin typeface="Bahnschrift SemiBold SemiConden" panose="020B0502040204020203" pitchFamily="34" charset="0"/>
                <a:ea typeface="Calibri" panose="020F0502020204030204" pitchFamily="34" charset="0"/>
                <a:cs typeface="Calibri" panose="020F0502020204030204" pitchFamily="34" charset="0"/>
              </a:rPr>
              <a:t>Convert to positive years</a:t>
            </a:r>
          </a:p>
          <a:p>
            <a:pPr algn="l">
              <a:lnSpc>
                <a:spcPct val="150000"/>
              </a:lnSpc>
            </a:pPr>
            <a:endParaRPr lang="en-US" altLang="zh-CN" dirty="0">
              <a:solidFill>
                <a:srgbClr val="720C0C"/>
              </a:solidFill>
              <a:latin typeface="Bahnschrift SemiBold SemiConden" panose="020B0502040204020203" pitchFamily="34" charset="0"/>
              <a:ea typeface="Calibri" panose="020F0502020204030204" pitchFamily="34" charset="0"/>
              <a:cs typeface="Calibri" panose="020F0502020204030204" pitchFamily="34" charset="0"/>
            </a:endParaRPr>
          </a:p>
          <a:p>
            <a:pPr algn="l">
              <a:lnSpc>
                <a:spcPct val="150000"/>
              </a:lnSpc>
            </a:pPr>
            <a:endParaRPr lang="en-US" altLang="zh-CN" dirty="0">
              <a:solidFill>
                <a:srgbClr val="720C0C"/>
              </a:solidFill>
              <a:latin typeface="Bahnschrift SemiBold SemiConden" panose="020B0502040204020203" pitchFamily="34" charset="0"/>
              <a:ea typeface="Calibri" panose="020F0502020204030204" pitchFamily="34" charset="0"/>
              <a:cs typeface="Calibri" panose="020F0502020204030204" pitchFamily="34" charset="0"/>
            </a:endParaRPr>
          </a:p>
          <a:p>
            <a:pPr algn="l">
              <a:lnSpc>
                <a:spcPct val="150000"/>
              </a:lnSpc>
            </a:pPr>
            <a:r>
              <a:rPr lang="en-US" altLang="zh-CN" dirty="0">
                <a:solidFill>
                  <a:srgbClr val="720C0C"/>
                </a:solidFill>
                <a:latin typeface="Bahnschrift SemiBold SemiConden" panose="020B0502040204020203" pitchFamily="34" charset="0"/>
                <a:ea typeface="Calibri" panose="020F0502020204030204" pitchFamily="34" charset="0"/>
                <a:cs typeface="Calibri" panose="020F0502020204030204" pitchFamily="34" charset="0"/>
              </a:rPr>
              <a:t>Accuracy &amp; performance</a:t>
            </a:r>
          </a:p>
          <a:p>
            <a:pPr algn="l">
              <a:lnSpc>
                <a:spcPct val="150000"/>
              </a:lnSpc>
            </a:pPr>
            <a:r>
              <a:rPr lang="en-US" altLang="zh-CN" dirty="0">
                <a:solidFill>
                  <a:srgbClr val="720C0C"/>
                </a:solidFill>
                <a:latin typeface="Bahnschrift SemiBold SemiConden" panose="020B0502040204020203" pitchFamily="34" charset="0"/>
                <a:ea typeface="Calibri" panose="020F0502020204030204" pitchFamily="34" charset="0"/>
                <a:cs typeface="Calibri" panose="020F0502020204030204" pitchFamily="34" charset="0"/>
              </a:rPr>
              <a:t>Fetch complex relationship</a:t>
            </a:r>
          </a:p>
        </p:txBody>
      </p:sp>
      <p:sp>
        <p:nvSpPr>
          <p:cNvPr id="15" name="TextBox 14">
            <a:extLst>
              <a:ext uri="{FF2B5EF4-FFF2-40B4-BE49-F238E27FC236}">
                <a16:creationId xmlns:a16="http://schemas.microsoft.com/office/drawing/2014/main" id="{41732B55-9A8F-C280-742D-9DE6AABF4AD7}"/>
              </a:ext>
            </a:extLst>
          </p:cNvPr>
          <p:cNvSpPr txBox="1"/>
          <p:nvPr/>
        </p:nvSpPr>
        <p:spPr>
          <a:xfrm>
            <a:off x="606217" y="294915"/>
            <a:ext cx="2434855" cy="5632311"/>
          </a:xfrm>
          <a:prstGeom prst="rect">
            <a:avLst/>
          </a:prstGeom>
          <a:noFill/>
        </p:spPr>
        <p:txBody>
          <a:bodyPr wrap="square" rtlCol="0">
            <a:spAutoFit/>
          </a:bodyPr>
          <a:lstStyle/>
          <a:p>
            <a:pPr algn="ctr"/>
            <a:r>
              <a:rPr lang="en-US" altLang="zh-CN" dirty="0">
                <a:solidFill>
                  <a:schemeClr val="bg1"/>
                </a:solidFill>
                <a:latin typeface="Bahnschrift SemiBold SemiConden." panose="020B0502040204020203" pitchFamily="34" charset="0"/>
                <a:cs typeface="Calibri" panose="020F0502020204030204" pitchFamily="34" charset="0"/>
              </a:rPr>
              <a:t>Remove &amp; Selecting</a:t>
            </a:r>
          </a:p>
          <a:p>
            <a:pPr algn="ctr"/>
            <a:endParaRPr lang="en-US" altLang="zh-CN" dirty="0">
              <a:solidFill>
                <a:schemeClr val="bg1"/>
              </a:solidFill>
              <a:latin typeface="Bahnschrift SemiBold SemiConden." panose="020B0502040204020203" pitchFamily="34" charset="0"/>
              <a:cs typeface="Calibri" panose="020F0502020204030204" pitchFamily="34" charset="0"/>
            </a:endParaRPr>
          </a:p>
          <a:p>
            <a:pPr algn="ctr"/>
            <a:endParaRPr lang="en-US" altLang="zh-CN" dirty="0">
              <a:solidFill>
                <a:schemeClr val="bg1"/>
              </a:solidFill>
              <a:latin typeface="Bahnschrift SemiBold SemiConden." panose="020B0502040204020203" pitchFamily="34" charset="0"/>
              <a:cs typeface="Calibri" panose="020F0502020204030204" pitchFamily="34" charset="0"/>
            </a:endParaRPr>
          </a:p>
          <a:p>
            <a:pPr algn="ctr"/>
            <a:endParaRPr lang="en-US" altLang="zh-CN" dirty="0">
              <a:solidFill>
                <a:schemeClr val="bg1"/>
              </a:solidFill>
              <a:latin typeface="Bahnschrift SemiBold SemiConden." panose="020B0502040204020203" pitchFamily="34" charset="0"/>
              <a:cs typeface="Calibri" panose="020F0502020204030204" pitchFamily="34" charset="0"/>
            </a:endParaRPr>
          </a:p>
          <a:p>
            <a:pPr algn="ctr"/>
            <a:endParaRPr lang="en-US" altLang="zh-CN" dirty="0">
              <a:solidFill>
                <a:schemeClr val="bg1"/>
              </a:solidFill>
              <a:latin typeface="Bahnschrift SemiBold SemiConden." panose="020B0502040204020203" pitchFamily="34" charset="0"/>
              <a:cs typeface="Calibri" panose="020F0502020204030204" pitchFamily="34" charset="0"/>
            </a:endParaRPr>
          </a:p>
          <a:p>
            <a:pPr algn="ctr"/>
            <a:endParaRPr lang="en-US" altLang="zh-CN" dirty="0">
              <a:solidFill>
                <a:schemeClr val="bg1"/>
              </a:solidFill>
              <a:latin typeface="Bahnschrift SemiBold SemiConden." panose="020B0502040204020203" pitchFamily="34" charset="0"/>
              <a:cs typeface="Calibri" panose="020F0502020204030204" pitchFamily="34" charset="0"/>
            </a:endParaRPr>
          </a:p>
          <a:p>
            <a:pPr algn="ctr"/>
            <a:r>
              <a:rPr lang="en-US" altLang="zh-CN" dirty="0">
                <a:solidFill>
                  <a:schemeClr val="bg1"/>
                </a:solidFill>
                <a:latin typeface="Bahnschrift SemiBold SemiConden." panose="020B0502040204020203" pitchFamily="34" charset="0"/>
                <a:cs typeface="Calibri" panose="020F0502020204030204" pitchFamily="34" charset="0"/>
              </a:rPr>
              <a:t>Imputing Missing values with median values</a:t>
            </a:r>
          </a:p>
          <a:p>
            <a:pPr algn="ctr"/>
            <a:endParaRPr lang="en-US" altLang="zh-CN" dirty="0">
              <a:solidFill>
                <a:schemeClr val="bg1"/>
              </a:solidFill>
              <a:latin typeface="Bahnschrift SemiBold SemiConden." panose="020B0502040204020203" pitchFamily="34" charset="0"/>
              <a:cs typeface="Calibri" panose="020F0502020204030204" pitchFamily="34" charset="0"/>
            </a:endParaRPr>
          </a:p>
          <a:p>
            <a:pPr algn="ctr"/>
            <a:endParaRPr lang="en-US" altLang="zh-CN" dirty="0">
              <a:solidFill>
                <a:schemeClr val="bg1"/>
              </a:solidFill>
              <a:latin typeface="Bahnschrift SemiBold SemiConden." panose="020B0502040204020203" pitchFamily="34" charset="0"/>
              <a:cs typeface="Calibri" panose="020F0502020204030204" pitchFamily="34" charset="0"/>
            </a:endParaRPr>
          </a:p>
          <a:p>
            <a:pPr algn="ctr"/>
            <a:endParaRPr lang="en-US" altLang="zh-CN" dirty="0">
              <a:solidFill>
                <a:schemeClr val="bg1"/>
              </a:solidFill>
              <a:latin typeface="Bahnschrift SemiBold SemiConden." panose="020B0502040204020203" pitchFamily="34" charset="0"/>
              <a:cs typeface="Calibri" panose="020F0502020204030204" pitchFamily="34" charset="0"/>
            </a:endParaRPr>
          </a:p>
          <a:p>
            <a:pPr algn="ctr"/>
            <a:endParaRPr lang="en-US" altLang="zh-CN" dirty="0">
              <a:solidFill>
                <a:schemeClr val="bg1"/>
              </a:solidFill>
              <a:latin typeface="Bahnschrift SemiBold SemiConden." panose="020B0502040204020203" pitchFamily="34" charset="0"/>
              <a:cs typeface="Calibri" panose="020F0502020204030204" pitchFamily="34" charset="0"/>
            </a:endParaRPr>
          </a:p>
          <a:p>
            <a:pPr algn="ctr"/>
            <a:endParaRPr lang="en-US" altLang="zh-CN" dirty="0">
              <a:solidFill>
                <a:schemeClr val="bg1"/>
              </a:solidFill>
              <a:latin typeface="Bahnschrift SemiBold SemiConden." panose="020B0502040204020203" pitchFamily="34" charset="0"/>
              <a:cs typeface="Calibri" panose="020F0502020204030204" pitchFamily="34" charset="0"/>
            </a:endParaRPr>
          </a:p>
          <a:p>
            <a:pPr algn="ctr"/>
            <a:r>
              <a:rPr lang="en-US" altLang="zh-CN" dirty="0">
                <a:solidFill>
                  <a:schemeClr val="bg1"/>
                </a:solidFill>
                <a:latin typeface="Bahnschrift SemiBold SemiConden." panose="020B0502040204020203" pitchFamily="34" charset="0"/>
                <a:cs typeface="Calibri" panose="020F0502020204030204" pitchFamily="34" charset="0"/>
              </a:rPr>
              <a:t>Handling Outlier values</a:t>
            </a:r>
          </a:p>
          <a:p>
            <a:pPr algn="ctr"/>
            <a:endParaRPr lang="en-US" altLang="zh-CN" dirty="0">
              <a:solidFill>
                <a:schemeClr val="bg1"/>
              </a:solidFill>
              <a:latin typeface="Bahnschrift SemiBold SemiConden." panose="020B0502040204020203" pitchFamily="34" charset="0"/>
              <a:cs typeface="Calibri" panose="020F0502020204030204" pitchFamily="34" charset="0"/>
            </a:endParaRPr>
          </a:p>
          <a:p>
            <a:pPr algn="ctr"/>
            <a:endParaRPr lang="en-US" altLang="zh-CN" dirty="0">
              <a:solidFill>
                <a:schemeClr val="bg1"/>
              </a:solidFill>
              <a:latin typeface="Bahnschrift SemiBold SemiConden." panose="020B0502040204020203" pitchFamily="34" charset="0"/>
              <a:cs typeface="Calibri" panose="020F0502020204030204" pitchFamily="34" charset="0"/>
            </a:endParaRPr>
          </a:p>
          <a:p>
            <a:pPr algn="ctr"/>
            <a:endParaRPr lang="en-US" altLang="zh-CN" dirty="0">
              <a:solidFill>
                <a:schemeClr val="bg1"/>
              </a:solidFill>
              <a:latin typeface="Bahnschrift SemiBold SemiConden." panose="020B0502040204020203" pitchFamily="34" charset="0"/>
              <a:cs typeface="Calibri" panose="020F0502020204030204" pitchFamily="34" charset="0"/>
            </a:endParaRPr>
          </a:p>
          <a:p>
            <a:pPr algn="ctr"/>
            <a:endParaRPr lang="en-US" altLang="zh-CN" dirty="0">
              <a:solidFill>
                <a:schemeClr val="bg1"/>
              </a:solidFill>
              <a:latin typeface="Bahnschrift SemiBold SemiConden." panose="020B0502040204020203" pitchFamily="34" charset="0"/>
              <a:cs typeface="Calibri" panose="020F0502020204030204" pitchFamily="34" charset="0"/>
            </a:endParaRPr>
          </a:p>
          <a:p>
            <a:pPr algn="ctr"/>
            <a:endParaRPr lang="en-US" altLang="zh-CN" dirty="0">
              <a:solidFill>
                <a:schemeClr val="bg1"/>
              </a:solidFill>
              <a:latin typeface="Bahnschrift SemiBold SemiConden." panose="020B0502040204020203" pitchFamily="34" charset="0"/>
              <a:cs typeface="Calibri" panose="020F0502020204030204" pitchFamily="34" charset="0"/>
            </a:endParaRPr>
          </a:p>
          <a:p>
            <a:pPr algn="ctr"/>
            <a:r>
              <a:rPr lang="en-US" altLang="zh-CN" dirty="0">
                <a:solidFill>
                  <a:schemeClr val="bg1"/>
                </a:solidFill>
                <a:latin typeface="Bahnschrift SemiBold SemiConden." panose="020B0502040204020203" pitchFamily="34" charset="0"/>
                <a:cs typeface="Calibri" panose="020F0502020204030204" pitchFamily="34" charset="0"/>
              </a:rPr>
              <a:t>Creating new 9 features</a:t>
            </a:r>
          </a:p>
        </p:txBody>
      </p:sp>
      <p:grpSp>
        <p:nvGrpSpPr>
          <p:cNvPr id="2" name="Group 1">
            <a:extLst>
              <a:ext uri="{FF2B5EF4-FFF2-40B4-BE49-F238E27FC236}">
                <a16:creationId xmlns:a16="http://schemas.microsoft.com/office/drawing/2014/main" id="{C70611E2-D128-0571-E625-193304140E82}"/>
              </a:ext>
            </a:extLst>
          </p:cNvPr>
          <p:cNvGrpSpPr/>
          <p:nvPr/>
        </p:nvGrpSpPr>
        <p:grpSpPr>
          <a:xfrm>
            <a:off x="-24000" y="6426010"/>
            <a:ext cx="12216652" cy="431990"/>
            <a:chOff x="-24000" y="6426010"/>
            <a:chExt cx="12216652" cy="431990"/>
          </a:xfrm>
        </p:grpSpPr>
        <p:sp>
          <p:nvSpPr>
            <p:cNvPr id="3" name="Rectangle 2">
              <a:extLst>
                <a:ext uri="{FF2B5EF4-FFF2-40B4-BE49-F238E27FC236}">
                  <a16:creationId xmlns:a16="http://schemas.microsoft.com/office/drawing/2014/main" id="{0D230A0C-4B06-3FBB-248E-3B8786538B4A}"/>
                </a:ext>
              </a:extLst>
            </p:cNvPr>
            <p:cNvSpPr/>
            <p:nvPr/>
          </p:nvSpPr>
          <p:spPr>
            <a:xfrm>
              <a:off x="-2400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dirty="0">
                  <a:solidFill>
                    <a:srgbClr val="720C0C"/>
                  </a:solidFill>
                  <a:latin typeface="Bahnschrift SemiBold SemiConden"/>
                  <a:ea typeface="DengXian"/>
                  <a:cs typeface="Times New Roman"/>
                </a:rPr>
                <a:t>Background</a:t>
              </a:r>
              <a:endParaRPr lang="en-US" dirty="0">
                <a:solidFill>
                  <a:srgbClr val="720C0C"/>
                </a:solidFill>
                <a:latin typeface="Bahnschrift SemiBold SemiConden"/>
                <a:ea typeface="DengXian"/>
                <a:cs typeface="Times New Roman"/>
              </a:endParaRPr>
            </a:p>
          </p:txBody>
        </p:sp>
        <p:sp>
          <p:nvSpPr>
            <p:cNvPr id="5" name="Rectangle 4">
              <a:extLst>
                <a:ext uri="{FF2B5EF4-FFF2-40B4-BE49-F238E27FC236}">
                  <a16:creationId xmlns:a16="http://schemas.microsoft.com/office/drawing/2014/main" id="{9E9714DC-2A40-B382-397E-357920F605B2}"/>
                </a:ext>
              </a:extLst>
            </p:cNvPr>
            <p:cNvSpPr/>
            <p:nvPr/>
          </p:nvSpPr>
          <p:spPr>
            <a:xfrm>
              <a:off x="1977292"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Business Problem</a:t>
              </a:r>
            </a:p>
          </p:txBody>
        </p:sp>
        <p:sp>
          <p:nvSpPr>
            <p:cNvPr id="6" name="Rectangle 5">
              <a:extLst>
                <a:ext uri="{FF2B5EF4-FFF2-40B4-BE49-F238E27FC236}">
                  <a16:creationId xmlns:a16="http://schemas.microsoft.com/office/drawing/2014/main" id="{A2E7E702-B67A-1C2A-D90A-EEA1D74651F4}"/>
                </a:ext>
              </a:extLst>
            </p:cNvPr>
            <p:cNvSpPr/>
            <p:nvPr/>
          </p:nvSpPr>
          <p:spPr>
            <a:xfrm>
              <a:off x="3978584"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Stakeholders</a:t>
              </a:r>
            </a:p>
          </p:txBody>
        </p:sp>
        <p:sp>
          <p:nvSpPr>
            <p:cNvPr id="8" name="Rectangle 7">
              <a:extLst>
                <a:ext uri="{FF2B5EF4-FFF2-40B4-BE49-F238E27FC236}">
                  <a16:creationId xmlns:a16="http://schemas.microsoft.com/office/drawing/2014/main" id="{9AB77814-C440-C723-1427-B0171706F198}"/>
                </a:ext>
              </a:extLst>
            </p:cNvPr>
            <p:cNvSpPr/>
            <p:nvPr/>
          </p:nvSpPr>
          <p:spPr>
            <a:xfrm>
              <a:off x="5979876" y="6426010"/>
              <a:ext cx="2001292" cy="431990"/>
            </a:xfrm>
            <a:prstGeom prst="rect">
              <a:avLst/>
            </a:prstGeom>
            <a:solidFill>
              <a:srgbClr val="720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Bahnschrift SemiBold SemiConden" panose="020B0502040204020203" pitchFamily="34" charset="0"/>
                  <a:cs typeface="Calibri" panose="020F0502020204030204" pitchFamily="34" charset="0"/>
                </a:rPr>
                <a:t>Data</a:t>
              </a:r>
            </a:p>
          </p:txBody>
        </p:sp>
        <p:sp>
          <p:nvSpPr>
            <p:cNvPr id="9" name="Rectangle 8">
              <a:extLst>
                <a:ext uri="{FF2B5EF4-FFF2-40B4-BE49-F238E27FC236}">
                  <a16:creationId xmlns:a16="http://schemas.microsoft.com/office/drawing/2014/main" id="{B6885D92-C674-6082-38D4-F7797E199E40}"/>
                </a:ext>
              </a:extLst>
            </p:cNvPr>
            <p:cNvSpPr/>
            <p:nvPr/>
          </p:nvSpPr>
          <p:spPr>
            <a:xfrm>
              <a:off x="7981168" y="6426010"/>
              <a:ext cx="2209540"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Recommend Model</a:t>
              </a:r>
            </a:p>
          </p:txBody>
        </p:sp>
        <p:sp>
          <p:nvSpPr>
            <p:cNvPr id="10" name="Rectangle 9">
              <a:extLst>
                <a:ext uri="{FF2B5EF4-FFF2-40B4-BE49-F238E27FC236}">
                  <a16:creationId xmlns:a16="http://schemas.microsoft.com/office/drawing/2014/main" id="{9AC66D47-B5B3-1BD9-221B-AE242F6B166F}"/>
                </a:ext>
              </a:extLst>
            </p:cNvPr>
            <p:cNvSpPr/>
            <p:nvPr/>
          </p:nvSpPr>
          <p:spPr>
            <a:xfrm>
              <a:off x="1019136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Ethical Problems</a:t>
              </a:r>
            </a:p>
          </p:txBody>
        </p:sp>
      </p:grpSp>
      <p:pic>
        <p:nvPicPr>
          <p:cNvPr id="13" name="Picture 12">
            <a:extLst>
              <a:ext uri="{FF2B5EF4-FFF2-40B4-BE49-F238E27FC236}">
                <a16:creationId xmlns:a16="http://schemas.microsoft.com/office/drawing/2014/main" id="{BF82D65B-E9DC-85D2-BEF1-C3D0F13589E2}"/>
              </a:ext>
            </a:extLst>
          </p:cNvPr>
          <p:cNvPicPr>
            <a:picLocks noChangeAspect="1"/>
          </p:cNvPicPr>
          <p:nvPr/>
        </p:nvPicPr>
        <p:blipFill>
          <a:blip r:embed="rId3"/>
          <a:stretch>
            <a:fillRect/>
          </a:stretch>
        </p:blipFill>
        <p:spPr>
          <a:xfrm>
            <a:off x="6113226" y="3564686"/>
            <a:ext cx="6085124" cy="790575"/>
          </a:xfrm>
          <a:prstGeom prst="rect">
            <a:avLst/>
          </a:prstGeom>
        </p:spPr>
      </p:pic>
      <p:pic>
        <p:nvPicPr>
          <p:cNvPr id="17" name="Picture 16">
            <a:extLst>
              <a:ext uri="{FF2B5EF4-FFF2-40B4-BE49-F238E27FC236}">
                <a16:creationId xmlns:a16="http://schemas.microsoft.com/office/drawing/2014/main" id="{8CF569E6-EA5D-D668-89BF-63BB2733C48B}"/>
              </a:ext>
            </a:extLst>
          </p:cNvPr>
          <p:cNvPicPr>
            <a:picLocks noChangeAspect="1"/>
          </p:cNvPicPr>
          <p:nvPr/>
        </p:nvPicPr>
        <p:blipFill>
          <a:blip r:embed="rId4"/>
          <a:stretch>
            <a:fillRect/>
          </a:stretch>
        </p:blipFill>
        <p:spPr>
          <a:xfrm>
            <a:off x="6100527" y="4666600"/>
            <a:ext cx="5805724" cy="1657809"/>
          </a:xfrm>
          <a:prstGeom prst="rect">
            <a:avLst/>
          </a:prstGeom>
        </p:spPr>
      </p:pic>
      <p:pic>
        <p:nvPicPr>
          <p:cNvPr id="53" name="Picture 52">
            <a:extLst>
              <a:ext uri="{FF2B5EF4-FFF2-40B4-BE49-F238E27FC236}">
                <a16:creationId xmlns:a16="http://schemas.microsoft.com/office/drawing/2014/main" id="{B5A54C9B-5A5C-931C-7B07-648C646744F7}"/>
              </a:ext>
            </a:extLst>
          </p:cNvPr>
          <p:cNvPicPr>
            <a:picLocks noChangeAspect="1"/>
          </p:cNvPicPr>
          <p:nvPr/>
        </p:nvPicPr>
        <p:blipFill>
          <a:blip r:embed="rId5"/>
          <a:stretch>
            <a:fillRect/>
          </a:stretch>
        </p:blipFill>
        <p:spPr>
          <a:xfrm>
            <a:off x="6170376" y="1578814"/>
            <a:ext cx="4370624" cy="1572932"/>
          </a:xfrm>
          <a:prstGeom prst="rect">
            <a:avLst/>
          </a:prstGeom>
        </p:spPr>
      </p:pic>
    </p:spTree>
    <p:extLst>
      <p:ext uri="{BB962C8B-B14F-4D97-AF65-F5344CB8AC3E}">
        <p14:creationId xmlns:p14="http://schemas.microsoft.com/office/powerpoint/2010/main" val="260145121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DCBEB0E-D855-E0B6-43C0-790C0260DC62}"/>
              </a:ext>
            </a:extLst>
          </p:cNvPr>
          <p:cNvGrpSpPr/>
          <p:nvPr/>
        </p:nvGrpSpPr>
        <p:grpSpPr>
          <a:xfrm>
            <a:off x="0" y="1"/>
            <a:ext cx="12192000" cy="1097874"/>
            <a:chOff x="0" y="1"/>
            <a:chExt cx="12192000" cy="1097874"/>
          </a:xfrm>
        </p:grpSpPr>
        <p:sp>
          <p:nvSpPr>
            <p:cNvPr id="3" name="Rectangle 2">
              <a:extLst>
                <a:ext uri="{FF2B5EF4-FFF2-40B4-BE49-F238E27FC236}">
                  <a16:creationId xmlns:a16="http://schemas.microsoft.com/office/drawing/2014/main" id="{702020EF-F4BF-9E69-B00C-B58A2261F047}"/>
                </a:ext>
              </a:extLst>
            </p:cNvPr>
            <p:cNvSpPr>
              <a:spLocks/>
            </p:cNvSpPr>
            <p:nvPr/>
          </p:nvSpPr>
          <p:spPr>
            <a:xfrm>
              <a:off x="0" y="1"/>
              <a:ext cx="12192000" cy="1097874"/>
            </a:xfrm>
            <a:prstGeom prst="rect">
              <a:avLst/>
            </a:prstGeom>
            <a:solidFill>
              <a:srgbClr val="72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8">
              <a:extLst>
                <a:ext uri="{FF2B5EF4-FFF2-40B4-BE49-F238E27FC236}">
                  <a16:creationId xmlns:a16="http://schemas.microsoft.com/office/drawing/2014/main" id="{E6EE0B35-E7D5-C411-3D54-953E13EFB309}"/>
                </a:ext>
              </a:extLst>
            </p:cNvPr>
            <p:cNvSpPr txBox="1"/>
            <p:nvPr/>
          </p:nvSpPr>
          <p:spPr>
            <a:xfrm>
              <a:off x="2496000" y="287894"/>
              <a:ext cx="7344000" cy="526426"/>
            </a:xfrm>
            <a:prstGeom prst="rect">
              <a:avLst/>
            </a:prstGeom>
            <a:noFill/>
          </p:spPr>
          <p:txBody>
            <a:bodyPr wrap="square" lIns="0" tIns="0" rIns="0" bIns="0" rtlCol="0" anchor="ctr">
              <a:spAutoFit/>
            </a:bodyPr>
            <a:lstStyle/>
            <a:p>
              <a:pPr algn="ctr">
                <a:lnSpc>
                  <a:spcPct val="140000"/>
                </a:lnSpc>
              </a:pPr>
              <a:r>
                <a:rPr lang="en-US" altLang="zh-CN" sz="2800" b="1" dirty="0">
                  <a:solidFill>
                    <a:schemeClr val="bg1"/>
                  </a:solidFill>
                  <a:latin typeface="Bahnschrift SemiBold SemiConden."/>
                  <a:cs typeface="Calibri"/>
                  <a:sym typeface="+mn-lt"/>
                </a:rPr>
                <a:t>BEFORE                                                            AFTER</a:t>
              </a:r>
              <a:endParaRPr lang="zh-CN" altLang="en-US" sz="2800" b="1" dirty="0">
                <a:solidFill>
                  <a:schemeClr val="bg1"/>
                </a:solidFill>
                <a:latin typeface="Bahnschrift SemiBold SemiConden."/>
                <a:cs typeface="Calibri"/>
              </a:endParaRPr>
            </a:p>
          </p:txBody>
        </p:sp>
      </p:grpSp>
      <p:grpSp>
        <p:nvGrpSpPr>
          <p:cNvPr id="55" name="Group 54">
            <a:extLst>
              <a:ext uri="{FF2B5EF4-FFF2-40B4-BE49-F238E27FC236}">
                <a16:creationId xmlns:a16="http://schemas.microsoft.com/office/drawing/2014/main" id="{5EF51B3E-AF68-22B1-7AD0-A84971B7B3E0}"/>
              </a:ext>
            </a:extLst>
          </p:cNvPr>
          <p:cNvGrpSpPr/>
          <p:nvPr/>
        </p:nvGrpSpPr>
        <p:grpSpPr>
          <a:xfrm>
            <a:off x="-24000" y="6426010"/>
            <a:ext cx="12216652" cy="431990"/>
            <a:chOff x="-24000" y="6426010"/>
            <a:chExt cx="12216652" cy="431990"/>
          </a:xfrm>
        </p:grpSpPr>
        <p:sp>
          <p:nvSpPr>
            <p:cNvPr id="49" name="Rectangle 48">
              <a:extLst>
                <a:ext uri="{FF2B5EF4-FFF2-40B4-BE49-F238E27FC236}">
                  <a16:creationId xmlns:a16="http://schemas.microsoft.com/office/drawing/2014/main" id="{F2BF6487-210B-9864-EE81-41AA3251FB6B}"/>
                </a:ext>
              </a:extLst>
            </p:cNvPr>
            <p:cNvSpPr/>
            <p:nvPr/>
          </p:nvSpPr>
          <p:spPr>
            <a:xfrm>
              <a:off x="-24000" y="6426010"/>
              <a:ext cx="2001292" cy="431990"/>
            </a:xfrm>
            <a:prstGeom prst="rect">
              <a:avLst/>
            </a:prstGeom>
            <a:solidFill>
              <a:srgbClr val="720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latin typeface="Bahnschrift SemiBold SemiConden" panose="020B0502040204020203" pitchFamily="34" charset="0"/>
                  <a:cs typeface="Calibri" panose="020F0502020204030204" pitchFamily="34" charset="0"/>
                </a:rPr>
                <a:t>Background</a:t>
              </a:r>
              <a:endParaRPr lang="en-US" b="1">
                <a:solidFill>
                  <a:schemeClr val="bg1"/>
                </a:solidFill>
                <a:latin typeface="Bahnschrift SemiBold SemiConden" panose="020B0502040204020203" pitchFamily="34" charset="0"/>
                <a:cs typeface="Calibri" panose="020F0502020204030204" pitchFamily="34" charset="0"/>
              </a:endParaRPr>
            </a:p>
          </p:txBody>
        </p:sp>
        <p:sp>
          <p:nvSpPr>
            <p:cNvPr id="50" name="Rectangle 49">
              <a:extLst>
                <a:ext uri="{FF2B5EF4-FFF2-40B4-BE49-F238E27FC236}">
                  <a16:creationId xmlns:a16="http://schemas.microsoft.com/office/drawing/2014/main" id="{CD43EDFA-04D8-B11E-7C7A-E019C4E5E314}"/>
                </a:ext>
              </a:extLst>
            </p:cNvPr>
            <p:cNvSpPr/>
            <p:nvPr/>
          </p:nvSpPr>
          <p:spPr>
            <a:xfrm>
              <a:off x="1977292"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Business Problem</a:t>
              </a:r>
              <a:endParaRPr lang="en-US">
                <a:solidFill>
                  <a:srgbClr val="720C0C"/>
                </a:solidFill>
              </a:endParaRPr>
            </a:p>
          </p:txBody>
        </p:sp>
        <p:sp>
          <p:nvSpPr>
            <p:cNvPr id="51" name="Rectangle 50">
              <a:extLst>
                <a:ext uri="{FF2B5EF4-FFF2-40B4-BE49-F238E27FC236}">
                  <a16:creationId xmlns:a16="http://schemas.microsoft.com/office/drawing/2014/main" id="{52C62E6B-34F9-B930-A3FA-895FDE36ED73}"/>
                </a:ext>
              </a:extLst>
            </p:cNvPr>
            <p:cNvSpPr/>
            <p:nvPr/>
          </p:nvSpPr>
          <p:spPr>
            <a:xfrm>
              <a:off x="3978584"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Stakeholders</a:t>
              </a:r>
            </a:p>
          </p:txBody>
        </p:sp>
        <p:sp>
          <p:nvSpPr>
            <p:cNvPr id="52" name="Rectangle 51">
              <a:extLst>
                <a:ext uri="{FF2B5EF4-FFF2-40B4-BE49-F238E27FC236}">
                  <a16:creationId xmlns:a16="http://schemas.microsoft.com/office/drawing/2014/main" id="{B04AA7FA-12A9-92B0-79BD-38E57B91B5CA}"/>
                </a:ext>
              </a:extLst>
            </p:cNvPr>
            <p:cNvSpPr/>
            <p:nvPr/>
          </p:nvSpPr>
          <p:spPr>
            <a:xfrm>
              <a:off x="5979876"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Data</a:t>
              </a:r>
            </a:p>
          </p:txBody>
        </p:sp>
        <p:sp>
          <p:nvSpPr>
            <p:cNvPr id="53" name="Rectangle 52">
              <a:extLst>
                <a:ext uri="{FF2B5EF4-FFF2-40B4-BE49-F238E27FC236}">
                  <a16:creationId xmlns:a16="http://schemas.microsoft.com/office/drawing/2014/main" id="{CB4D68E1-54B4-B8F1-829A-D052459C1088}"/>
                </a:ext>
              </a:extLst>
            </p:cNvPr>
            <p:cNvSpPr/>
            <p:nvPr/>
          </p:nvSpPr>
          <p:spPr>
            <a:xfrm>
              <a:off x="7981168" y="6426010"/>
              <a:ext cx="2209540"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Recommend Model</a:t>
              </a:r>
            </a:p>
          </p:txBody>
        </p:sp>
        <p:sp>
          <p:nvSpPr>
            <p:cNvPr id="54" name="Rectangle 53">
              <a:extLst>
                <a:ext uri="{FF2B5EF4-FFF2-40B4-BE49-F238E27FC236}">
                  <a16:creationId xmlns:a16="http://schemas.microsoft.com/office/drawing/2014/main" id="{E8364DDE-3C83-BA38-552A-00EE197D45CD}"/>
                </a:ext>
              </a:extLst>
            </p:cNvPr>
            <p:cNvSpPr/>
            <p:nvPr/>
          </p:nvSpPr>
          <p:spPr>
            <a:xfrm>
              <a:off x="1019136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Ethical Problems</a:t>
              </a:r>
            </a:p>
          </p:txBody>
        </p:sp>
      </p:grpSp>
      <p:grpSp>
        <p:nvGrpSpPr>
          <p:cNvPr id="2" name="Group 1">
            <a:extLst>
              <a:ext uri="{FF2B5EF4-FFF2-40B4-BE49-F238E27FC236}">
                <a16:creationId xmlns:a16="http://schemas.microsoft.com/office/drawing/2014/main" id="{EB9A396D-0E63-E66E-5C53-64F39B71A459}"/>
              </a:ext>
            </a:extLst>
          </p:cNvPr>
          <p:cNvGrpSpPr/>
          <p:nvPr/>
        </p:nvGrpSpPr>
        <p:grpSpPr>
          <a:xfrm>
            <a:off x="-24000" y="6426010"/>
            <a:ext cx="12216652" cy="431990"/>
            <a:chOff x="-24000" y="6426010"/>
            <a:chExt cx="12216652" cy="431990"/>
          </a:xfrm>
        </p:grpSpPr>
        <p:sp>
          <p:nvSpPr>
            <p:cNvPr id="4" name="Rectangle 3">
              <a:extLst>
                <a:ext uri="{FF2B5EF4-FFF2-40B4-BE49-F238E27FC236}">
                  <a16:creationId xmlns:a16="http://schemas.microsoft.com/office/drawing/2014/main" id="{6B89B8FF-C828-F1B9-9111-976CFA6CE792}"/>
                </a:ext>
              </a:extLst>
            </p:cNvPr>
            <p:cNvSpPr/>
            <p:nvPr/>
          </p:nvSpPr>
          <p:spPr>
            <a:xfrm>
              <a:off x="-2400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a:solidFill>
                    <a:srgbClr val="720C0C"/>
                  </a:solidFill>
                  <a:latin typeface="Bahnschrift SemiBold SemiConden"/>
                  <a:ea typeface="DengXian"/>
                  <a:cs typeface="Times New Roman"/>
                </a:rPr>
                <a:t>Background</a:t>
              </a:r>
              <a:endParaRPr lang="en-US">
                <a:solidFill>
                  <a:srgbClr val="720C0C"/>
                </a:solidFill>
                <a:latin typeface="Bahnschrift SemiBold SemiConden"/>
                <a:ea typeface="DengXian"/>
                <a:cs typeface="Times New Roman"/>
              </a:endParaRPr>
            </a:p>
          </p:txBody>
        </p:sp>
        <p:sp>
          <p:nvSpPr>
            <p:cNvPr id="6" name="Rectangle 5">
              <a:extLst>
                <a:ext uri="{FF2B5EF4-FFF2-40B4-BE49-F238E27FC236}">
                  <a16:creationId xmlns:a16="http://schemas.microsoft.com/office/drawing/2014/main" id="{DE6516E9-1E67-7DAF-E32C-F1B910E9557D}"/>
                </a:ext>
              </a:extLst>
            </p:cNvPr>
            <p:cNvSpPr/>
            <p:nvPr/>
          </p:nvSpPr>
          <p:spPr>
            <a:xfrm>
              <a:off x="1977292"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Business Problem</a:t>
              </a:r>
              <a:endParaRPr lang="en-US">
                <a:solidFill>
                  <a:srgbClr val="720C0C"/>
                </a:solidFill>
              </a:endParaRPr>
            </a:p>
          </p:txBody>
        </p:sp>
        <p:sp>
          <p:nvSpPr>
            <p:cNvPr id="8" name="Rectangle 7">
              <a:extLst>
                <a:ext uri="{FF2B5EF4-FFF2-40B4-BE49-F238E27FC236}">
                  <a16:creationId xmlns:a16="http://schemas.microsoft.com/office/drawing/2014/main" id="{9C24E55A-7CB9-BA00-DCA0-6B4570DA3635}"/>
                </a:ext>
              </a:extLst>
            </p:cNvPr>
            <p:cNvSpPr/>
            <p:nvPr/>
          </p:nvSpPr>
          <p:spPr>
            <a:xfrm>
              <a:off x="3978584"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720C0C"/>
                  </a:solidFill>
                  <a:latin typeface="Bahnschrift SemiBold SemiConden"/>
                  <a:ea typeface="DengXian"/>
                  <a:cs typeface="Times New Roman"/>
                </a:rPr>
                <a:t>Stakeholders</a:t>
              </a:r>
            </a:p>
          </p:txBody>
        </p:sp>
        <p:sp>
          <p:nvSpPr>
            <p:cNvPr id="10" name="Rectangle 9">
              <a:extLst>
                <a:ext uri="{FF2B5EF4-FFF2-40B4-BE49-F238E27FC236}">
                  <a16:creationId xmlns:a16="http://schemas.microsoft.com/office/drawing/2014/main" id="{3A1278BB-0808-1525-D91F-76D4196F8749}"/>
                </a:ext>
              </a:extLst>
            </p:cNvPr>
            <p:cNvSpPr/>
            <p:nvPr/>
          </p:nvSpPr>
          <p:spPr>
            <a:xfrm>
              <a:off x="5979876" y="6426010"/>
              <a:ext cx="2001292" cy="431990"/>
            </a:xfrm>
            <a:prstGeom prst="rect">
              <a:avLst/>
            </a:prstGeom>
            <a:solidFill>
              <a:srgbClr val="720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Bahnschrift SemiBold SemiConden" panose="020B0502040204020203" pitchFamily="34" charset="0"/>
                  <a:cs typeface="Calibri" panose="020F0502020204030204" pitchFamily="34" charset="0"/>
                </a:rPr>
                <a:t>Data</a:t>
              </a:r>
            </a:p>
          </p:txBody>
        </p:sp>
        <p:sp>
          <p:nvSpPr>
            <p:cNvPr id="12" name="Rectangle 11">
              <a:extLst>
                <a:ext uri="{FF2B5EF4-FFF2-40B4-BE49-F238E27FC236}">
                  <a16:creationId xmlns:a16="http://schemas.microsoft.com/office/drawing/2014/main" id="{56D1AE46-34C7-F3E3-1879-87F554374E21}"/>
                </a:ext>
              </a:extLst>
            </p:cNvPr>
            <p:cNvSpPr/>
            <p:nvPr/>
          </p:nvSpPr>
          <p:spPr>
            <a:xfrm>
              <a:off x="7981168" y="6426010"/>
              <a:ext cx="2209540"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Recommend Model</a:t>
              </a:r>
            </a:p>
          </p:txBody>
        </p:sp>
        <p:sp>
          <p:nvSpPr>
            <p:cNvPr id="14" name="Rectangle 13">
              <a:extLst>
                <a:ext uri="{FF2B5EF4-FFF2-40B4-BE49-F238E27FC236}">
                  <a16:creationId xmlns:a16="http://schemas.microsoft.com/office/drawing/2014/main" id="{BA75A19A-CF03-495C-F9C4-E0C29197527E}"/>
                </a:ext>
              </a:extLst>
            </p:cNvPr>
            <p:cNvSpPr/>
            <p:nvPr/>
          </p:nvSpPr>
          <p:spPr>
            <a:xfrm>
              <a:off x="1019136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Ethical Problems</a:t>
              </a:r>
            </a:p>
          </p:txBody>
        </p:sp>
      </p:grpSp>
      <p:sp>
        <p:nvSpPr>
          <p:cNvPr id="7" name="TextBox 6">
            <a:extLst>
              <a:ext uri="{FF2B5EF4-FFF2-40B4-BE49-F238E27FC236}">
                <a16:creationId xmlns:a16="http://schemas.microsoft.com/office/drawing/2014/main" id="{A86D74F4-764F-A048-73A2-F6EFA6E4D5E0}"/>
              </a:ext>
            </a:extLst>
          </p:cNvPr>
          <p:cNvSpPr txBox="1"/>
          <p:nvPr/>
        </p:nvSpPr>
        <p:spPr>
          <a:xfrm>
            <a:off x="2231587" y="5645318"/>
            <a:ext cx="2512069" cy="307777"/>
          </a:xfrm>
          <a:prstGeom prst="rect">
            <a:avLst/>
          </a:prstGeom>
          <a:noFill/>
        </p:spPr>
        <p:txBody>
          <a:bodyPr wrap="square">
            <a:spAutoFit/>
          </a:bodyPr>
          <a:lstStyle/>
          <a:p>
            <a:r>
              <a:rPr lang="en-US" sz="1400" dirty="0">
                <a:solidFill>
                  <a:srgbClr val="846E84"/>
                </a:solidFill>
                <a:latin typeface="Fira Sans Extra Condensed"/>
                <a:ea typeface="Fira Sans Extra Condensed"/>
                <a:cs typeface="Fira Sans Extra Condensed"/>
                <a:sym typeface="Fira Sans Extra Condensed"/>
              </a:rPr>
              <a:t>307511 rows 122 columns</a:t>
            </a:r>
          </a:p>
        </p:txBody>
      </p:sp>
      <p:sp>
        <p:nvSpPr>
          <p:cNvPr id="46" name="Google Shape;1386;p44">
            <a:extLst>
              <a:ext uri="{FF2B5EF4-FFF2-40B4-BE49-F238E27FC236}">
                <a16:creationId xmlns:a16="http://schemas.microsoft.com/office/drawing/2014/main" id="{8D0E02BE-8836-1D05-7408-1E62B31E482F}"/>
              </a:ext>
            </a:extLst>
          </p:cNvPr>
          <p:cNvSpPr/>
          <p:nvPr/>
        </p:nvSpPr>
        <p:spPr>
          <a:xfrm>
            <a:off x="2028387" y="5688120"/>
            <a:ext cx="203200" cy="203200"/>
          </a:xfrm>
          <a:prstGeom prst="ellipse">
            <a:avLst/>
          </a:prstGeom>
          <a:solidFill>
            <a:srgbClr val="EB4747"/>
          </a:solidFill>
          <a:ln>
            <a:noFill/>
          </a:ln>
        </p:spPr>
        <p:txBody>
          <a:bodyPr spcFirstLastPara="1" wrap="square" lIns="121900" tIns="121900" rIns="121900" bIns="121900" anchor="ctr" anchorCtr="0">
            <a:noAutofit/>
          </a:bodyPr>
          <a:lstStyle/>
          <a:p>
            <a:endParaRPr sz="2400"/>
          </a:p>
        </p:txBody>
      </p:sp>
      <p:sp>
        <p:nvSpPr>
          <p:cNvPr id="56" name="Google Shape;1390;p44">
            <a:extLst>
              <a:ext uri="{FF2B5EF4-FFF2-40B4-BE49-F238E27FC236}">
                <a16:creationId xmlns:a16="http://schemas.microsoft.com/office/drawing/2014/main" id="{749110D3-F385-86C2-1C90-6847A3D0ACD7}"/>
              </a:ext>
            </a:extLst>
          </p:cNvPr>
          <p:cNvSpPr/>
          <p:nvPr/>
        </p:nvSpPr>
        <p:spPr>
          <a:xfrm>
            <a:off x="7425109" y="5703625"/>
            <a:ext cx="203200" cy="203200"/>
          </a:xfrm>
          <a:prstGeom prst="ellipse">
            <a:avLst/>
          </a:prstGeom>
          <a:solidFill>
            <a:srgbClr val="00B050"/>
          </a:solidFill>
          <a:ln>
            <a:noFill/>
          </a:ln>
        </p:spPr>
        <p:txBody>
          <a:bodyPr spcFirstLastPara="1" wrap="square" lIns="121900" tIns="121900" rIns="121900" bIns="121900" anchor="ctr" anchorCtr="0">
            <a:noAutofit/>
          </a:bodyPr>
          <a:lstStyle/>
          <a:p>
            <a:endParaRPr sz="2400"/>
          </a:p>
        </p:txBody>
      </p:sp>
      <p:sp>
        <p:nvSpPr>
          <p:cNvPr id="57" name="TextBox 56">
            <a:extLst>
              <a:ext uri="{FF2B5EF4-FFF2-40B4-BE49-F238E27FC236}">
                <a16:creationId xmlns:a16="http://schemas.microsoft.com/office/drawing/2014/main" id="{BEAF3931-B3B7-2162-17E7-D7EEABEB09FB}"/>
              </a:ext>
            </a:extLst>
          </p:cNvPr>
          <p:cNvSpPr txBox="1"/>
          <p:nvPr/>
        </p:nvSpPr>
        <p:spPr>
          <a:xfrm>
            <a:off x="7628309" y="5641417"/>
            <a:ext cx="3121669" cy="307777"/>
          </a:xfrm>
          <a:prstGeom prst="rect">
            <a:avLst/>
          </a:prstGeom>
          <a:noFill/>
        </p:spPr>
        <p:txBody>
          <a:bodyPr wrap="square">
            <a:spAutoFit/>
          </a:bodyPr>
          <a:lstStyle/>
          <a:p>
            <a:r>
              <a:rPr lang="en-US" sz="1400" dirty="0">
                <a:solidFill>
                  <a:srgbClr val="846E84"/>
                </a:solidFill>
                <a:latin typeface="Fira Sans Extra Condensed"/>
                <a:ea typeface="Fira Sans Extra Condensed"/>
                <a:cs typeface="Fira Sans Extra Condensed"/>
                <a:sym typeface="Fira Sans Extra Condensed"/>
              </a:rPr>
              <a:t>307511 rows 38 columns</a:t>
            </a:r>
          </a:p>
        </p:txBody>
      </p:sp>
      <p:pic>
        <p:nvPicPr>
          <p:cNvPr id="2066" name="Picture 2065">
            <a:extLst>
              <a:ext uri="{FF2B5EF4-FFF2-40B4-BE49-F238E27FC236}">
                <a16:creationId xmlns:a16="http://schemas.microsoft.com/office/drawing/2014/main" id="{CC283F90-34AB-6740-E500-EDDDC852F7D6}"/>
              </a:ext>
            </a:extLst>
          </p:cNvPr>
          <p:cNvPicPr>
            <a:picLocks noChangeAspect="1"/>
          </p:cNvPicPr>
          <p:nvPr/>
        </p:nvPicPr>
        <p:blipFill>
          <a:blip r:embed="rId3"/>
          <a:stretch>
            <a:fillRect/>
          </a:stretch>
        </p:blipFill>
        <p:spPr>
          <a:xfrm>
            <a:off x="6780888" y="1581060"/>
            <a:ext cx="4610100" cy="3277416"/>
          </a:xfrm>
          <a:prstGeom prst="rect">
            <a:avLst/>
          </a:prstGeom>
        </p:spPr>
      </p:pic>
      <p:pic>
        <p:nvPicPr>
          <p:cNvPr id="2068" name="Picture 2067">
            <a:extLst>
              <a:ext uri="{FF2B5EF4-FFF2-40B4-BE49-F238E27FC236}">
                <a16:creationId xmlns:a16="http://schemas.microsoft.com/office/drawing/2014/main" id="{BE542C1C-FC72-E5F8-A2C5-0D14673FB507}"/>
              </a:ext>
            </a:extLst>
          </p:cNvPr>
          <p:cNvPicPr>
            <a:picLocks noChangeAspect="1"/>
          </p:cNvPicPr>
          <p:nvPr/>
        </p:nvPicPr>
        <p:blipFill>
          <a:blip r:embed="rId4"/>
          <a:stretch>
            <a:fillRect/>
          </a:stretch>
        </p:blipFill>
        <p:spPr>
          <a:xfrm>
            <a:off x="976646" y="1669940"/>
            <a:ext cx="4610100" cy="3152775"/>
          </a:xfrm>
          <a:prstGeom prst="rect">
            <a:avLst/>
          </a:prstGeom>
        </p:spPr>
      </p:pic>
    </p:spTree>
    <p:extLst>
      <p:ext uri="{BB962C8B-B14F-4D97-AF65-F5344CB8AC3E}">
        <p14:creationId xmlns:p14="http://schemas.microsoft.com/office/powerpoint/2010/main" val="426356254"/>
      </p:ext>
    </p:extLst>
  </p:cSld>
  <p:clrMapOvr>
    <a:masterClrMapping/>
  </p:clrMapOvr>
  <mc:AlternateContent xmlns:mc="http://schemas.openxmlformats.org/markup-compatibility/2006" xmlns:p14="http://schemas.microsoft.com/office/powerpoint/2010/main">
    <mc:Choice Requires="p14">
      <p:transition spd="slow" p14:dur="1500" advTm="0">
        <p14:window dir="vert"/>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5EF51B3E-AF68-22B1-7AD0-A84971B7B3E0}"/>
              </a:ext>
            </a:extLst>
          </p:cNvPr>
          <p:cNvGrpSpPr/>
          <p:nvPr/>
        </p:nvGrpSpPr>
        <p:grpSpPr>
          <a:xfrm>
            <a:off x="-24000" y="6426010"/>
            <a:ext cx="12216652" cy="431990"/>
            <a:chOff x="-24000" y="6426010"/>
            <a:chExt cx="12216652" cy="431990"/>
          </a:xfrm>
        </p:grpSpPr>
        <p:sp>
          <p:nvSpPr>
            <p:cNvPr id="49" name="Rectangle 48">
              <a:extLst>
                <a:ext uri="{FF2B5EF4-FFF2-40B4-BE49-F238E27FC236}">
                  <a16:creationId xmlns:a16="http://schemas.microsoft.com/office/drawing/2014/main" id="{F2BF6487-210B-9864-EE81-41AA3251FB6B}"/>
                </a:ext>
              </a:extLst>
            </p:cNvPr>
            <p:cNvSpPr/>
            <p:nvPr/>
          </p:nvSpPr>
          <p:spPr>
            <a:xfrm>
              <a:off x="-24000" y="6426010"/>
              <a:ext cx="2001292" cy="431990"/>
            </a:xfrm>
            <a:prstGeom prst="rect">
              <a:avLst/>
            </a:prstGeom>
            <a:solidFill>
              <a:srgbClr val="720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latin typeface="Bahnschrift SemiBold SemiConden" panose="020B0502040204020203" pitchFamily="34" charset="0"/>
                  <a:cs typeface="Calibri" panose="020F0502020204030204" pitchFamily="34" charset="0"/>
                </a:rPr>
                <a:t>Background</a:t>
              </a:r>
              <a:endParaRPr lang="en-US" b="1">
                <a:solidFill>
                  <a:schemeClr val="bg1"/>
                </a:solidFill>
                <a:latin typeface="Bahnschrift SemiBold SemiConden" panose="020B0502040204020203" pitchFamily="34" charset="0"/>
                <a:cs typeface="Calibri" panose="020F0502020204030204" pitchFamily="34" charset="0"/>
              </a:endParaRPr>
            </a:p>
          </p:txBody>
        </p:sp>
        <p:sp>
          <p:nvSpPr>
            <p:cNvPr id="50" name="Rectangle 49">
              <a:extLst>
                <a:ext uri="{FF2B5EF4-FFF2-40B4-BE49-F238E27FC236}">
                  <a16:creationId xmlns:a16="http://schemas.microsoft.com/office/drawing/2014/main" id="{CD43EDFA-04D8-B11E-7C7A-E019C4E5E314}"/>
                </a:ext>
              </a:extLst>
            </p:cNvPr>
            <p:cNvSpPr/>
            <p:nvPr/>
          </p:nvSpPr>
          <p:spPr>
            <a:xfrm>
              <a:off x="1977292"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Business Problem</a:t>
              </a:r>
              <a:endParaRPr lang="en-US">
                <a:solidFill>
                  <a:srgbClr val="720C0C"/>
                </a:solidFill>
              </a:endParaRPr>
            </a:p>
          </p:txBody>
        </p:sp>
        <p:sp>
          <p:nvSpPr>
            <p:cNvPr id="51" name="Rectangle 50">
              <a:extLst>
                <a:ext uri="{FF2B5EF4-FFF2-40B4-BE49-F238E27FC236}">
                  <a16:creationId xmlns:a16="http://schemas.microsoft.com/office/drawing/2014/main" id="{52C62E6B-34F9-B930-A3FA-895FDE36ED73}"/>
                </a:ext>
              </a:extLst>
            </p:cNvPr>
            <p:cNvSpPr/>
            <p:nvPr/>
          </p:nvSpPr>
          <p:spPr>
            <a:xfrm>
              <a:off x="3978584"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Stakeholders</a:t>
              </a:r>
            </a:p>
          </p:txBody>
        </p:sp>
        <p:sp>
          <p:nvSpPr>
            <p:cNvPr id="52" name="Rectangle 51">
              <a:extLst>
                <a:ext uri="{FF2B5EF4-FFF2-40B4-BE49-F238E27FC236}">
                  <a16:creationId xmlns:a16="http://schemas.microsoft.com/office/drawing/2014/main" id="{B04AA7FA-12A9-92B0-79BD-38E57B91B5CA}"/>
                </a:ext>
              </a:extLst>
            </p:cNvPr>
            <p:cNvSpPr/>
            <p:nvPr/>
          </p:nvSpPr>
          <p:spPr>
            <a:xfrm>
              <a:off x="5979876"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Data</a:t>
              </a:r>
            </a:p>
          </p:txBody>
        </p:sp>
        <p:sp>
          <p:nvSpPr>
            <p:cNvPr id="53" name="Rectangle 52">
              <a:extLst>
                <a:ext uri="{FF2B5EF4-FFF2-40B4-BE49-F238E27FC236}">
                  <a16:creationId xmlns:a16="http://schemas.microsoft.com/office/drawing/2014/main" id="{CB4D68E1-54B4-B8F1-829A-D052459C1088}"/>
                </a:ext>
              </a:extLst>
            </p:cNvPr>
            <p:cNvSpPr/>
            <p:nvPr/>
          </p:nvSpPr>
          <p:spPr>
            <a:xfrm>
              <a:off x="7981168" y="6426010"/>
              <a:ext cx="2209540"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Recommend Model</a:t>
              </a:r>
            </a:p>
          </p:txBody>
        </p:sp>
        <p:sp>
          <p:nvSpPr>
            <p:cNvPr id="54" name="Rectangle 53">
              <a:extLst>
                <a:ext uri="{FF2B5EF4-FFF2-40B4-BE49-F238E27FC236}">
                  <a16:creationId xmlns:a16="http://schemas.microsoft.com/office/drawing/2014/main" id="{E8364DDE-3C83-BA38-552A-00EE197D45CD}"/>
                </a:ext>
              </a:extLst>
            </p:cNvPr>
            <p:cNvSpPr/>
            <p:nvPr/>
          </p:nvSpPr>
          <p:spPr>
            <a:xfrm>
              <a:off x="1019136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Ethical Problems</a:t>
              </a:r>
            </a:p>
          </p:txBody>
        </p:sp>
      </p:grpSp>
      <p:grpSp>
        <p:nvGrpSpPr>
          <p:cNvPr id="2" name="Group 1">
            <a:extLst>
              <a:ext uri="{FF2B5EF4-FFF2-40B4-BE49-F238E27FC236}">
                <a16:creationId xmlns:a16="http://schemas.microsoft.com/office/drawing/2014/main" id="{EB9A396D-0E63-E66E-5C53-64F39B71A459}"/>
              </a:ext>
            </a:extLst>
          </p:cNvPr>
          <p:cNvGrpSpPr/>
          <p:nvPr/>
        </p:nvGrpSpPr>
        <p:grpSpPr>
          <a:xfrm>
            <a:off x="-24000" y="6426010"/>
            <a:ext cx="12216652" cy="431990"/>
            <a:chOff x="-24000" y="6426010"/>
            <a:chExt cx="12216652" cy="431990"/>
          </a:xfrm>
        </p:grpSpPr>
        <p:sp>
          <p:nvSpPr>
            <p:cNvPr id="4" name="Rectangle 3">
              <a:extLst>
                <a:ext uri="{FF2B5EF4-FFF2-40B4-BE49-F238E27FC236}">
                  <a16:creationId xmlns:a16="http://schemas.microsoft.com/office/drawing/2014/main" id="{6B89B8FF-C828-F1B9-9111-976CFA6CE792}"/>
                </a:ext>
              </a:extLst>
            </p:cNvPr>
            <p:cNvSpPr/>
            <p:nvPr/>
          </p:nvSpPr>
          <p:spPr>
            <a:xfrm>
              <a:off x="-2400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a:solidFill>
                    <a:srgbClr val="720C0C"/>
                  </a:solidFill>
                  <a:latin typeface="Bahnschrift SemiBold SemiConden"/>
                  <a:ea typeface="DengXian"/>
                  <a:cs typeface="Times New Roman"/>
                </a:rPr>
                <a:t>Background</a:t>
              </a:r>
              <a:endParaRPr lang="en-US">
                <a:solidFill>
                  <a:srgbClr val="720C0C"/>
                </a:solidFill>
                <a:latin typeface="Bahnschrift SemiBold SemiConden"/>
                <a:ea typeface="DengXian"/>
                <a:cs typeface="Times New Roman"/>
              </a:endParaRPr>
            </a:p>
          </p:txBody>
        </p:sp>
        <p:sp>
          <p:nvSpPr>
            <p:cNvPr id="6" name="Rectangle 5">
              <a:extLst>
                <a:ext uri="{FF2B5EF4-FFF2-40B4-BE49-F238E27FC236}">
                  <a16:creationId xmlns:a16="http://schemas.microsoft.com/office/drawing/2014/main" id="{DE6516E9-1E67-7DAF-E32C-F1B910E9557D}"/>
                </a:ext>
              </a:extLst>
            </p:cNvPr>
            <p:cNvSpPr/>
            <p:nvPr/>
          </p:nvSpPr>
          <p:spPr>
            <a:xfrm>
              <a:off x="1977292"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Business Problem</a:t>
              </a:r>
              <a:endParaRPr lang="en-US">
                <a:solidFill>
                  <a:srgbClr val="720C0C"/>
                </a:solidFill>
              </a:endParaRPr>
            </a:p>
          </p:txBody>
        </p:sp>
        <p:sp>
          <p:nvSpPr>
            <p:cNvPr id="8" name="Rectangle 7">
              <a:extLst>
                <a:ext uri="{FF2B5EF4-FFF2-40B4-BE49-F238E27FC236}">
                  <a16:creationId xmlns:a16="http://schemas.microsoft.com/office/drawing/2014/main" id="{9C24E55A-7CB9-BA00-DCA0-6B4570DA3635}"/>
                </a:ext>
              </a:extLst>
            </p:cNvPr>
            <p:cNvSpPr/>
            <p:nvPr/>
          </p:nvSpPr>
          <p:spPr>
            <a:xfrm>
              <a:off x="3978584"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720C0C"/>
                  </a:solidFill>
                  <a:latin typeface="Bahnschrift SemiBold SemiConden"/>
                  <a:ea typeface="DengXian"/>
                  <a:cs typeface="Times New Roman"/>
                </a:rPr>
                <a:t>Stakeholders</a:t>
              </a:r>
            </a:p>
          </p:txBody>
        </p:sp>
        <p:sp>
          <p:nvSpPr>
            <p:cNvPr id="10" name="Rectangle 9">
              <a:extLst>
                <a:ext uri="{FF2B5EF4-FFF2-40B4-BE49-F238E27FC236}">
                  <a16:creationId xmlns:a16="http://schemas.microsoft.com/office/drawing/2014/main" id="{3A1278BB-0808-1525-D91F-76D4196F8749}"/>
                </a:ext>
              </a:extLst>
            </p:cNvPr>
            <p:cNvSpPr/>
            <p:nvPr/>
          </p:nvSpPr>
          <p:spPr>
            <a:xfrm>
              <a:off x="5979876" y="6426010"/>
              <a:ext cx="2001292" cy="431990"/>
            </a:xfrm>
            <a:prstGeom prst="rect">
              <a:avLst/>
            </a:prstGeom>
            <a:solidFill>
              <a:srgbClr val="720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Bahnschrift SemiBold SemiConden" panose="020B0502040204020203" pitchFamily="34" charset="0"/>
                  <a:cs typeface="Calibri" panose="020F0502020204030204" pitchFamily="34" charset="0"/>
                </a:rPr>
                <a:t>Data</a:t>
              </a:r>
            </a:p>
          </p:txBody>
        </p:sp>
        <p:sp>
          <p:nvSpPr>
            <p:cNvPr id="12" name="Rectangle 11">
              <a:extLst>
                <a:ext uri="{FF2B5EF4-FFF2-40B4-BE49-F238E27FC236}">
                  <a16:creationId xmlns:a16="http://schemas.microsoft.com/office/drawing/2014/main" id="{56D1AE46-34C7-F3E3-1879-87F554374E21}"/>
                </a:ext>
              </a:extLst>
            </p:cNvPr>
            <p:cNvSpPr/>
            <p:nvPr/>
          </p:nvSpPr>
          <p:spPr>
            <a:xfrm>
              <a:off x="7981168" y="6426010"/>
              <a:ext cx="2209540"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Recommend Model</a:t>
              </a:r>
            </a:p>
          </p:txBody>
        </p:sp>
        <p:sp>
          <p:nvSpPr>
            <p:cNvPr id="14" name="Rectangle 13">
              <a:extLst>
                <a:ext uri="{FF2B5EF4-FFF2-40B4-BE49-F238E27FC236}">
                  <a16:creationId xmlns:a16="http://schemas.microsoft.com/office/drawing/2014/main" id="{BA75A19A-CF03-495C-F9C4-E0C29197527E}"/>
                </a:ext>
              </a:extLst>
            </p:cNvPr>
            <p:cNvSpPr/>
            <p:nvPr/>
          </p:nvSpPr>
          <p:spPr>
            <a:xfrm>
              <a:off x="1019136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Ethical Problems</a:t>
              </a:r>
            </a:p>
          </p:txBody>
        </p:sp>
      </p:grpSp>
      <p:sp>
        <p:nvSpPr>
          <p:cNvPr id="7" name="TextBox 6">
            <a:extLst>
              <a:ext uri="{FF2B5EF4-FFF2-40B4-BE49-F238E27FC236}">
                <a16:creationId xmlns:a16="http://schemas.microsoft.com/office/drawing/2014/main" id="{A86D74F4-764F-A048-73A2-F6EFA6E4D5E0}"/>
              </a:ext>
            </a:extLst>
          </p:cNvPr>
          <p:cNvSpPr txBox="1"/>
          <p:nvPr/>
        </p:nvSpPr>
        <p:spPr>
          <a:xfrm>
            <a:off x="2231587" y="5645318"/>
            <a:ext cx="3121669" cy="307777"/>
          </a:xfrm>
          <a:prstGeom prst="rect">
            <a:avLst/>
          </a:prstGeom>
          <a:noFill/>
        </p:spPr>
        <p:txBody>
          <a:bodyPr wrap="square">
            <a:spAutoFit/>
          </a:bodyPr>
          <a:lstStyle/>
          <a:p>
            <a:r>
              <a:rPr lang="en-US" sz="1400" dirty="0">
                <a:solidFill>
                  <a:srgbClr val="846E84"/>
                </a:solidFill>
                <a:latin typeface="Fira Sans Extra Condensed"/>
                <a:ea typeface="Fira Sans Extra Condensed"/>
                <a:cs typeface="Fira Sans Extra Condensed"/>
                <a:sym typeface="Fira Sans Extra Condensed"/>
              </a:rPr>
              <a:t>Outlier – Negative values. </a:t>
            </a:r>
          </a:p>
        </p:txBody>
      </p:sp>
      <p:sp>
        <p:nvSpPr>
          <p:cNvPr id="46" name="Google Shape;1386;p44">
            <a:extLst>
              <a:ext uri="{FF2B5EF4-FFF2-40B4-BE49-F238E27FC236}">
                <a16:creationId xmlns:a16="http://schemas.microsoft.com/office/drawing/2014/main" id="{8D0E02BE-8836-1D05-7408-1E62B31E482F}"/>
              </a:ext>
            </a:extLst>
          </p:cNvPr>
          <p:cNvSpPr/>
          <p:nvPr/>
        </p:nvSpPr>
        <p:spPr>
          <a:xfrm>
            <a:off x="2028387" y="5688120"/>
            <a:ext cx="203200" cy="203200"/>
          </a:xfrm>
          <a:prstGeom prst="ellipse">
            <a:avLst/>
          </a:prstGeom>
          <a:solidFill>
            <a:srgbClr val="EB4747"/>
          </a:solidFill>
          <a:ln>
            <a:noFill/>
          </a:ln>
        </p:spPr>
        <p:txBody>
          <a:bodyPr spcFirstLastPara="1" wrap="square" lIns="121900" tIns="121900" rIns="121900" bIns="121900" anchor="ctr" anchorCtr="0">
            <a:noAutofit/>
          </a:bodyPr>
          <a:lstStyle/>
          <a:p>
            <a:endParaRPr sz="2400"/>
          </a:p>
        </p:txBody>
      </p:sp>
      <p:sp>
        <p:nvSpPr>
          <p:cNvPr id="56" name="Google Shape;1390;p44">
            <a:extLst>
              <a:ext uri="{FF2B5EF4-FFF2-40B4-BE49-F238E27FC236}">
                <a16:creationId xmlns:a16="http://schemas.microsoft.com/office/drawing/2014/main" id="{749110D3-F385-86C2-1C90-6847A3D0ACD7}"/>
              </a:ext>
            </a:extLst>
          </p:cNvPr>
          <p:cNvSpPr/>
          <p:nvPr/>
        </p:nvSpPr>
        <p:spPr>
          <a:xfrm>
            <a:off x="7425109" y="5703625"/>
            <a:ext cx="203200" cy="203200"/>
          </a:xfrm>
          <a:prstGeom prst="ellipse">
            <a:avLst/>
          </a:prstGeom>
          <a:solidFill>
            <a:srgbClr val="00B050"/>
          </a:solidFill>
          <a:ln>
            <a:noFill/>
          </a:ln>
        </p:spPr>
        <p:txBody>
          <a:bodyPr spcFirstLastPara="1" wrap="square" lIns="121900" tIns="121900" rIns="121900" bIns="121900" anchor="ctr" anchorCtr="0">
            <a:noAutofit/>
          </a:bodyPr>
          <a:lstStyle/>
          <a:p>
            <a:endParaRPr sz="2400"/>
          </a:p>
        </p:txBody>
      </p:sp>
      <p:sp>
        <p:nvSpPr>
          <p:cNvPr id="57" name="TextBox 56">
            <a:extLst>
              <a:ext uri="{FF2B5EF4-FFF2-40B4-BE49-F238E27FC236}">
                <a16:creationId xmlns:a16="http://schemas.microsoft.com/office/drawing/2014/main" id="{BEAF3931-B3B7-2162-17E7-D7EEABEB09FB}"/>
              </a:ext>
            </a:extLst>
          </p:cNvPr>
          <p:cNvSpPr txBox="1"/>
          <p:nvPr/>
        </p:nvSpPr>
        <p:spPr>
          <a:xfrm>
            <a:off x="7628309" y="5641417"/>
            <a:ext cx="3121669" cy="307777"/>
          </a:xfrm>
          <a:prstGeom prst="rect">
            <a:avLst/>
          </a:prstGeom>
          <a:noFill/>
        </p:spPr>
        <p:txBody>
          <a:bodyPr wrap="square">
            <a:spAutoFit/>
          </a:bodyPr>
          <a:lstStyle/>
          <a:p>
            <a:r>
              <a:rPr lang="en-US" sz="1400" dirty="0">
                <a:solidFill>
                  <a:srgbClr val="846E84"/>
                </a:solidFill>
                <a:latin typeface="Fira Sans Extra Condensed"/>
                <a:ea typeface="Fira Sans Extra Condensed"/>
                <a:cs typeface="Fira Sans Extra Condensed"/>
                <a:sym typeface="Fira Sans Extra Condensed"/>
              </a:rPr>
              <a:t>Positive values. Convert to year.</a:t>
            </a:r>
          </a:p>
        </p:txBody>
      </p:sp>
      <p:grpSp>
        <p:nvGrpSpPr>
          <p:cNvPr id="31" name="Group 30">
            <a:extLst>
              <a:ext uri="{FF2B5EF4-FFF2-40B4-BE49-F238E27FC236}">
                <a16:creationId xmlns:a16="http://schemas.microsoft.com/office/drawing/2014/main" id="{104B029C-CE42-F984-77B6-C453B95F0564}"/>
              </a:ext>
            </a:extLst>
          </p:cNvPr>
          <p:cNvGrpSpPr/>
          <p:nvPr/>
        </p:nvGrpSpPr>
        <p:grpSpPr>
          <a:xfrm>
            <a:off x="422864" y="2124172"/>
            <a:ext cx="5899544" cy="2352579"/>
            <a:chOff x="-1051666" y="3020381"/>
            <a:chExt cx="6213304" cy="2263032"/>
          </a:xfrm>
        </p:grpSpPr>
        <p:pic>
          <p:nvPicPr>
            <p:cNvPr id="33" name="Picture 32">
              <a:extLst>
                <a:ext uri="{FF2B5EF4-FFF2-40B4-BE49-F238E27FC236}">
                  <a16:creationId xmlns:a16="http://schemas.microsoft.com/office/drawing/2014/main" id="{D5C09492-C398-0BE8-F0CF-A165391E7EA2}"/>
                </a:ext>
              </a:extLst>
            </p:cNvPr>
            <p:cNvPicPr>
              <a:picLocks noChangeAspect="1"/>
            </p:cNvPicPr>
            <p:nvPr/>
          </p:nvPicPr>
          <p:blipFill rotWithShape="1">
            <a:blip r:embed="rId3"/>
            <a:srcRect b="19734"/>
            <a:stretch/>
          </p:blipFill>
          <p:spPr>
            <a:xfrm>
              <a:off x="-1051666" y="3020381"/>
              <a:ext cx="1228725" cy="2263030"/>
            </a:xfrm>
            <a:prstGeom prst="rect">
              <a:avLst/>
            </a:prstGeom>
          </p:spPr>
        </p:pic>
        <p:pic>
          <p:nvPicPr>
            <p:cNvPr id="35" name="Picture 34">
              <a:extLst>
                <a:ext uri="{FF2B5EF4-FFF2-40B4-BE49-F238E27FC236}">
                  <a16:creationId xmlns:a16="http://schemas.microsoft.com/office/drawing/2014/main" id="{96ED4114-78BD-9F72-A061-E09AC544E8F0}"/>
                </a:ext>
              </a:extLst>
            </p:cNvPr>
            <p:cNvPicPr>
              <a:picLocks noChangeAspect="1"/>
            </p:cNvPicPr>
            <p:nvPr/>
          </p:nvPicPr>
          <p:blipFill rotWithShape="1">
            <a:blip r:embed="rId4"/>
            <a:srcRect b="18911"/>
            <a:stretch/>
          </p:blipFill>
          <p:spPr>
            <a:xfrm>
              <a:off x="163191" y="3020381"/>
              <a:ext cx="1552575" cy="2263030"/>
            </a:xfrm>
            <a:prstGeom prst="rect">
              <a:avLst/>
            </a:prstGeom>
          </p:spPr>
        </p:pic>
        <p:pic>
          <p:nvPicPr>
            <p:cNvPr id="36" name="Picture 35">
              <a:extLst>
                <a:ext uri="{FF2B5EF4-FFF2-40B4-BE49-F238E27FC236}">
                  <a16:creationId xmlns:a16="http://schemas.microsoft.com/office/drawing/2014/main" id="{1C2A03D3-347D-EEDE-0BAC-E57C865E4D09}"/>
                </a:ext>
              </a:extLst>
            </p:cNvPr>
            <p:cNvPicPr>
              <a:picLocks noChangeAspect="1"/>
            </p:cNvPicPr>
            <p:nvPr/>
          </p:nvPicPr>
          <p:blipFill rotWithShape="1">
            <a:blip r:embed="rId5"/>
            <a:srcRect b="18354"/>
            <a:stretch/>
          </p:blipFill>
          <p:spPr>
            <a:xfrm>
              <a:off x="1702609" y="3020381"/>
              <a:ext cx="1885950" cy="2263032"/>
            </a:xfrm>
            <a:prstGeom prst="rect">
              <a:avLst/>
            </a:prstGeom>
          </p:spPr>
        </p:pic>
        <p:pic>
          <p:nvPicPr>
            <p:cNvPr id="37" name="Picture 36">
              <a:extLst>
                <a:ext uri="{FF2B5EF4-FFF2-40B4-BE49-F238E27FC236}">
                  <a16:creationId xmlns:a16="http://schemas.microsoft.com/office/drawing/2014/main" id="{504EBDEC-A5A7-504D-569B-380DCAC8B3C1}"/>
                </a:ext>
              </a:extLst>
            </p:cNvPr>
            <p:cNvPicPr>
              <a:picLocks noChangeAspect="1"/>
            </p:cNvPicPr>
            <p:nvPr/>
          </p:nvPicPr>
          <p:blipFill rotWithShape="1">
            <a:blip r:embed="rId6"/>
            <a:srcRect b="18073"/>
            <a:stretch/>
          </p:blipFill>
          <p:spPr>
            <a:xfrm>
              <a:off x="3599538" y="3020382"/>
              <a:ext cx="1562100" cy="2263031"/>
            </a:xfrm>
            <a:prstGeom prst="rect">
              <a:avLst/>
            </a:prstGeom>
          </p:spPr>
        </p:pic>
      </p:grpSp>
      <p:grpSp>
        <p:nvGrpSpPr>
          <p:cNvPr id="38" name="Group 37">
            <a:extLst>
              <a:ext uri="{FF2B5EF4-FFF2-40B4-BE49-F238E27FC236}">
                <a16:creationId xmlns:a16="http://schemas.microsoft.com/office/drawing/2014/main" id="{87493D4F-9C24-6D0A-446D-0CFE162AACB6}"/>
              </a:ext>
            </a:extLst>
          </p:cNvPr>
          <p:cNvGrpSpPr/>
          <p:nvPr/>
        </p:nvGrpSpPr>
        <p:grpSpPr>
          <a:xfrm>
            <a:off x="6372528" y="2140859"/>
            <a:ext cx="5596936" cy="2438448"/>
            <a:chOff x="-315086" y="2890192"/>
            <a:chExt cx="5462116" cy="2321860"/>
          </a:xfrm>
        </p:grpSpPr>
        <p:pic>
          <p:nvPicPr>
            <p:cNvPr id="39" name="Picture 38">
              <a:extLst>
                <a:ext uri="{FF2B5EF4-FFF2-40B4-BE49-F238E27FC236}">
                  <a16:creationId xmlns:a16="http://schemas.microsoft.com/office/drawing/2014/main" id="{AB3E41A5-9644-7410-C32D-E1C449EEFE9A}"/>
                </a:ext>
              </a:extLst>
            </p:cNvPr>
            <p:cNvPicPr>
              <a:picLocks noChangeAspect="1"/>
            </p:cNvPicPr>
            <p:nvPr/>
          </p:nvPicPr>
          <p:blipFill rotWithShape="1">
            <a:blip r:embed="rId7"/>
            <a:srcRect r="16915" b="16345"/>
            <a:stretch/>
          </p:blipFill>
          <p:spPr>
            <a:xfrm>
              <a:off x="-315086" y="2909242"/>
              <a:ext cx="427350" cy="2302810"/>
            </a:xfrm>
            <a:prstGeom prst="rect">
              <a:avLst/>
            </a:prstGeom>
          </p:spPr>
        </p:pic>
        <p:pic>
          <p:nvPicPr>
            <p:cNvPr id="41" name="Picture 40">
              <a:extLst>
                <a:ext uri="{FF2B5EF4-FFF2-40B4-BE49-F238E27FC236}">
                  <a16:creationId xmlns:a16="http://schemas.microsoft.com/office/drawing/2014/main" id="{C7DEDDE6-D19A-1102-389D-CABCC16F52B4}"/>
                </a:ext>
              </a:extLst>
            </p:cNvPr>
            <p:cNvPicPr>
              <a:picLocks noChangeAspect="1"/>
            </p:cNvPicPr>
            <p:nvPr/>
          </p:nvPicPr>
          <p:blipFill rotWithShape="1">
            <a:blip r:embed="rId8"/>
            <a:srcRect b="17486"/>
            <a:stretch/>
          </p:blipFill>
          <p:spPr>
            <a:xfrm>
              <a:off x="176295" y="2890192"/>
              <a:ext cx="1552575" cy="2302810"/>
            </a:xfrm>
            <a:prstGeom prst="rect">
              <a:avLst/>
            </a:prstGeom>
          </p:spPr>
        </p:pic>
        <p:pic>
          <p:nvPicPr>
            <p:cNvPr id="43" name="Picture 42">
              <a:extLst>
                <a:ext uri="{FF2B5EF4-FFF2-40B4-BE49-F238E27FC236}">
                  <a16:creationId xmlns:a16="http://schemas.microsoft.com/office/drawing/2014/main" id="{7155D18D-BB4C-3BF9-60B5-C0A7B21CABDD}"/>
                </a:ext>
              </a:extLst>
            </p:cNvPr>
            <p:cNvPicPr>
              <a:picLocks noChangeAspect="1"/>
            </p:cNvPicPr>
            <p:nvPr/>
          </p:nvPicPr>
          <p:blipFill rotWithShape="1">
            <a:blip r:embed="rId9"/>
            <a:srcRect b="16633"/>
            <a:stretch/>
          </p:blipFill>
          <p:spPr>
            <a:xfrm>
              <a:off x="1720009" y="2899718"/>
              <a:ext cx="1819275" cy="2302810"/>
            </a:xfrm>
            <a:prstGeom prst="rect">
              <a:avLst/>
            </a:prstGeom>
          </p:spPr>
        </p:pic>
        <p:pic>
          <p:nvPicPr>
            <p:cNvPr id="45" name="Picture 44">
              <a:extLst>
                <a:ext uri="{FF2B5EF4-FFF2-40B4-BE49-F238E27FC236}">
                  <a16:creationId xmlns:a16="http://schemas.microsoft.com/office/drawing/2014/main" id="{290918EB-65E2-71DD-CBC0-16E4E8F86F76}"/>
                </a:ext>
              </a:extLst>
            </p:cNvPr>
            <p:cNvPicPr>
              <a:picLocks noChangeAspect="1"/>
            </p:cNvPicPr>
            <p:nvPr/>
          </p:nvPicPr>
          <p:blipFill rotWithShape="1">
            <a:blip r:embed="rId10"/>
            <a:srcRect b="16919"/>
            <a:stretch/>
          </p:blipFill>
          <p:spPr>
            <a:xfrm>
              <a:off x="3537305" y="2899718"/>
              <a:ext cx="1609725" cy="2302810"/>
            </a:xfrm>
            <a:prstGeom prst="rect">
              <a:avLst/>
            </a:prstGeom>
          </p:spPr>
        </p:pic>
      </p:grpSp>
      <p:grpSp>
        <p:nvGrpSpPr>
          <p:cNvPr id="3" name="Group 2">
            <a:extLst>
              <a:ext uri="{FF2B5EF4-FFF2-40B4-BE49-F238E27FC236}">
                <a16:creationId xmlns:a16="http://schemas.microsoft.com/office/drawing/2014/main" id="{E1CDEEBC-64F6-5958-E71A-30A078883037}"/>
              </a:ext>
            </a:extLst>
          </p:cNvPr>
          <p:cNvGrpSpPr/>
          <p:nvPr/>
        </p:nvGrpSpPr>
        <p:grpSpPr>
          <a:xfrm>
            <a:off x="0" y="1"/>
            <a:ext cx="12192000" cy="1097874"/>
            <a:chOff x="0" y="1"/>
            <a:chExt cx="12192000" cy="1097874"/>
          </a:xfrm>
        </p:grpSpPr>
        <p:sp>
          <p:nvSpPr>
            <p:cNvPr id="5" name="Rectangle 4">
              <a:extLst>
                <a:ext uri="{FF2B5EF4-FFF2-40B4-BE49-F238E27FC236}">
                  <a16:creationId xmlns:a16="http://schemas.microsoft.com/office/drawing/2014/main" id="{9EEB4A7A-D021-3C9A-1E68-45B37DADC342}"/>
                </a:ext>
              </a:extLst>
            </p:cNvPr>
            <p:cNvSpPr>
              <a:spLocks/>
            </p:cNvSpPr>
            <p:nvPr/>
          </p:nvSpPr>
          <p:spPr>
            <a:xfrm>
              <a:off x="0" y="1"/>
              <a:ext cx="12192000" cy="1097874"/>
            </a:xfrm>
            <a:prstGeom prst="rect">
              <a:avLst/>
            </a:prstGeom>
            <a:solidFill>
              <a:srgbClr val="72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2F0CAC5-6B23-24AF-D680-0A1E419BC5D1}"/>
                </a:ext>
              </a:extLst>
            </p:cNvPr>
            <p:cNvSpPr txBox="1"/>
            <p:nvPr/>
          </p:nvSpPr>
          <p:spPr>
            <a:xfrm>
              <a:off x="2496000" y="287894"/>
              <a:ext cx="7344000" cy="526426"/>
            </a:xfrm>
            <a:prstGeom prst="rect">
              <a:avLst/>
            </a:prstGeom>
            <a:noFill/>
          </p:spPr>
          <p:txBody>
            <a:bodyPr wrap="square" lIns="0" tIns="0" rIns="0" bIns="0" rtlCol="0" anchor="ctr">
              <a:spAutoFit/>
            </a:bodyPr>
            <a:lstStyle/>
            <a:p>
              <a:pPr algn="ctr">
                <a:lnSpc>
                  <a:spcPct val="140000"/>
                </a:lnSpc>
              </a:pPr>
              <a:r>
                <a:rPr lang="en-US" altLang="zh-CN" sz="2800" b="1" dirty="0">
                  <a:solidFill>
                    <a:schemeClr val="bg1"/>
                  </a:solidFill>
                  <a:latin typeface="Bahnschrift SemiBold SemiConden."/>
                  <a:cs typeface="Calibri"/>
                  <a:sym typeface="+mn-lt"/>
                </a:rPr>
                <a:t>BEFORE                                                            AFTER</a:t>
              </a:r>
              <a:endParaRPr lang="zh-CN" altLang="en-US" sz="2800" b="1" dirty="0">
                <a:solidFill>
                  <a:schemeClr val="bg1"/>
                </a:solidFill>
                <a:latin typeface="Bahnschrift SemiBold SemiConden."/>
                <a:cs typeface="Calibri"/>
              </a:endParaRPr>
            </a:p>
          </p:txBody>
        </p:sp>
      </p:grpSp>
    </p:spTree>
    <p:extLst>
      <p:ext uri="{BB962C8B-B14F-4D97-AF65-F5344CB8AC3E}">
        <p14:creationId xmlns:p14="http://schemas.microsoft.com/office/powerpoint/2010/main" val="30788704"/>
      </p:ext>
    </p:extLst>
  </p:cSld>
  <p:clrMapOvr>
    <a:masterClrMapping/>
  </p:clrMapOvr>
  <mc:AlternateContent xmlns:mc="http://schemas.openxmlformats.org/markup-compatibility/2006" xmlns:p14="http://schemas.microsoft.com/office/powerpoint/2010/main">
    <mc:Choice Requires="p14">
      <p:transition spd="slow" p14:dur="1500" advTm="0">
        <p14:window dir="vert"/>
      </p:transition>
    </mc:Choice>
    <mc:Fallback xmlns="">
      <p:transition spd="slow"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5EF51B3E-AF68-22B1-7AD0-A84971B7B3E0}"/>
              </a:ext>
            </a:extLst>
          </p:cNvPr>
          <p:cNvGrpSpPr/>
          <p:nvPr/>
        </p:nvGrpSpPr>
        <p:grpSpPr>
          <a:xfrm>
            <a:off x="-24000" y="6426010"/>
            <a:ext cx="12216652" cy="431990"/>
            <a:chOff x="-24000" y="6426010"/>
            <a:chExt cx="12216652" cy="431990"/>
          </a:xfrm>
        </p:grpSpPr>
        <p:sp>
          <p:nvSpPr>
            <p:cNvPr id="49" name="Rectangle 48">
              <a:extLst>
                <a:ext uri="{FF2B5EF4-FFF2-40B4-BE49-F238E27FC236}">
                  <a16:creationId xmlns:a16="http://schemas.microsoft.com/office/drawing/2014/main" id="{F2BF6487-210B-9864-EE81-41AA3251FB6B}"/>
                </a:ext>
              </a:extLst>
            </p:cNvPr>
            <p:cNvSpPr/>
            <p:nvPr/>
          </p:nvSpPr>
          <p:spPr>
            <a:xfrm>
              <a:off x="-24000" y="6426010"/>
              <a:ext cx="2001292" cy="431990"/>
            </a:xfrm>
            <a:prstGeom prst="rect">
              <a:avLst/>
            </a:prstGeom>
            <a:solidFill>
              <a:srgbClr val="720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latin typeface="Bahnschrift SemiBold SemiConden" panose="020B0502040204020203" pitchFamily="34" charset="0"/>
                  <a:cs typeface="Calibri" panose="020F0502020204030204" pitchFamily="34" charset="0"/>
                </a:rPr>
                <a:t>Background</a:t>
              </a:r>
              <a:endParaRPr lang="en-US" b="1">
                <a:solidFill>
                  <a:schemeClr val="bg1"/>
                </a:solidFill>
                <a:latin typeface="Bahnschrift SemiBold SemiConden" panose="020B0502040204020203" pitchFamily="34" charset="0"/>
                <a:cs typeface="Calibri" panose="020F0502020204030204" pitchFamily="34" charset="0"/>
              </a:endParaRPr>
            </a:p>
          </p:txBody>
        </p:sp>
        <p:sp>
          <p:nvSpPr>
            <p:cNvPr id="50" name="Rectangle 49">
              <a:extLst>
                <a:ext uri="{FF2B5EF4-FFF2-40B4-BE49-F238E27FC236}">
                  <a16:creationId xmlns:a16="http://schemas.microsoft.com/office/drawing/2014/main" id="{CD43EDFA-04D8-B11E-7C7A-E019C4E5E314}"/>
                </a:ext>
              </a:extLst>
            </p:cNvPr>
            <p:cNvSpPr/>
            <p:nvPr/>
          </p:nvSpPr>
          <p:spPr>
            <a:xfrm>
              <a:off x="1977292"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Business Problem</a:t>
              </a:r>
              <a:endParaRPr lang="en-US">
                <a:solidFill>
                  <a:srgbClr val="720C0C"/>
                </a:solidFill>
              </a:endParaRPr>
            </a:p>
          </p:txBody>
        </p:sp>
        <p:sp>
          <p:nvSpPr>
            <p:cNvPr id="51" name="Rectangle 50">
              <a:extLst>
                <a:ext uri="{FF2B5EF4-FFF2-40B4-BE49-F238E27FC236}">
                  <a16:creationId xmlns:a16="http://schemas.microsoft.com/office/drawing/2014/main" id="{52C62E6B-34F9-B930-A3FA-895FDE36ED73}"/>
                </a:ext>
              </a:extLst>
            </p:cNvPr>
            <p:cNvSpPr/>
            <p:nvPr/>
          </p:nvSpPr>
          <p:spPr>
            <a:xfrm>
              <a:off x="3978584"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Stakeholders</a:t>
              </a:r>
            </a:p>
          </p:txBody>
        </p:sp>
        <p:sp>
          <p:nvSpPr>
            <p:cNvPr id="52" name="Rectangle 51">
              <a:extLst>
                <a:ext uri="{FF2B5EF4-FFF2-40B4-BE49-F238E27FC236}">
                  <a16:creationId xmlns:a16="http://schemas.microsoft.com/office/drawing/2014/main" id="{B04AA7FA-12A9-92B0-79BD-38E57B91B5CA}"/>
                </a:ext>
              </a:extLst>
            </p:cNvPr>
            <p:cNvSpPr/>
            <p:nvPr/>
          </p:nvSpPr>
          <p:spPr>
            <a:xfrm>
              <a:off x="5979876"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Data</a:t>
              </a:r>
            </a:p>
          </p:txBody>
        </p:sp>
        <p:sp>
          <p:nvSpPr>
            <p:cNvPr id="53" name="Rectangle 52">
              <a:extLst>
                <a:ext uri="{FF2B5EF4-FFF2-40B4-BE49-F238E27FC236}">
                  <a16:creationId xmlns:a16="http://schemas.microsoft.com/office/drawing/2014/main" id="{CB4D68E1-54B4-B8F1-829A-D052459C1088}"/>
                </a:ext>
              </a:extLst>
            </p:cNvPr>
            <p:cNvSpPr/>
            <p:nvPr/>
          </p:nvSpPr>
          <p:spPr>
            <a:xfrm>
              <a:off x="7981168" y="6426010"/>
              <a:ext cx="2209540"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Recommend Model</a:t>
              </a:r>
            </a:p>
          </p:txBody>
        </p:sp>
        <p:sp>
          <p:nvSpPr>
            <p:cNvPr id="54" name="Rectangle 53">
              <a:extLst>
                <a:ext uri="{FF2B5EF4-FFF2-40B4-BE49-F238E27FC236}">
                  <a16:creationId xmlns:a16="http://schemas.microsoft.com/office/drawing/2014/main" id="{E8364DDE-3C83-BA38-552A-00EE197D45CD}"/>
                </a:ext>
              </a:extLst>
            </p:cNvPr>
            <p:cNvSpPr/>
            <p:nvPr/>
          </p:nvSpPr>
          <p:spPr>
            <a:xfrm>
              <a:off x="1019136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Ethical Problems</a:t>
              </a:r>
            </a:p>
          </p:txBody>
        </p:sp>
      </p:grpSp>
      <p:grpSp>
        <p:nvGrpSpPr>
          <p:cNvPr id="2" name="Group 1">
            <a:extLst>
              <a:ext uri="{FF2B5EF4-FFF2-40B4-BE49-F238E27FC236}">
                <a16:creationId xmlns:a16="http://schemas.microsoft.com/office/drawing/2014/main" id="{EB9A396D-0E63-E66E-5C53-64F39B71A459}"/>
              </a:ext>
            </a:extLst>
          </p:cNvPr>
          <p:cNvGrpSpPr/>
          <p:nvPr/>
        </p:nvGrpSpPr>
        <p:grpSpPr>
          <a:xfrm>
            <a:off x="-24000" y="6426010"/>
            <a:ext cx="12216652" cy="431990"/>
            <a:chOff x="-24000" y="6426010"/>
            <a:chExt cx="12216652" cy="431990"/>
          </a:xfrm>
        </p:grpSpPr>
        <p:sp>
          <p:nvSpPr>
            <p:cNvPr id="4" name="Rectangle 3">
              <a:extLst>
                <a:ext uri="{FF2B5EF4-FFF2-40B4-BE49-F238E27FC236}">
                  <a16:creationId xmlns:a16="http://schemas.microsoft.com/office/drawing/2014/main" id="{6B89B8FF-C828-F1B9-9111-976CFA6CE792}"/>
                </a:ext>
              </a:extLst>
            </p:cNvPr>
            <p:cNvSpPr/>
            <p:nvPr/>
          </p:nvSpPr>
          <p:spPr>
            <a:xfrm>
              <a:off x="-2400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a:solidFill>
                    <a:srgbClr val="720C0C"/>
                  </a:solidFill>
                  <a:latin typeface="Bahnschrift SemiBold SemiConden"/>
                  <a:ea typeface="DengXian"/>
                  <a:cs typeface="Times New Roman"/>
                </a:rPr>
                <a:t>Background</a:t>
              </a:r>
              <a:endParaRPr lang="en-US">
                <a:solidFill>
                  <a:srgbClr val="720C0C"/>
                </a:solidFill>
                <a:latin typeface="Bahnschrift SemiBold SemiConden"/>
                <a:ea typeface="DengXian"/>
                <a:cs typeface="Times New Roman"/>
              </a:endParaRPr>
            </a:p>
          </p:txBody>
        </p:sp>
        <p:sp>
          <p:nvSpPr>
            <p:cNvPr id="6" name="Rectangle 5">
              <a:extLst>
                <a:ext uri="{FF2B5EF4-FFF2-40B4-BE49-F238E27FC236}">
                  <a16:creationId xmlns:a16="http://schemas.microsoft.com/office/drawing/2014/main" id="{DE6516E9-1E67-7DAF-E32C-F1B910E9557D}"/>
                </a:ext>
              </a:extLst>
            </p:cNvPr>
            <p:cNvSpPr/>
            <p:nvPr/>
          </p:nvSpPr>
          <p:spPr>
            <a:xfrm>
              <a:off x="1977292"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Business Problem</a:t>
              </a:r>
              <a:endParaRPr lang="en-US">
                <a:solidFill>
                  <a:srgbClr val="720C0C"/>
                </a:solidFill>
              </a:endParaRPr>
            </a:p>
          </p:txBody>
        </p:sp>
        <p:sp>
          <p:nvSpPr>
            <p:cNvPr id="8" name="Rectangle 7">
              <a:extLst>
                <a:ext uri="{FF2B5EF4-FFF2-40B4-BE49-F238E27FC236}">
                  <a16:creationId xmlns:a16="http://schemas.microsoft.com/office/drawing/2014/main" id="{9C24E55A-7CB9-BA00-DCA0-6B4570DA3635}"/>
                </a:ext>
              </a:extLst>
            </p:cNvPr>
            <p:cNvSpPr/>
            <p:nvPr/>
          </p:nvSpPr>
          <p:spPr>
            <a:xfrm>
              <a:off x="3978584"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720C0C"/>
                  </a:solidFill>
                  <a:latin typeface="Bahnschrift SemiBold SemiConden"/>
                  <a:ea typeface="DengXian"/>
                  <a:cs typeface="Times New Roman"/>
                </a:rPr>
                <a:t>Stakeholders</a:t>
              </a:r>
            </a:p>
          </p:txBody>
        </p:sp>
        <p:sp>
          <p:nvSpPr>
            <p:cNvPr id="10" name="Rectangle 9">
              <a:extLst>
                <a:ext uri="{FF2B5EF4-FFF2-40B4-BE49-F238E27FC236}">
                  <a16:creationId xmlns:a16="http://schemas.microsoft.com/office/drawing/2014/main" id="{3A1278BB-0808-1525-D91F-76D4196F8749}"/>
                </a:ext>
              </a:extLst>
            </p:cNvPr>
            <p:cNvSpPr/>
            <p:nvPr/>
          </p:nvSpPr>
          <p:spPr>
            <a:xfrm>
              <a:off x="5979876" y="6426010"/>
              <a:ext cx="2001292" cy="431990"/>
            </a:xfrm>
            <a:prstGeom prst="rect">
              <a:avLst/>
            </a:prstGeom>
            <a:solidFill>
              <a:srgbClr val="720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Bahnschrift SemiBold SemiConden" panose="020B0502040204020203" pitchFamily="34" charset="0"/>
                  <a:cs typeface="Calibri" panose="020F0502020204030204" pitchFamily="34" charset="0"/>
                </a:rPr>
                <a:t>Data</a:t>
              </a:r>
            </a:p>
          </p:txBody>
        </p:sp>
        <p:sp>
          <p:nvSpPr>
            <p:cNvPr id="12" name="Rectangle 11">
              <a:extLst>
                <a:ext uri="{FF2B5EF4-FFF2-40B4-BE49-F238E27FC236}">
                  <a16:creationId xmlns:a16="http://schemas.microsoft.com/office/drawing/2014/main" id="{56D1AE46-34C7-F3E3-1879-87F554374E21}"/>
                </a:ext>
              </a:extLst>
            </p:cNvPr>
            <p:cNvSpPr/>
            <p:nvPr/>
          </p:nvSpPr>
          <p:spPr>
            <a:xfrm>
              <a:off x="7981168" y="6426010"/>
              <a:ext cx="2209540"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Recommend Model</a:t>
              </a:r>
            </a:p>
          </p:txBody>
        </p:sp>
        <p:sp>
          <p:nvSpPr>
            <p:cNvPr id="14" name="Rectangle 13">
              <a:extLst>
                <a:ext uri="{FF2B5EF4-FFF2-40B4-BE49-F238E27FC236}">
                  <a16:creationId xmlns:a16="http://schemas.microsoft.com/office/drawing/2014/main" id="{BA75A19A-CF03-495C-F9C4-E0C29197527E}"/>
                </a:ext>
              </a:extLst>
            </p:cNvPr>
            <p:cNvSpPr/>
            <p:nvPr/>
          </p:nvSpPr>
          <p:spPr>
            <a:xfrm>
              <a:off x="10191360" y="6426010"/>
              <a:ext cx="2001292" cy="431990"/>
            </a:xfrm>
            <a:prstGeom prst="rect">
              <a:avLst/>
            </a:prstGeom>
            <a:solidFill>
              <a:srgbClr val="F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720C0C"/>
                  </a:solidFill>
                  <a:latin typeface="Bahnschrift SemiBold SemiConden"/>
                  <a:ea typeface="DengXian"/>
                  <a:cs typeface="Times New Roman"/>
                </a:rPr>
                <a:t>Ethical Problems</a:t>
              </a:r>
            </a:p>
          </p:txBody>
        </p:sp>
      </p:grpSp>
      <p:sp>
        <p:nvSpPr>
          <p:cNvPr id="7" name="TextBox 6">
            <a:extLst>
              <a:ext uri="{FF2B5EF4-FFF2-40B4-BE49-F238E27FC236}">
                <a16:creationId xmlns:a16="http://schemas.microsoft.com/office/drawing/2014/main" id="{A86D74F4-764F-A048-73A2-F6EFA6E4D5E0}"/>
              </a:ext>
            </a:extLst>
          </p:cNvPr>
          <p:cNvSpPr txBox="1"/>
          <p:nvPr/>
        </p:nvSpPr>
        <p:spPr>
          <a:xfrm>
            <a:off x="1660087" y="5645318"/>
            <a:ext cx="3864413" cy="307777"/>
          </a:xfrm>
          <a:prstGeom prst="rect">
            <a:avLst/>
          </a:prstGeom>
          <a:noFill/>
        </p:spPr>
        <p:txBody>
          <a:bodyPr wrap="square">
            <a:spAutoFit/>
          </a:bodyPr>
          <a:lstStyle/>
          <a:p>
            <a:r>
              <a:rPr lang="en-US" sz="1400" dirty="0">
                <a:solidFill>
                  <a:srgbClr val="846E84"/>
                </a:solidFill>
                <a:latin typeface="Fira Sans Extra Condensed"/>
                <a:ea typeface="Fira Sans Extra Condensed"/>
                <a:cs typeface="Fira Sans Extra Condensed"/>
                <a:sym typeface="Fira Sans Extra Condensed"/>
              </a:rPr>
              <a:t>22.4% missing observation. 3.7% complete rows</a:t>
            </a:r>
          </a:p>
        </p:txBody>
      </p:sp>
      <p:sp>
        <p:nvSpPr>
          <p:cNvPr id="46" name="Google Shape;1386;p44">
            <a:extLst>
              <a:ext uri="{FF2B5EF4-FFF2-40B4-BE49-F238E27FC236}">
                <a16:creationId xmlns:a16="http://schemas.microsoft.com/office/drawing/2014/main" id="{8D0E02BE-8836-1D05-7408-1E62B31E482F}"/>
              </a:ext>
            </a:extLst>
          </p:cNvPr>
          <p:cNvSpPr/>
          <p:nvPr/>
        </p:nvSpPr>
        <p:spPr>
          <a:xfrm>
            <a:off x="1456887" y="5688120"/>
            <a:ext cx="203200" cy="203200"/>
          </a:xfrm>
          <a:prstGeom prst="ellipse">
            <a:avLst/>
          </a:prstGeom>
          <a:solidFill>
            <a:srgbClr val="EB4747"/>
          </a:solidFill>
          <a:ln>
            <a:noFill/>
          </a:ln>
        </p:spPr>
        <p:txBody>
          <a:bodyPr spcFirstLastPara="1" wrap="square" lIns="121900" tIns="121900" rIns="121900" bIns="121900" anchor="ctr" anchorCtr="0">
            <a:noAutofit/>
          </a:bodyPr>
          <a:lstStyle/>
          <a:p>
            <a:endParaRPr sz="2400"/>
          </a:p>
        </p:txBody>
      </p:sp>
      <p:sp>
        <p:nvSpPr>
          <p:cNvPr id="56" name="Google Shape;1390;p44">
            <a:extLst>
              <a:ext uri="{FF2B5EF4-FFF2-40B4-BE49-F238E27FC236}">
                <a16:creationId xmlns:a16="http://schemas.microsoft.com/office/drawing/2014/main" id="{749110D3-F385-86C2-1C90-6847A3D0ACD7}"/>
              </a:ext>
            </a:extLst>
          </p:cNvPr>
          <p:cNvSpPr/>
          <p:nvPr/>
        </p:nvSpPr>
        <p:spPr>
          <a:xfrm>
            <a:off x="7425109" y="5703625"/>
            <a:ext cx="203200" cy="203200"/>
          </a:xfrm>
          <a:prstGeom prst="ellipse">
            <a:avLst/>
          </a:prstGeom>
          <a:solidFill>
            <a:srgbClr val="00B050"/>
          </a:solidFill>
          <a:ln>
            <a:noFill/>
          </a:ln>
        </p:spPr>
        <p:txBody>
          <a:bodyPr spcFirstLastPara="1" wrap="square" lIns="121900" tIns="121900" rIns="121900" bIns="121900" anchor="ctr" anchorCtr="0">
            <a:noAutofit/>
          </a:bodyPr>
          <a:lstStyle/>
          <a:p>
            <a:endParaRPr sz="2400"/>
          </a:p>
        </p:txBody>
      </p:sp>
      <p:sp>
        <p:nvSpPr>
          <p:cNvPr id="57" name="TextBox 56">
            <a:extLst>
              <a:ext uri="{FF2B5EF4-FFF2-40B4-BE49-F238E27FC236}">
                <a16:creationId xmlns:a16="http://schemas.microsoft.com/office/drawing/2014/main" id="{BEAF3931-B3B7-2162-17E7-D7EEABEB09FB}"/>
              </a:ext>
            </a:extLst>
          </p:cNvPr>
          <p:cNvSpPr txBox="1"/>
          <p:nvPr/>
        </p:nvSpPr>
        <p:spPr>
          <a:xfrm>
            <a:off x="7628309" y="5641417"/>
            <a:ext cx="4049341" cy="307777"/>
          </a:xfrm>
          <a:prstGeom prst="rect">
            <a:avLst/>
          </a:prstGeom>
          <a:noFill/>
        </p:spPr>
        <p:txBody>
          <a:bodyPr wrap="square">
            <a:spAutoFit/>
          </a:bodyPr>
          <a:lstStyle/>
          <a:p>
            <a:r>
              <a:rPr lang="en-US" sz="1400" dirty="0">
                <a:solidFill>
                  <a:srgbClr val="846E84"/>
                </a:solidFill>
                <a:latin typeface="Fira Sans Extra Condensed"/>
                <a:ea typeface="Fira Sans Extra Condensed"/>
                <a:cs typeface="Fira Sans Extra Condensed"/>
                <a:sym typeface="Fira Sans Extra Condensed"/>
              </a:rPr>
              <a:t>0% missing observation. 100% complete rows</a:t>
            </a:r>
          </a:p>
        </p:txBody>
      </p:sp>
      <p:pic>
        <p:nvPicPr>
          <p:cNvPr id="24" name="Picture 23" descr="Chart, bar chart&#10;&#10;Description automatically generated">
            <a:extLst>
              <a:ext uri="{FF2B5EF4-FFF2-40B4-BE49-F238E27FC236}">
                <a16:creationId xmlns:a16="http://schemas.microsoft.com/office/drawing/2014/main" id="{CBC70DC7-CF24-0BA4-4A85-9D54801EE4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22" y="1341330"/>
            <a:ext cx="6665990" cy="4114808"/>
          </a:xfrm>
          <a:prstGeom prst="rect">
            <a:avLst/>
          </a:prstGeom>
        </p:spPr>
      </p:pic>
      <p:pic>
        <p:nvPicPr>
          <p:cNvPr id="2062" name="Picture 2061" descr="Chart, bar chart&#10;&#10;Description automatically generated">
            <a:extLst>
              <a:ext uri="{FF2B5EF4-FFF2-40B4-BE49-F238E27FC236}">
                <a16:creationId xmlns:a16="http://schemas.microsoft.com/office/drawing/2014/main" id="{BEB44CFD-B160-0ABC-53BA-A88FFC9F70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6647" y="1335543"/>
            <a:ext cx="6665990" cy="4114808"/>
          </a:xfrm>
          <a:prstGeom prst="rect">
            <a:avLst/>
          </a:prstGeom>
        </p:spPr>
      </p:pic>
      <p:grpSp>
        <p:nvGrpSpPr>
          <p:cNvPr id="2070" name="Group 2069">
            <a:extLst>
              <a:ext uri="{FF2B5EF4-FFF2-40B4-BE49-F238E27FC236}">
                <a16:creationId xmlns:a16="http://schemas.microsoft.com/office/drawing/2014/main" id="{8F10E29D-3C8F-55F8-8942-FA892537F3D1}"/>
              </a:ext>
            </a:extLst>
          </p:cNvPr>
          <p:cNvGrpSpPr/>
          <p:nvPr/>
        </p:nvGrpSpPr>
        <p:grpSpPr>
          <a:xfrm>
            <a:off x="0" y="1"/>
            <a:ext cx="12192000" cy="1097874"/>
            <a:chOff x="0" y="1"/>
            <a:chExt cx="12192000" cy="1097874"/>
          </a:xfrm>
        </p:grpSpPr>
        <p:sp>
          <p:nvSpPr>
            <p:cNvPr id="2071" name="Rectangle 2070">
              <a:extLst>
                <a:ext uri="{FF2B5EF4-FFF2-40B4-BE49-F238E27FC236}">
                  <a16:creationId xmlns:a16="http://schemas.microsoft.com/office/drawing/2014/main" id="{CA1311FA-CE07-38E0-553A-29968DB89CBB}"/>
                </a:ext>
              </a:extLst>
            </p:cNvPr>
            <p:cNvSpPr>
              <a:spLocks/>
            </p:cNvSpPr>
            <p:nvPr/>
          </p:nvSpPr>
          <p:spPr>
            <a:xfrm>
              <a:off x="0" y="1"/>
              <a:ext cx="12192000" cy="1097874"/>
            </a:xfrm>
            <a:prstGeom prst="rect">
              <a:avLst/>
            </a:prstGeom>
            <a:solidFill>
              <a:srgbClr val="72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2" name="TextBox 8">
              <a:extLst>
                <a:ext uri="{FF2B5EF4-FFF2-40B4-BE49-F238E27FC236}">
                  <a16:creationId xmlns:a16="http://schemas.microsoft.com/office/drawing/2014/main" id="{6CC8470B-77C4-8CF5-111C-2569C8BDA56B}"/>
                </a:ext>
              </a:extLst>
            </p:cNvPr>
            <p:cNvSpPr txBox="1"/>
            <p:nvPr/>
          </p:nvSpPr>
          <p:spPr>
            <a:xfrm>
              <a:off x="2496000" y="287894"/>
              <a:ext cx="7344000" cy="526426"/>
            </a:xfrm>
            <a:prstGeom prst="rect">
              <a:avLst/>
            </a:prstGeom>
            <a:noFill/>
          </p:spPr>
          <p:txBody>
            <a:bodyPr wrap="square" lIns="0" tIns="0" rIns="0" bIns="0" rtlCol="0" anchor="ctr">
              <a:spAutoFit/>
            </a:bodyPr>
            <a:lstStyle/>
            <a:p>
              <a:pPr algn="ctr">
                <a:lnSpc>
                  <a:spcPct val="140000"/>
                </a:lnSpc>
              </a:pPr>
              <a:r>
                <a:rPr lang="en-US" altLang="zh-CN" sz="2800" b="1" dirty="0">
                  <a:solidFill>
                    <a:schemeClr val="bg1"/>
                  </a:solidFill>
                  <a:latin typeface="Bahnschrift SemiBold SemiConden."/>
                  <a:cs typeface="Calibri"/>
                  <a:sym typeface="+mn-lt"/>
                </a:rPr>
                <a:t>BEFORE                                                            AFTER</a:t>
              </a:r>
              <a:endParaRPr lang="zh-CN" altLang="en-US" sz="2800" b="1" dirty="0">
                <a:solidFill>
                  <a:schemeClr val="bg1"/>
                </a:solidFill>
                <a:latin typeface="Bahnschrift SemiBold SemiConden."/>
                <a:cs typeface="Calibri"/>
              </a:endParaRPr>
            </a:p>
          </p:txBody>
        </p:sp>
      </p:grpSp>
    </p:spTree>
    <p:extLst>
      <p:ext uri="{BB962C8B-B14F-4D97-AF65-F5344CB8AC3E}">
        <p14:creationId xmlns:p14="http://schemas.microsoft.com/office/powerpoint/2010/main" val="2574089859"/>
      </p:ext>
    </p:extLst>
  </p:cSld>
  <p:clrMapOvr>
    <a:masterClrMapping/>
  </p:clrMapOvr>
  <mc:AlternateContent xmlns:mc="http://schemas.openxmlformats.org/markup-compatibility/2006" xmlns:p14="http://schemas.microsoft.com/office/powerpoint/2010/main">
    <mc:Choice Requires="p14">
      <p:transition spd="slow" p14:dur="1500" advTm="0">
        <p14:window dir="vert"/>
      </p:transition>
    </mc:Choice>
    <mc:Fallback xmlns="">
      <p:transition spd="slow"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千图网海量PPT模板www.58pic.com​​">
  <a:themeElements>
    <a:clrScheme name="自定义 3551">
      <a:dk1>
        <a:sysClr val="windowText" lastClr="000000"/>
      </a:dk1>
      <a:lt1>
        <a:sysClr val="window" lastClr="FFFFFF"/>
      </a:lt1>
      <a:dk2>
        <a:srgbClr val="5A6378"/>
      </a:dk2>
      <a:lt2>
        <a:srgbClr val="7F7F7F"/>
      </a:lt2>
      <a:accent1>
        <a:srgbClr val="54BECC"/>
      </a:accent1>
      <a:accent2>
        <a:srgbClr val="C096B9"/>
      </a:accent2>
      <a:accent3>
        <a:srgbClr val="5961AF"/>
      </a:accent3>
      <a:accent4>
        <a:srgbClr val="54BECC"/>
      </a:accent4>
      <a:accent5>
        <a:srgbClr val="C096B9"/>
      </a:accent5>
      <a:accent6>
        <a:srgbClr val="5961AF"/>
      </a:accent6>
      <a:hlink>
        <a:srgbClr val="168BBA"/>
      </a:hlink>
      <a:folHlink>
        <a:srgbClr val="680000"/>
      </a:folHlink>
    </a:clrScheme>
    <a:fontScheme name="2gyjjj3g">
      <a:majorFont>
        <a:latin typeface="FangSong"/>
        <a:ea typeface="FangSong"/>
        <a:cs typeface=""/>
      </a:majorFont>
      <a:minorFont>
        <a:latin typeface="FangSong"/>
        <a:ea typeface="FangSong"/>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dacebf9-4994-4e54-9e2d-f6865ed79b0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AD4DEFB4EE0854C99EC25BE9484035F" ma:contentTypeVersion="11" ma:contentTypeDescription="Create a new document." ma:contentTypeScope="" ma:versionID="4041ff75a1fa74d09c9a42b7c41854f3">
  <xsd:schema xmlns:xsd="http://www.w3.org/2001/XMLSchema" xmlns:xs="http://www.w3.org/2001/XMLSchema" xmlns:p="http://schemas.microsoft.com/office/2006/metadata/properties" xmlns:ns3="9f28277e-485b-4907-acd5-d63b06c079a3" xmlns:ns4="fdacebf9-4994-4e54-9e2d-f6865ed79b08" targetNamespace="http://schemas.microsoft.com/office/2006/metadata/properties" ma:root="true" ma:fieldsID="9d41218d185e0f17b1259ac31a3946f7" ns3:_="" ns4:_="">
    <xsd:import namespace="9f28277e-485b-4907-acd5-d63b06c079a3"/>
    <xsd:import namespace="fdacebf9-4994-4e54-9e2d-f6865ed79b0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LengthInSeconds" minOccurs="0"/>
                <xsd:element ref="ns4:MediaServiceSearchPropertie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28277e-485b-4907-acd5-d63b06c079a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dacebf9-4994-4e54-9e2d-f6865ed79b0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_activity" ma:index="18"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873c6cdf-b789-4d3e-8f9b-63473110615d" Revision="1" Stencil="System.MyShapes" StencilVersion="1.0"/>
</Control>
</file>

<file path=customXml/itemProps1.xml><?xml version="1.0" encoding="utf-8"?>
<ds:datastoreItem xmlns:ds="http://schemas.openxmlformats.org/officeDocument/2006/customXml" ds:itemID="{E2DA4BAF-2D81-4D8A-984D-A2644EA67E86}">
  <ds:schemaRefs>
    <ds:schemaRef ds:uri="9f28277e-485b-4907-acd5-d63b06c079a3"/>
    <ds:schemaRef ds:uri="http://purl.org/dc/terms/"/>
    <ds:schemaRef ds:uri="http://schemas.microsoft.com/office/2006/documentManagement/types"/>
    <ds:schemaRef ds:uri="http://www.w3.org/XML/1998/namespace"/>
    <ds:schemaRef ds:uri="http://purl.org/dc/elements/1.1/"/>
    <ds:schemaRef ds:uri="http://schemas.microsoft.com/office/2006/metadata/properties"/>
    <ds:schemaRef ds:uri="fdacebf9-4994-4e54-9e2d-f6865ed79b08"/>
    <ds:schemaRef ds:uri="http://schemas.openxmlformats.org/package/2006/metadata/core-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302B43E2-0677-4870-BD7A-F33CDD8E17C8}">
  <ds:schemaRefs>
    <ds:schemaRef ds:uri="9f28277e-485b-4907-acd5-d63b06c079a3"/>
    <ds:schemaRef ds:uri="fdacebf9-4994-4e54-9e2d-f6865ed79b0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8C9A9A8-B5B9-47A3-89E1-0B7CE96861E3}">
  <ds:schemaRefs>
    <ds:schemaRef ds:uri="http://schemas.microsoft.com/sharepoint/v3/contenttype/forms"/>
  </ds:schemaRefs>
</ds:datastoreItem>
</file>

<file path=customXml/itemProps4.xml><?xml version="1.0" encoding="utf-8"?>
<ds:datastoreItem xmlns:ds="http://schemas.openxmlformats.org/officeDocument/2006/customXml" ds:itemID="{BF40211B-F4B5-4732-AA9F-FAB54145CFBD}">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1167</TotalTime>
  <Words>3215</Words>
  <Application>Microsoft Office PowerPoint</Application>
  <PresentationFormat>Widescreen</PresentationFormat>
  <Paragraphs>360</Paragraphs>
  <Slides>17</Slides>
  <Notes>17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17</vt:i4>
      </vt:variant>
    </vt:vector>
  </HeadingPairs>
  <TitlesOfParts>
    <vt:vector size="31" baseType="lpstr">
      <vt:lpstr>等线</vt:lpstr>
      <vt:lpstr>Arial</vt:lpstr>
      <vt:lpstr>Bahnschrift SemiBold SemiConden</vt:lpstr>
      <vt:lpstr>Bahnschrift SemiBold SemiConden.</vt:lpstr>
      <vt:lpstr>Calibri</vt:lpstr>
      <vt:lpstr>Calibri Light</vt:lpstr>
      <vt:lpstr>Candara</vt:lpstr>
      <vt:lpstr>FangSong</vt:lpstr>
      <vt:lpstr>Fira Sans Extra Condensed</vt:lpstr>
      <vt:lpstr>Roboto</vt:lpstr>
      <vt:lpstr>Segoe UI</vt:lpstr>
      <vt:lpstr>Söhne</vt:lpstr>
      <vt:lpstr>Wingdings</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Yayuan</cp:lastModifiedBy>
  <cp:revision>62</cp:revision>
  <dcterms:created xsi:type="dcterms:W3CDTF">2018-04-10T08:10:00Z</dcterms:created>
  <dcterms:modified xsi:type="dcterms:W3CDTF">2023-03-22T03:44:01Z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E88B155EF5A848489223174E97C45C81</vt:lpwstr>
  </property>
  <property fmtid="{D5CDD505-2E9C-101B-9397-08002B2CF9AE}" pid="3" name="KSOProductBuildVer">
    <vt:lpwstr>2052-11.1.0.11365</vt:lpwstr>
  </property>
  <property fmtid="{D5CDD505-2E9C-101B-9397-08002B2CF9AE}" pid="4" name="Tfs.IsStoryboard">
    <vt:bool>true</vt:bool>
  </property>
  <property fmtid="{D5CDD505-2E9C-101B-9397-08002B2CF9AE}" pid="5" name="ContentTypeId">
    <vt:lpwstr>0x0101007AD4DEFB4EE0854C99EC25BE9484035F</vt:lpwstr>
  </property>
</Properties>
</file>